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720" r:id="rId4"/>
  </p:sldMasterIdLst>
  <p:notesMasterIdLst>
    <p:notesMasterId r:id="rId32"/>
  </p:notesMasterIdLst>
  <p:handoutMasterIdLst>
    <p:handoutMasterId r:id="rId33"/>
  </p:handoutMasterIdLst>
  <p:sldIdLst>
    <p:sldId id="295" r:id="rId5"/>
    <p:sldId id="262" r:id="rId6"/>
    <p:sldId id="299" r:id="rId7"/>
    <p:sldId id="301" r:id="rId8"/>
    <p:sldId id="300" r:id="rId9"/>
    <p:sldId id="294" r:id="rId10"/>
    <p:sldId id="304" r:id="rId11"/>
    <p:sldId id="305" r:id="rId12"/>
    <p:sldId id="320" r:id="rId13"/>
    <p:sldId id="302" r:id="rId14"/>
    <p:sldId id="306" r:id="rId15"/>
    <p:sldId id="303" r:id="rId16"/>
    <p:sldId id="307" r:id="rId17"/>
    <p:sldId id="309" r:id="rId18"/>
    <p:sldId id="310" r:id="rId19"/>
    <p:sldId id="311" r:id="rId20"/>
    <p:sldId id="312" r:id="rId21"/>
    <p:sldId id="318" r:id="rId22"/>
    <p:sldId id="308" r:id="rId23"/>
    <p:sldId id="314" r:id="rId24"/>
    <p:sldId id="319" r:id="rId25"/>
    <p:sldId id="315" r:id="rId26"/>
    <p:sldId id="316" r:id="rId27"/>
    <p:sldId id="321" r:id="rId28"/>
    <p:sldId id="313" r:id="rId29"/>
    <p:sldId id="322" r:id="rId30"/>
    <p:sldId id="317" r:id="rId31"/>
  </p:sldIdLst>
  <p:sldSz cx="9144000" cy="6858000" type="screen4x3"/>
  <p:notesSz cx="7010400" cy="9296400"/>
  <p:embeddedFontLst>
    <p:embeddedFont>
      <p:font typeface="Calibri" pitchFamily="34" charset="0"/>
      <p:regular r:id="rId34"/>
      <p:bold r:id="rId35"/>
      <p:italic r:id="rId36"/>
      <p:boldItalic r:id="rId37"/>
    </p:embeddedFont>
    <p:embeddedFont>
      <p:font typeface="Segoe UI"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dja Honeywell" initials="N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48F"/>
    <a:srgbClr val="ECBA3C"/>
    <a:srgbClr val="BAE6D7"/>
    <a:srgbClr val="334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autoAdjust="0"/>
    <p:restoredTop sz="74377" autoAdjust="0"/>
  </p:normalViewPr>
  <p:slideViewPr>
    <p:cSldViewPr>
      <p:cViewPr>
        <p:scale>
          <a:sx n="60" d="100"/>
          <a:sy n="60" d="100"/>
        </p:scale>
        <p:origin x="-3084"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466" y="-19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D78CDF2-5B29-44D5-9212-F6D6D75CE10B}" type="datetimeFigureOut">
              <a:rPr lang="en-US" smtClean="0"/>
              <a:t>5/11/2012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 2012 Microsoft Corporation    	Microsoft Confidential</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D7E6A7-47D6-4037-8DFB-B7A24BAF63DC}" type="slidenum">
              <a:rPr lang="en-US" smtClean="0"/>
              <a:t>‹#›</a:t>
            </a:fld>
            <a:endParaRPr lang="en-US" dirty="0"/>
          </a:p>
        </p:txBody>
      </p:sp>
    </p:spTree>
    <p:extLst>
      <p:ext uri="{BB962C8B-B14F-4D97-AF65-F5344CB8AC3E}">
        <p14:creationId xmlns:p14="http://schemas.microsoft.com/office/powerpoint/2010/main" val="15169188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24000" y="619125"/>
            <a:ext cx="3962400" cy="29051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3098800"/>
            <a:ext cx="5608320" cy="5655310"/>
          </a:xfrm>
          <a:prstGeom prst="rect">
            <a:avLst/>
          </a:prstGeom>
          <a:ln>
            <a:solidFill>
              <a:schemeClr val="tx1"/>
            </a:solidFill>
          </a:ln>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15400"/>
            <a:ext cx="4572000" cy="314033"/>
          </a:xfrm>
          <a:prstGeom prst="rect">
            <a:avLst/>
          </a:prstGeom>
        </p:spPr>
        <p:txBody>
          <a:bodyPr vert="horz" lIns="93177" tIns="46589" rIns="93177" bIns="46589" rtlCol="0" anchor="b"/>
          <a:lstStyle>
            <a:lvl1pPr algn="l">
              <a:defRPr sz="1200"/>
            </a:lvl1pPr>
          </a:lstStyle>
          <a:p>
            <a:r>
              <a:rPr lang="en-US" dirty="0" smtClean="0"/>
              <a:t>© 2012 Microsoft Corporation    	Microsoft Confidential</a:t>
            </a:r>
            <a:endParaRPr lang="en-US" dirty="0"/>
          </a:p>
        </p:txBody>
      </p:sp>
      <p:sp>
        <p:nvSpPr>
          <p:cNvPr id="7" name="Slide Number Placeholder 6"/>
          <p:cNvSpPr>
            <a:spLocks noGrp="1"/>
          </p:cNvSpPr>
          <p:nvPr>
            <p:ph type="sldNum" sz="quarter" idx="5"/>
          </p:nvPr>
        </p:nvSpPr>
        <p:spPr>
          <a:xfrm>
            <a:off x="5257800" y="8829967"/>
            <a:ext cx="1750978" cy="464820"/>
          </a:xfrm>
          <a:prstGeom prst="rect">
            <a:avLst/>
          </a:prstGeom>
        </p:spPr>
        <p:txBody>
          <a:bodyPr vert="horz" lIns="93177" tIns="46589" rIns="93177" bIns="46589" rtlCol="0" anchor="b"/>
          <a:lstStyle>
            <a:lvl1pPr algn="r">
              <a:defRPr sz="1200"/>
            </a:lvl1pPr>
          </a:lstStyle>
          <a:p>
            <a:fld id="{89920E16-7E2D-4061-8759-5F8497A7A433}" type="slidenum">
              <a:rPr lang="en-US" smtClean="0"/>
              <a:pPr/>
              <a:t>‹#›</a:t>
            </a:fld>
            <a:endParaRPr lang="en-US" dirty="0"/>
          </a:p>
        </p:txBody>
      </p:sp>
    </p:spTree>
    <p:extLst>
      <p:ext uri="{BB962C8B-B14F-4D97-AF65-F5344CB8AC3E}">
        <p14:creationId xmlns:p14="http://schemas.microsoft.com/office/powerpoint/2010/main" val="34497057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0E16-7E2D-4061-8759-5F8497A7A433}" type="slidenum">
              <a:rPr lang="en-US" smtClean="0"/>
              <a:pPr/>
              <a:t>0</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207125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0E16-7E2D-4061-8759-5F8497A7A433}"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85962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endParaRPr lang="en-US" dirty="0" smtClean="0"/>
          </a:p>
          <a:p>
            <a:pPr marL="174708" indent="-174708" defTabSz="931774">
              <a:buFont typeface="Arial"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9920E16-7E2D-4061-8759-5F8497A7A433}"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246668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3</a:t>
            </a:fld>
            <a:endParaRPr lang="en-US" dirty="0"/>
          </a:p>
        </p:txBody>
      </p:sp>
    </p:spTree>
    <p:extLst>
      <p:ext uri="{BB962C8B-B14F-4D97-AF65-F5344CB8AC3E}">
        <p14:creationId xmlns:p14="http://schemas.microsoft.com/office/powerpoint/2010/main" val="85584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endParaRPr lang="en-US" dirty="0" smtClean="0"/>
          </a:p>
          <a:p>
            <a:pPr marL="174708" indent="-174708" defTabSz="931774">
              <a:buFont typeface="Arial"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9920E16-7E2D-4061-8759-5F8497A7A433}"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246668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20E16-7E2D-4061-8759-5F8497A7A433}"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246668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11</a:t>
            </a:fld>
            <a:endParaRPr lang="en-US" dirty="0"/>
          </a:p>
        </p:txBody>
      </p:sp>
    </p:spTree>
    <p:extLst>
      <p:ext uri="{BB962C8B-B14F-4D97-AF65-F5344CB8AC3E}">
        <p14:creationId xmlns:p14="http://schemas.microsoft.com/office/powerpoint/2010/main" val="321898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18</a:t>
            </a:fld>
            <a:endParaRPr lang="en-US" dirty="0"/>
          </a:p>
        </p:txBody>
      </p:sp>
    </p:spTree>
    <p:extLst>
      <p:ext uri="{BB962C8B-B14F-4D97-AF65-F5344CB8AC3E}">
        <p14:creationId xmlns:p14="http://schemas.microsoft.com/office/powerpoint/2010/main" val="365570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 Deck Intro Pic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640" y="2194560"/>
            <a:ext cx="8138160" cy="1005840"/>
          </a:xfrm>
        </p:spPr>
        <p:txBody>
          <a:bodyPr anchor="b" anchorCtr="0">
            <a:normAutofit/>
          </a:bodyPr>
          <a:lstStyle>
            <a:lvl1pPr algn="l">
              <a:defRPr sz="3200">
                <a:solidFill>
                  <a:schemeClr val="tx2"/>
                </a:solidFill>
                <a:effectLst>
                  <a:outerShdw blurRad="50800" dist="38100" dir="2700000" algn="tl" rotWithShape="0">
                    <a:prstClr val="black">
                      <a:alpha val="40000"/>
                    </a:prstClr>
                  </a:outerShdw>
                </a:effectLst>
                <a:latin typeface="+mj-lt"/>
              </a:defRPr>
            </a:lvl1pPr>
          </a:lstStyle>
          <a:p>
            <a:r>
              <a:rPr lang="en-US" dirty="0" smtClean="0"/>
              <a:t>Click to edit Course Title</a:t>
            </a:r>
            <a:endParaRPr lang="en-US" dirty="0"/>
          </a:p>
        </p:txBody>
      </p:sp>
      <p:sp>
        <p:nvSpPr>
          <p:cNvPr id="3" name="Subtitle 2"/>
          <p:cNvSpPr>
            <a:spLocks noGrp="1"/>
          </p:cNvSpPr>
          <p:nvPr>
            <p:ph type="subTitle" idx="1" hasCustomPrompt="1"/>
          </p:nvPr>
        </p:nvSpPr>
        <p:spPr>
          <a:xfrm>
            <a:off x="640080" y="3291840"/>
            <a:ext cx="8046720" cy="1005840"/>
          </a:xfrm>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sz="2400">
                <a:solidFill>
                  <a:schemeClr val="tx2"/>
                </a:solidFill>
                <a:latin typeface="+mj-lt"/>
              </a:defRPr>
            </a:lvl1pPr>
            <a:lvl2pPr marL="457200" marR="0" indent="0" algn="l" defTabSz="914400" rtl="0" eaLnBrk="1" fontAlgn="auto" latinLnBrk="0" hangingPunct="1">
              <a:lnSpc>
                <a:spcPct val="100000"/>
              </a:lnSpc>
              <a:spcBef>
                <a:spcPct val="20000"/>
              </a:spcBef>
              <a:spcAft>
                <a:spcPts val="0"/>
              </a:spcAft>
              <a:buClrTx/>
              <a:buSzPct val="110000"/>
              <a:buFont typeface="Arial" pitchFamily="34" charset="0"/>
              <a:buNone/>
              <a:tabLst/>
              <a:defRPr sz="1800">
                <a:solidFill>
                  <a:schemeClr val="tx1">
                    <a:lumMod val="75000"/>
                    <a:lumOff val="25000"/>
                  </a:schemeClr>
                </a:solidFill>
              </a:defRPr>
            </a:lvl2pPr>
            <a:lvl3pPr marL="914400" marR="0" indent="0" algn="l" defTabSz="914400" rtl="0" eaLnBrk="1" fontAlgn="auto" latinLnBrk="0" hangingPunct="1">
              <a:lnSpc>
                <a:spcPct val="100000"/>
              </a:lnSpc>
              <a:spcBef>
                <a:spcPct val="20000"/>
              </a:spcBef>
              <a:spcAft>
                <a:spcPts val="0"/>
              </a:spcAft>
              <a:buClrTx/>
              <a:buSzPct val="110000"/>
              <a:buFont typeface="Arial" pitchFamily="34" charset="0"/>
              <a:buNone/>
              <a:tabLst/>
              <a:defRPr sz="1600">
                <a:solidFill>
                  <a:schemeClr val="tx1">
                    <a:lumMod val="75000"/>
                    <a:lumOff val="25000"/>
                  </a:schemeClr>
                </a:solidFill>
              </a:defRPr>
            </a:lvl3pPr>
            <a:lvl4pPr marL="1371600" marR="0" indent="0" algn="l" defTabSz="914400" rtl="0" eaLnBrk="1" fontAlgn="auto" latinLnBrk="0" hangingPunct="1">
              <a:lnSpc>
                <a:spcPct val="100000"/>
              </a:lnSpc>
              <a:spcBef>
                <a:spcPct val="20000"/>
              </a:spcBef>
              <a:spcAft>
                <a:spcPts val="0"/>
              </a:spcAft>
              <a:buClrTx/>
              <a:buSzPct val="110000"/>
              <a:buFont typeface="Arial" pitchFamily="34" charset="0"/>
              <a:buNone/>
              <a:tabLst/>
              <a:defRPr sz="1400">
                <a:solidFill>
                  <a:schemeClr val="tx1">
                    <a:lumMod val="75000"/>
                    <a:lumOff val="25000"/>
                  </a:schemeClr>
                </a:solidFill>
              </a:defRPr>
            </a:lvl4pPr>
            <a:lvl5pPr marL="1828800" marR="0" indent="0" algn="l" defTabSz="914400" rtl="0" eaLnBrk="1" fontAlgn="auto" latinLnBrk="0" hangingPunct="1">
              <a:lnSpc>
                <a:spcPct val="100000"/>
              </a:lnSpc>
              <a:spcBef>
                <a:spcPct val="20000"/>
              </a:spcBef>
              <a:spcAft>
                <a:spcPts val="0"/>
              </a:spcAft>
              <a:buClrTx/>
              <a:buSzPct val="110000"/>
              <a:buFont typeface="Arial" pitchFamily="34" charset="0"/>
              <a:buNone/>
              <a:tabLst/>
              <a:defRPr sz="1200">
                <a:solidFill>
                  <a:schemeClr val="tx1">
                    <a:lumMod val="75000"/>
                    <a:lumOff val="2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Module Title</a:t>
            </a:r>
            <a:endParaRPr lang="en-US" dirty="0"/>
          </a:p>
        </p:txBody>
      </p:sp>
      <p:sp>
        <p:nvSpPr>
          <p:cNvPr id="24" name="Content Placeholder 22"/>
          <p:cNvSpPr>
            <a:spLocks noGrp="1"/>
          </p:cNvSpPr>
          <p:nvPr>
            <p:ph sz="quarter" idx="18" hasCustomPrompt="1"/>
          </p:nvPr>
        </p:nvSpPr>
        <p:spPr>
          <a:xfrm>
            <a:off x="0" y="5796017"/>
            <a:ext cx="2667000" cy="301752"/>
          </a:xfrm>
        </p:spPr>
        <p:txBody>
          <a:bodyPr>
            <a:normAutofit/>
          </a:bodyPr>
          <a:lstStyle>
            <a:lvl1pPr>
              <a:buFont typeface="Arial" pitchFamily="34" charset="0"/>
              <a:buNone/>
              <a:defRPr sz="1200">
                <a:solidFill>
                  <a:schemeClr val="tx1">
                    <a:lumMod val="65000"/>
                    <a:lumOff val="35000"/>
                  </a:schemeClr>
                </a:solidFill>
              </a:defRPr>
            </a:lvl1pPr>
          </a:lstStyle>
          <a:p>
            <a:pPr lvl="0"/>
            <a:r>
              <a:rPr lang="en-US" dirty="0" smtClean="0"/>
              <a:t>Click to enter Presenter Title</a:t>
            </a:r>
            <a:endParaRPr lang="en-US" dirty="0"/>
          </a:p>
        </p:txBody>
      </p:sp>
      <p:sp>
        <p:nvSpPr>
          <p:cNvPr id="25" name="Content Placeholder 22"/>
          <p:cNvSpPr>
            <a:spLocks noGrp="1"/>
          </p:cNvSpPr>
          <p:nvPr>
            <p:ph sz="quarter" idx="19" hasCustomPrompt="1"/>
          </p:nvPr>
        </p:nvSpPr>
        <p:spPr>
          <a:xfrm>
            <a:off x="0" y="6117267"/>
            <a:ext cx="2667000" cy="304800"/>
          </a:xfrm>
        </p:spPr>
        <p:txBody>
          <a:bodyPr>
            <a:normAutofit/>
          </a:bodyPr>
          <a:lstStyle>
            <a:lvl1pPr>
              <a:buFont typeface="Arial" pitchFamily="34" charset="0"/>
              <a:buNone/>
              <a:defRPr sz="1200">
                <a:solidFill>
                  <a:schemeClr val="tx1">
                    <a:lumMod val="65000"/>
                    <a:lumOff val="35000"/>
                  </a:schemeClr>
                </a:solidFill>
              </a:defRPr>
            </a:lvl1pPr>
          </a:lstStyle>
          <a:p>
            <a:pPr lvl="0"/>
            <a:r>
              <a:rPr lang="en-US" dirty="0" smtClean="0"/>
              <a:t>Click to enter Presenter Company</a:t>
            </a:r>
            <a:endParaRPr lang="en-US" dirty="0"/>
          </a:p>
        </p:txBody>
      </p:sp>
      <p:sp>
        <p:nvSpPr>
          <p:cNvPr id="11" name="Content Placeholder 22"/>
          <p:cNvSpPr>
            <a:spLocks noGrp="1"/>
          </p:cNvSpPr>
          <p:nvPr>
            <p:ph sz="quarter" idx="20" hasCustomPrompt="1"/>
          </p:nvPr>
        </p:nvSpPr>
        <p:spPr>
          <a:xfrm>
            <a:off x="0" y="5468183"/>
            <a:ext cx="2667000" cy="301752"/>
          </a:xfrm>
        </p:spPr>
        <p:txBody>
          <a:bodyPr>
            <a:normAutofit/>
          </a:bodyPr>
          <a:lstStyle>
            <a:lvl1pPr>
              <a:buFont typeface="Arial" pitchFamily="34" charset="0"/>
              <a:buNone/>
              <a:defRPr sz="1200">
                <a:solidFill>
                  <a:schemeClr val="tx1">
                    <a:lumMod val="65000"/>
                    <a:lumOff val="35000"/>
                  </a:schemeClr>
                </a:solidFill>
              </a:defRPr>
            </a:lvl1pPr>
          </a:lstStyle>
          <a:p>
            <a:pPr lvl="0"/>
            <a:r>
              <a:rPr lang="en-US" dirty="0" smtClean="0"/>
              <a:t>Click to enter Presenter Name</a:t>
            </a:r>
            <a:endParaRPr lang="en-US" dirty="0"/>
          </a:p>
        </p:txBody>
      </p:sp>
    </p:spTree>
    <p:extLst>
      <p:ext uri="{BB962C8B-B14F-4D97-AF65-F5344CB8AC3E}">
        <p14:creationId xmlns:p14="http://schemas.microsoft.com/office/powerpoint/2010/main" val="74697912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1 Topic Tit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22409"/>
            <a:ext cx="8534400" cy="920591"/>
          </a:xfrm>
        </p:spPr>
        <p:txBody>
          <a:bodyPr anchor="b" anchorCtr="0">
            <a:normAutofit/>
          </a:bodyPr>
          <a:lstStyle>
            <a:lvl1pPr>
              <a:defRPr sz="3200">
                <a:solidFill>
                  <a:schemeClr val="tx2"/>
                </a:solidFill>
              </a:defRPr>
            </a:lvl1pPr>
          </a:lstStyle>
          <a:p>
            <a:r>
              <a:rPr lang="en-US" dirty="0" smtClean="0"/>
              <a:t>Click to edit Topic title</a:t>
            </a:r>
            <a:endParaRPr lang="en-US" dirty="0"/>
          </a:p>
        </p:txBody>
      </p:sp>
      <p:sp>
        <p:nvSpPr>
          <p:cNvPr id="3" name="Content Placeholder 2"/>
          <p:cNvSpPr>
            <a:spLocks noGrp="1"/>
          </p:cNvSpPr>
          <p:nvPr>
            <p:ph idx="1" hasCustomPrompt="1"/>
          </p:nvPr>
        </p:nvSpPr>
        <p:spPr>
          <a:xfrm>
            <a:off x="304800" y="1188720"/>
            <a:ext cx="8534400" cy="5166360"/>
          </a:xfrm>
        </p:spPr>
        <p:txBody>
          <a:bodyPr/>
          <a:lstStyle>
            <a:lvl1pPr>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Topic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Date Placeholder 3"/>
          <p:cNvSpPr>
            <a:spLocks noGrp="1"/>
          </p:cNvSpPr>
          <p:nvPr>
            <p:ph type="dt" sz="half" idx="10"/>
          </p:nvPr>
        </p:nvSpPr>
        <p:spPr>
          <a:xfrm>
            <a:off x="1371600" y="6476303"/>
            <a:ext cx="838200" cy="365125"/>
          </a:xfrm>
          <a:prstGeom prst="rect">
            <a:avLst/>
          </a:prstGeom>
        </p:spPr>
        <p:txBody>
          <a:bodyPr anchor="ctr" anchorCtr="0"/>
          <a:lstStyle>
            <a:lvl1pPr>
              <a:defRPr>
                <a:solidFill>
                  <a:schemeClr val="bg1"/>
                </a:solidFill>
              </a:defRPr>
            </a:lvl1pPr>
          </a:lstStyle>
          <a:p>
            <a:endParaRPr lang="en-US" dirty="0">
              <a:solidFill>
                <a:prstClr val="white"/>
              </a:solidFill>
            </a:endParaRPr>
          </a:p>
        </p:txBody>
      </p:sp>
      <p:sp>
        <p:nvSpPr>
          <p:cNvPr id="20" name="Slide Number Placeholder 5"/>
          <p:cNvSpPr>
            <a:spLocks noGrp="1"/>
          </p:cNvSpPr>
          <p:nvPr>
            <p:ph type="sldNum" sz="quarter" idx="12"/>
          </p:nvPr>
        </p:nvSpPr>
        <p:spPr>
          <a:xfrm>
            <a:off x="0" y="6476303"/>
            <a:ext cx="609600" cy="365125"/>
          </a:xfrm>
          <a:prstGeom prst="rect">
            <a:avLst/>
          </a:prstGeom>
        </p:spPr>
        <p:txBody>
          <a:bodyPr anchor="ctr" anchorCtr="0"/>
          <a:lstStyle>
            <a:lvl1pPr algn="ctr">
              <a:defRPr sz="1200">
                <a:solidFill>
                  <a:schemeClr val="bg1"/>
                </a:solidFill>
              </a:defRPr>
            </a:lvl1pPr>
          </a:lstStyle>
          <a:p>
            <a:fld id="{026CCAEB-CB17-44EB-A892-4553F1D666B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371488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Legal">
    <p:spTree>
      <p:nvGrpSpPr>
        <p:cNvPr id="1" name=""/>
        <p:cNvGrpSpPr/>
        <p:nvPr/>
      </p:nvGrpSpPr>
      <p:grpSpPr>
        <a:xfrm>
          <a:off x="0" y="0"/>
          <a:ext cx="0" cy="0"/>
          <a:chOff x="0" y="0"/>
          <a:chExt cx="0" cy="0"/>
        </a:xfrm>
      </p:grpSpPr>
      <p:sp>
        <p:nvSpPr>
          <p:cNvPr id="20" name="Text Placeholder 19"/>
          <p:cNvSpPr>
            <a:spLocks noGrp="1"/>
          </p:cNvSpPr>
          <p:nvPr>
            <p:ph type="body" sz="quarter" idx="13"/>
          </p:nvPr>
        </p:nvSpPr>
        <p:spPr>
          <a:xfrm>
            <a:off x="304800" y="914400"/>
            <a:ext cx="8531352" cy="2286000"/>
          </a:xfrm>
        </p:spPr>
        <p:txBody>
          <a:bodyPr>
            <a:normAutofit/>
          </a:bodyPr>
          <a:lstStyle>
            <a:lvl1pPr marL="112713" indent="6350">
              <a:spcAft>
                <a:spcPts val="300"/>
              </a:spcAft>
              <a:buFont typeface="Arial" pitchFamily="34" charset="0"/>
              <a:buNone/>
              <a:defRPr sz="1050"/>
            </a:lvl1pPr>
            <a:lvl2pPr marL="112713" indent="6350">
              <a:buFont typeface="Arial" pitchFamily="34" charset="0"/>
              <a:buNone/>
              <a:defRPr/>
            </a:lvl2pPr>
            <a:lvl3pPr marL="112713" indent="6350">
              <a:buFont typeface="Arial" pitchFamily="34" charset="0"/>
              <a:buNone/>
              <a:defRPr/>
            </a:lvl3pPr>
            <a:lvl4pPr marL="112713" indent="6350">
              <a:buFont typeface="Arial" pitchFamily="34" charset="0"/>
              <a:buNone/>
              <a:defRPr/>
            </a:lvl4pPr>
            <a:lvl5pPr marL="112713" indent="6350">
              <a:buFont typeface="Arial" pitchFamily="34" charset="0"/>
              <a:buNone/>
              <a:defRPr/>
            </a:lvl5pPr>
          </a:lstStyle>
          <a:p>
            <a:pPr lvl="0"/>
            <a:r>
              <a:rPr lang="en-US" smtClean="0"/>
              <a:t>Click to edit Master text styles</a:t>
            </a:r>
          </a:p>
        </p:txBody>
      </p:sp>
      <p:sp>
        <p:nvSpPr>
          <p:cNvPr id="24" name="Text Placeholder 19"/>
          <p:cNvSpPr>
            <a:spLocks noGrp="1"/>
          </p:cNvSpPr>
          <p:nvPr>
            <p:ph type="body" sz="quarter" idx="14"/>
          </p:nvPr>
        </p:nvSpPr>
        <p:spPr>
          <a:xfrm>
            <a:off x="304800" y="3962400"/>
            <a:ext cx="8531352" cy="2286000"/>
          </a:xfrm>
        </p:spPr>
        <p:txBody>
          <a:bodyPr>
            <a:normAutofit/>
          </a:bodyPr>
          <a:lstStyle>
            <a:lvl1pPr marL="112713" indent="6350">
              <a:spcAft>
                <a:spcPts val="300"/>
              </a:spcAft>
              <a:buFont typeface="Arial" pitchFamily="34" charset="0"/>
              <a:buNone/>
              <a:defRPr sz="1050"/>
            </a:lvl1pPr>
            <a:lvl2pPr marL="112713" indent="6350">
              <a:buFont typeface="Arial" pitchFamily="34" charset="0"/>
              <a:buNone/>
              <a:defRPr/>
            </a:lvl2pPr>
            <a:lvl3pPr marL="112713" indent="6350">
              <a:buFont typeface="Arial" pitchFamily="34" charset="0"/>
              <a:buNone/>
              <a:defRPr/>
            </a:lvl3pPr>
            <a:lvl4pPr marL="112713" indent="6350">
              <a:buFont typeface="Arial" pitchFamily="34" charset="0"/>
              <a:buNone/>
              <a:defRPr/>
            </a:lvl4pPr>
            <a:lvl5pPr marL="112713" indent="6350">
              <a:buFont typeface="Arial" pitchFamily="34" charset="0"/>
              <a:buNone/>
              <a:defRPr/>
            </a:lvl5pPr>
          </a:lstStyle>
          <a:p>
            <a:pPr lvl="0"/>
            <a:r>
              <a:rPr lang="en-US" smtClean="0"/>
              <a:t>Click to edit Master text styles</a:t>
            </a:r>
          </a:p>
        </p:txBody>
      </p:sp>
      <p:sp>
        <p:nvSpPr>
          <p:cNvPr id="26" name="Text Placeholder 25"/>
          <p:cNvSpPr>
            <a:spLocks noGrp="1"/>
          </p:cNvSpPr>
          <p:nvPr>
            <p:ph type="body" sz="quarter" idx="15"/>
          </p:nvPr>
        </p:nvSpPr>
        <p:spPr>
          <a:xfrm>
            <a:off x="304800" y="3276600"/>
            <a:ext cx="8531352" cy="411480"/>
          </a:xfrm>
        </p:spPr>
        <p:txBody>
          <a:bodyPr>
            <a:noAutofit/>
          </a:bodyPr>
          <a:lstStyle>
            <a:lvl1pPr>
              <a:buFont typeface="Arial" pitchFamily="34" charset="0"/>
              <a:buNone/>
              <a:defRPr sz="2400">
                <a:solidFill>
                  <a:schemeClr val="tx2"/>
                </a:solidFill>
                <a:latin typeface="+mj-lt"/>
              </a:defRPr>
            </a:lvl1pPr>
            <a:lvl2pPr>
              <a:buFont typeface="Arial" pitchFamily="34" charset="0"/>
              <a:buNone/>
              <a:defRPr sz="2200"/>
            </a:lvl2pPr>
            <a:lvl3pPr>
              <a:buFont typeface="Arial" pitchFamily="34" charset="0"/>
              <a:buNone/>
              <a:defRPr sz="2200"/>
            </a:lvl3pPr>
            <a:lvl4pPr>
              <a:buFont typeface="Arial" pitchFamily="34" charset="0"/>
              <a:buNone/>
              <a:defRPr sz="2200"/>
            </a:lvl4pPr>
            <a:lvl5pPr>
              <a:buFont typeface="Arial" pitchFamily="34" charset="0"/>
              <a:buNone/>
              <a:defRPr sz="2200"/>
            </a:lvl5pPr>
          </a:lstStyle>
          <a:p>
            <a:pPr lvl="0"/>
            <a:r>
              <a:rPr lang="en-US" smtClean="0"/>
              <a:t>Click to edit Master text styles</a:t>
            </a:r>
          </a:p>
        </p:txBody>
      </p:sp>
      <p:sp>
        <p:nvSpPr>
          <p:cNvPr id="30" name="Text Placeholder 29"/>
          <p:cNvSpPr>
            <a:spLocks noGrp="1"/>
          </p:cNvSpPr>
          <p:nvPr>
            <p:ph type="body" sz="quarter" idx="17"/>
          </p:nvPr>
        </p:nvSpPr>
        <p:spPr>
          <a:xfrm>
            <a:off x="304800" y="3725672"/>
            <a:ext cx="5486400" cy="228600"/>
          </a:xfrm>
        </p:spPr>
        <p:txBody>
          <a:bodyPr lIns="182880" tIns="0" rIns="182880" bIns="0" anchor="ctr" anchorCtr="0">
            <a:noAutofit/>
          </a:bodyPr>
          <a:lstStyle>
            <a:lvl1pPr marL="0" indent="0">
              <a:spcBef>
                <a:spcPts val="0"/>
              </a:spcBef>
              <a:buFont typeface="Arial" pitchFamily="34" charset="0"/>
              <a:buNone/>
              <a:defRPr sz="1050" b="0">
                <a:solidFill>
                  <a:schemeClr val="bg2"/>
                </a:solidFill>
              </a:defRPr>
            </a:lvl1pPr>
            <a:lvl2pPr marL="112713" indent="6350">
              <a:buFont typeface="Arial" pitchFamily="34" charset="0"/>
              <a:buNone/>
              <a:defRPr sz="1050"/>
            </a:lvl2pPr>
            <a:lvl3pPr marL="112713" indent="6350">
              <a:buFont typeface="Arial" pitchFamily="34" charset="0"/>
              <a:buNone/>
              <a:defRPr sz="1050"/>
            </a:lvl3pPr>
            <a:lvl4pPr marL="112713" indent="6350">
              <a:buFont typeface="Arial" pitchFamily="34" charset="0"/>
              <a:buNone/>
              <a:defRPr sz="1050"/>
            </a:lvl4pPr>
            <a:lvl5pPr marL="112713" indent="6350">
              <a:buFont typeface="Arial" pitchFamily="34" charset="0"/>
              <a:buNone/>
              <a:defRPr sz="1050"/>
            </a:lvl5pPr>
          </a:lstStyle>
          <a:p>
            <a:pPr lvl="0"/>
            <a:r>
              <a:rPr lang="en-US" smtClean="0"/>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598" y="6406858"/>
            <a:ext cx="1225402" cy="451143"/>
          </a:xfrm>
          <a:prstGeom prst="rect">
            <a:avLst/>
          </a:prstGeom>
        </p:spPr>
      </p:pic>
    </p:spTree>
    <p:extLst>
      <p:ext uri="{BB962C8B-B14F-4D97-AF65-F5344CB8AC3E}">
        <p14:creationId xmlns:p14="http://schemas.microsoft.com/office/powerpoint/2010/main" val="195223850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8534400" cy="609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884237"/>
            <a:ext cx="8458200" cy="5440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2"/>
          </p:nvPr>
        </p:nvSpPr>
        <p:spPr>
          <a:xfrm>
            <a:off x="1371600" y="6474430"/>
            <a:ext cx="838200" cy="365125"/>
          </a:xfrm>
          <a:prstGeom prst="rect">
            <a:avLst/>
          </a:prstGeom>
        </p:spPr>
        <p:txBody>
          <a:bodyPr lIns="45720" anchor="ctr" anchorCtr="0"/>
          <a:lstStyle>
            <a:lvl1pPr algn="l">
              <a:defRPr sz="900">
                <a:solidFill>
                  <a:schemeClr val="tx2"/>
                </a:solidFill>
              </a:defRPr>
            </a:lvl1pPr>
          </a:lstStyle>
          <a:p>
            <a:endParaRPr lang="en-US" dirty="0">
              <a:solidFill>
                <a:srgbClr val="385593"/>
              </a:solidFill>
            </a:endParaRPr>
          </a:p>
        </p:txBody>
      </p:sp>
      <p:sp>
        <p:nvSpPr>
          <p:cNvPr id="17" name="Slide Number Placeholder 5"/>
          <p:cNvSpPr>
            <a:spLocks noGrp="1"/>
          </p:cNvSpPr>
          <p:nvPr>
            <p:ph type="sldNum" sz="quarter" idx="4"/>
          </p:nvPr>
        </p:nvSpPr>
        <p:spPr>
          <a:xfrm>
            <a:off x="0" y="6474430"/>
            <a:ext cx="609600" cy="365125"/>
          </a:xfrm>
          <a:prstGeom prst="rect">
            <a:avLst/>
          </a:prstGeom>
        </p:spPr>
        <p:txBody>
          <a:bodyPr anchor="ctr" anchorCtr="0"/>
          <a:lstStyle>
            <a:lvl1pPr algn="ctr">
              <a:defRPr sz="1200">
                <a:solidFill>
                  <a:schemeClr val="tx1"/>
                </a:solidFill>
              </a:defRPr>
            </a:lvl1pPr>
          </a:lstStyle>
          <a:p>
            <a:fld id="{026CCAEB-CB17-44EB-A892-4553F1D666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24843656"/>
      </p:ext>
    </p:extLst>
  </p:cSld>
  <p:clrMap bg1="lt1" tx1="dk1" bg2="lt2" tx2="dk2" accent1="accent1" accent2="accent2" accent3="accent3" accent4="accent4" accent5="accent5" accent6="accent6" hlink="hlink" folHlink="folHlink"/>
  <p:sldLayoutIdLst>
    <p:sldLayoutId id="2147483743" r:id="rId1"/>
    <p:sldLayoutId id="2147483745" r:id="rId2"/>
    <p:sldLayoutId id="2147483759" r:id="rId3"/>
  </p:sldLayoutIdLst>
  <p:transition/>
  <p:timing>
    <p:tnLst>
      <p:par>
        <p:cTn id="1" dur="indefinite" restart="never" nodeType="tmRoot"/>
      </p:par>
    </p:tnLst>
  </p:timing>
  <p:hf hdr="0" dt="0"/>
  <p:txStyles>
    <p:titleStyle>
      <a:lvl1pPr algn="l"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SzPct val="100000"/>
        <a:buFontTx/>
        <a:buBlip>
          <a:blip r:embed="rId5"/>
        </a:buBlip>
        <a:defRPr sz="2400" kern="1200">
          <a:solidFill>
            <a:schemeClr val="tx1"/>
          </a:solidFill>
          <a:latin typeface="+mn-lt"/>
          <a:ea typeface="+mn-ea"/>
          <a:cs typeface="+mn-cs"/>
        </a:defRPr>
      </a:lvl1pPr>
      <a:lvl2pPr marL="742950" indent="-285750" algn="l" defTabSz="914400" rtl="0" eaLnBrk="1" latinLnBrk="0" hangingPunct="1">
        <a:spcBef>
          <a:spcPct val="20000"/>
        </a:spcBef>
        <a:buSzPct val="110000"/>
        <a:buFontTx/>
        <a:buBlip>
          <a:blip r:embed="rId5"/>
        </a:buBlip>
        <a:defRPr sz="2000" kern="1200">
          <a:solidFill>
            <a:schemeClr val="tx1"/>
          </a:solidFill>
          <a:latin typeface="+mn-lt"/>
          <a:ea typeface="+mn-ea"/>
          <a:cs typeface="+mn-cs"/>
        </a:defRPr>
      </a:lvl2pPr>
      <a:lvl3pPr marL="1143000" indent="-228600" algn="l" defTabSz="914400" rtl="0" eaLnBrk="1" latinLnBrk="0" hangingPunct="1">
        <a:spcBef>
          <a:spcPct val="20000"/>
        </a:spcBef>
        <a:buSzPct val="110000"/>
        <a:buFontTx/>
        <a:buBlip>
          <a:blip r:embed="rId5"/>
        </a:buBlip>
        <a:defRPr sz="1800" kern="1200">
          <a:solidFill>
            <a:schemeClr val="tx1"/>
          </a:solidFill>
          <a:latin typeface="+mn-lt"/>
          <a:ea typeface="+mn-ea"/>
          <a:cs typeface="+mn-cs"/>
        </a:defRPr>
      </a:lvl3pPr>
      <a:lvl4pPr marL="1600200" indent="-228600" algn="l" defTabSz="914400" rtl="0" eaLnBrk="1" latinLnBrk="0" hangingPunct="1">
        <a:spcBef>
          <a:spcPct val="20000"/>
        </a:spcBef>
        <a:buSzPct val="110000"/>
        <a:buFontTx/>
        <a:buBlip>
          <a:blip r:embed="rId5"/>
        </a:buBlip>
        <a:defRPr sz="1600" kern="1200">
          <a:solidFill>
            <a:schemeClr val="tx1"/>
          </a:solidFill>
          <a:latin typeface="+mn-lt"/>
          <a:ea typeface="+mn-ea"/>
          <a:cs typeface="+mn-cs"/>
        </a:defRPr>
      </a:lvl4pPr>
      <a:lvl5pPr marL="2057400" indent="-228600" algn="l" defTabSz="914400" rtl="0" eaLnBrk="1" latinLnBrk="0" hangingPunct="1">
        <a:spcBef>
          <a:spcPct val="20000"/>
        </a:spcBef>
        <a:buSzPct val="110000"/>
        <a:buFontTx/>
        <a:buBlip>
          <a:blip r:embed="rId5"/>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about/legal/permission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smtClean="0"/>
              <a:t>Exchange 2010</a:t>
            </a:r>
            <a:endParaRPr lang="en-US" dirty="0"/>
          </a:p>
        </p:txBody>
      </p:sp>
      <p:sp>
        <p:nvSpPr>
          <p:cNvPr id="16" name="Subtitle 15"/>
          <p:cNvSpPr>
            <a:spLocks noGrp="1"/>
          </p:cNvSpPr>
          <p:nvPr>
            <p:ph type="subTitle" idx="1"/>
          </p:nvPr>
        </p:nvSpPr>
        <p:spPr/>
        <p:txBody>
          <a:bodyPr/>
          <a:lstStyle/>
          <a:p>
            <a:r>
              <a:rPr lang="en-US" b="1" dirty="0" smtClean="0"/>
              <a:t>Mailbox </a:t>
            </a:r>
            <a:r>
              <a:rPr lang="en-US" b="1" dirty="0"/>
              <a:t>Server Role Requirements Calculator</a:t>
            </a:r>
            <a:endParaRPr lang="en-US" dirty="0"/>
          </a:p>
        </p:txBody>
      </p:sp>
    </p:spTree>
    <p:extLst>
      <p:ext uri="{BB962C8B-B14F-4D97-AF65-F5344CB8AC3E}">
        <p14:creationId xmlns:p14="http://schemas.microsoft.com/office/powerpoint/2010/main" val="2000231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2010 Mailbox Server Role Design</a:t>
            </a:r>
          </a:p>
        </p:txBody>
      </p:sp>
      <p:sp>
        <p:nvSpPr>
          <p:cNvPr id="3" name="Content Placeholder 2"/>
          <p:cNvSpPr>
            <a:spLocks noGrp="1"/>
          </p:cNvSpPr>
          <p:nvPr>
            <p:ph idx="1"/>
          </p:nvPr>
        </p:nvSpPr>
        <p:spPr/>
        <p:txBody>
          <a:bodyPr/>
          <a:lstStyle/>
          <a:p>
            <a:r>
              <a:rPr lang="en-US" dirty="0"/>
              <a:t>Mailbox Capacity </a:t>
            </a:r>
            <a:r>
              <a:rPr lang="en-US" dirty="0" smtClean="0"/>
              <a:t>Requirements</a:t>
            </a:r>
          </a:p>
          <a:p>
            <a:r>
              <a:rPr lang="en-US" dirty="0"/>
              <a:t>Database Copy </a:t>
            </a:r>
            <a:r>
              <a:rPr lang="en-US" dirty="0" smtClean="0"/>
              <a:t>Requirements</a:t>
            </a:r>
          </a:p>
          <a:p>
            <a:r>
              <a:rPr lang="en-US" dirty="0" smtClean="0"/>
              <a:t>Mailbox </a:t>
            </a:r>
            <a:r>
              <a:rPr lang="en-US" dirty="0"/>
              <a:t>I/O </a:t>
            </a:r>
            <a:r>
              <a:rPr lang="en-US" dirty="0" smtClean="0"/>
              <a:t>Requirements</a:t>
            </a:r>
          </a:p>
          <a:p>
            <a:r>
              <a:rPr lang="en-US" dirty="0"/>
              <a:t>Mailbox CPU </a:t>
            </a:r>
            <a:r>
              <a:rPr lang="en-US" dirty="0" smtClean="0"/>
              <a:t>Requirements</a:t>
            </a:r>
          </a:p>
          <a:p>
            <a:r>
              <a:rPr lang="en-US" dirty="0"/>
              <a:t>Mailbox Memory </a:t>
            </a:r>
            <a:r>
              <a:rPr lang="en-US" dirty="0" smtClean="0"/>
              <a:t>Requirements</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23272872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Requirements</a:t>
            </a:r>
            <a:endParaRPr lang="en-US" dirty="0"/>
          </a:p>
        </p:txBody>
      </p:sp>
      <p:sp>
        <p:nvSpPr>
          <p:cNvPr id="3" name="Content Placeholder 2"/>
          <p:cNvSpPr>
            <a:spLocks noGrp="1"/>
          </p:cNvSpPr>
          <p:nvPr>
            <p:ph idx="1"/>
          </p:nvPr>
        </p:nvSpPr>
        <p:spPr/>
        <p:txBody>
          <a:bodyPr/>
          <a:lstStyle/>
          <a:p>
            <a:r>
              <a:rPr lang="en-US" dirty="0" smtClean="0"/>
              <a:t>Mailbox Count</a:t>
            </a:r>
          </a:p>
          <a:p>
            <a:r>
              <a:rPr lang="en-US" dirty="0" smtClean="0"/>
              <a:t>Mailbox Concurrency</a:t>
            </a:r>
          </a:p>
          <a:p>
            <a:r>
              <a:rPr lang="en-US" dirty="0" smtClean="0"/>
              <a:t>Mailbox Size</a:t>
            </a:r>
          </a:p>
          <a:p>
            <a:r>
              <a:rPr lang="en-US" dirty="0" smtClean="0"/>
              <a:t>Message </a:t>
            </a:r>
            <a:r>
              <a:rPr lang="en-US" dirty="0"/>
              <a:t>Profile</a:t>
            </a:r>
          </a:p>
          <a:p>
            <a:pPr lvl="1"/>
            <a:r>
              <a:rPr lang="en-US" dirty="0"/>
              <a:t>Average message size</a:t>
            </a:r>
          </a:p>
          <a:p>
            <a:pPr lvl="1"/>
            <a:r>
              <a:rPr lang="en-US" dirty="0"/>
              <a:t>Send / Receive Per Day</a:t>
            </a:r>
          </a:p>
          <a:p>
            <a:r>
              <a:rPr lang="en-US" dirty="0" smtClean="0"/>
              <a:t>Clients</a:t>
            </a:r>
          </a:p>
          <a:p>
            <a:r>
              <a:rPr lang="en-US" dirty="0" smtClean="0"/>
              <a:t>Client Extensions</a:t>
            </a:r>
          </a:p>
          <a:p>
            <a:r>
              <a:rPr lang="en-US" dirty="0" smtClean="0"/>
              <a:t>Server Applications</a:t>
            </a:r>
          </a:p>
          <a:p>
            <a:r>
              <a:rPr lang="en-US" dirty="0" smtClean="0"/>
              <a:t>High Availability</a:t>
            </a:r>
          </a:p>
          <a:p>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10</a:t>
            </a:fld>
            <a:endParaRPr lang="en-US" dirty="0">
              <a:solidFill>
                <a:prstClr val="white"/>
              </a:solidFill>
            </a:endParaRPr>
          </a:p>
        </p:txBody>
      </p:sp>
      <p:sp>
        <p:nvSpPr>
          <p:cNvPr id="6" name="TextBox 5"/>
          <p:cNvSpPr txBox="1"/>
          <p:nvPr/>
        </p:nvSpPr>
        <p:spPr>
          <a:xfrm>
            <a:off x="1981200" y="5696634"/>
            <a:ext cx="4951612"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a:buSzPct val="110000"/>
            </a:pPr>
            <a:r>
              <a:rPr lang="en-US" b="1" dirty="0"/>
              <a:t>Performance   </a:t>
            </a:r>
            <a:r>
              <a:rPr lang="en-US" dirty="0"/>
              <a:t>       </a:t>
            </a:r>
            <a:r>
              <a:rPr lang="en-US" b="1" dirty="0"/>
              <a:t>Capacity</a:t>
            </a:r>
            <a:r>
              <a:rPr lang="en-US" dirty="0"/>
              <a:t>          </a:t>
            </a:r>
            <a:r>
              <a:rPr lang="en-US" b="1" dirty="0"/>
              <a:t>Reliability</a:t>
            </a:r>
            <a:r>
              <a:rPr lang="en-US" dirty="0"/>
              <a:t>  </a:t>
            </a:r>
          </a:p>
        </p:txBody>
      </p:sp>
    </p:spTree>
    <p:extLst>
      <p:ext uri="{BB962C8B-B14F-4D97-AF65-F5344CB8AC3E}">
        <p14:creationId xmlns:p14="http://schemas.microsoft.com/office/powerpoint/2010/main" val="3656073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Capacity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Database</a:t>
            </a:r>
          </a:p>
          <a:p>
            <a:pPr lvl="1"/>
            <a:r>
              <a:rPr lang="en-US" dirty="0" smtClean="0"/>
              <a:t>Mailbox Quota</a:t>
            </a:r>
          </a:p>
          <a:p>
            <a:pPr lvl="1"/>
            <a:r>
              <a:rPr lang="en-US" dirty="0" smtClean="0"/>
              <a:t>Recoverable Item </a:t>
            </a:r>
            <a:r>
              <a:rPr lang="en-US" dirty="0"/>
              <a:t>Size </a:t>
            </a:r>
            <a:r>
              <a:rPr lang="en-US" dirty="0" smtClean="0"/>
              <a:t>(Single Item Recovery, Calendar Version)</a:t>
            </a:r>
          </a:p>
          <a:p>
            <a:pPr lvl="1"/>
            <a:r>
              <a:rPr lang="en-US" dirty="0"/>
              <a:t>White </a:t>
            </a:r>
            <a:r>
              <a:rPr lang="en-US" dirty="0" smtClean="0"/>
              <a:t>Space</a:t>
            </a:r>
          </a:p>
          <a:p>
            <a:pPr lvl="1"/>
            <a:r>
              <a:rPr lang="en-US" dirty="0"/>
              <a:t>Mailbox Size = Mailbox Limit + Whitespace + </a:t>
            </a:r>
            <a:r>
              <a:rPr lang="en-US" dirty="0" smtClean="0"/>
              <a:t>Dumpster</a:t>
            </a:r>
          </a:p>
          <a:p>
            <a:pPr lvl="1"/>
            <a:r>
              <a:rPr lang="en-US" dirty="0"/>
              <a:t>Database Size = Number of Mailboxes x Mailbox Size on Disk x Database Overhead Growth </a:t>
            </a:r>
            <a:r>
              <a:rPr lang="en-US" dirty="0" smtClean="0"/>
              <a:t>Factor</a:t>
            </a:r>
          </a:p>
          <a:p>
            <a:pPr lvl="1"/>
            <a:r>
              <a:rPr lang="en-US" dirty="0"/>
              <a:t>Content </a:t>
            </a:r>
            <a:r>
              <a:rPr lang="en-US" dirty="0" smtClean="0"/>
              <a:t>Index</a:t>
            </a:r>
          </a:p>
          <a:p>
            <a:r>
              <a:rPr lang="en-US" dirty="0" smtClean="0"/>
              <a:t>Logs</a:t>
            </a:r>
          </a:p>
          <a:p>
            <a:pPr lvl="1"/>
            <a:r>
              <a:rPr lang="en-US" dirty="0" smtClean="0"/>
              <a:t>Transaction </a:t>
            </a:r>
            <a:r>
              <a:rPr lang="en-US" dirty="0"/>
              <a:t>logs per day </a:t>
            </a:r>
            <a:r>
              <a:rPr lang="en-US" dirty="0" smtClean="0"/>
              <a:t>(Message Profile)</a:t>
            </a:r>
          </a:p>
          <a:p>
            <a:pPr lvl="1"/>
            <a:r>
              <a:rPr lang="en-US" dirty="0"/>
              <a:t>Move </a:t>
            </a:r>
            <a:r>
              <a:rPr lang="en-US" dirty="0" smtClean="0"/>
              <a:t>mailbox</a:t>
            </a:r>
          </a:p>
          <a:p>
            <a:pPr lvl="1"/>
            <a:r>
              <a:rPr lang="en-US" dirty="0"/>
              <a:t>Truncation failure </a:t>
            </a:r>
            <a:r>
              <a:rPr lang="en-US" dirty="0" smtClean="0"/>
              <a:t>tolerance</a:t>
            </a:r>
          </a:p>
          <a:p>
            <a:pPr lvl="1"/>
            <a:r>
              <a:rPr lang="en-US" dirty="0" smtClean="0"/>
              <a:t>Growth</a:t>
            </a:r>
          </a:p>
          <a:p>
            <a:r>
              <a:rPr lang="en-US" dirty="0" smtClean="0"/>
              <a:t>Free Space</a:t>
            </a:r>
          </a:p>
          <a:p>
            <a:r>
              <a:rPr lang="en-US" dirty="0" smtClean="0"/>
              <a:t>High Availability</a:t>
            </a:r>
          </a:p>
          <a:p>
            <a:r>
              <a:rPr lang="en-US" dirty="0" smtClean="0"/>
              <a:t>Backups and Restore</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14364402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Database Copies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Number of Database </a:t>
            </a:r>
            <a:r>
              <a:rPr lang="en-US" dirty="0" smtClean="0"/>
              <a:t>Copies</a:t>
            </a:r>
          </a:p>
          <a:p>
            <a:r>
              <a:rPr lang="en-US" dirty="0"/>
              <a:t>Database Copy </a:t>
            </a:r>
            <a:r>
              <a:rPr lang="en-US" dirty="0" smtClean="0"/>
              <a:t>Types</a:t>
            </a:r>
          </a:p>
          <a:p>
            <a:pPr lvl="1"/>
            <a:r>
              <a:rPr lang="en-US" dirty="0"/>
              <a:t>Highly available database </a:t>
            </a:r>
            <a:r>
              <a:rPr lang="en-US" dirty="0" smtClean="0"/>
              <a:t>copies</a:t>
            </a:r>
          </a:p>
          <a:p>
            <a:pPr lvl="1"/>
            <a:r>
              <a:rPr lang="en-US" dirty="0"/>
              <a:t>Lagged database </a:t>
            </a:r>
            <a:r>
              <a:rPr lang="en-US" dirty="0" smtClean="0"/>
              <a:t>copies</a:t>
            </a:r>
          </a:p>
          <a:p>
            <a:r>
              <a:rPr lang="en-US" dirty="0"/>
              <a:t>Site </a:t>
            </a:r>
            <a:r>
              <a:rPr lang="en-US" dirty="0" smtClean="0"/>
              <a:t>Resilience</a:t>
            </a:r>
          </a:p>
          <a:p>
            <a:pPr lvl="1"/>
            <a:r>
              <a:rPr lang="en-US" dirty="0" smtClean="0"/>
              <a:t>Active/Passive</a:t>
            </a:r>
          </a:p>
          <a:p>
            <a:pPr lvl="1"/>
            <a:r>
              <a:rPr lang="en-US" dirty="0" smtClean="0"/>
              <a:t>Active/Active</a:t>
            </a:r>
          </a:p>
          <a:p>
            <a:r>
              <a:rPr lang="en-US" dirty="0" smtClean="0"/>
              <a:t>Mailbox Server Resilience</a:t>
            </a:r>
          </a:p>
          <a:p>
            <a:pPr lvl="1"/>
            <a:r>
              <a:rPr lang="en-US" dirty="0"/>
              <a:t>Design for All Database Copies </a:t>
            </a:r>
            <a:r>
              <a:rPr lang="en-US" dirty="0" smtClean="0"/>
              <a:t>Activated</a:t>
            </a:r>
          </a:p>
          <a:p>
            <a:pPr lvl="1"/>
            <a:r>
              <a:rPr lang="en-US" dirty="0"/>
              <a:t>Design for Targeted Failure </a:t>
            </a:r>
            <a:r>
              <a:rPr lang="en-US" dirty="0" smtClean="0"/>
              <a:t>Scenarios</a:t>
            </a:r>
          </a:p>
          <a:p>
            <a:r>
              <a:rPr lang="en-US" dirty="0"/>
              <a:t>Multiple Role </a:t>
            </a:r>
            <a:r>
              <a:rPr lang="en-US" dirty="0" smtClean="0"/>
              <a:t>vs</a:t>
            </a:r>
            <a:r>
              <a:rPr lang="en-US" dirty="0"/>
              <a:t>. Stand-Alone Role </a:t>
            </a:r>
            <a:r>
              <a:rPr lang="en-US" dirty="0" smtClean="0"/>
              <a:t>Servers</a:t>
            </a:r>
          </a:p>
          <a:p>
            <a:r>
              <a:rPr lang="en-US" dirty="0"/>
              <a:t>Database Copy </a:t>
            </a:r>
            <a:r>
              <a:rPr lang="en-US" dirty="0" smtClean="0"/>
              <a:t>Layout</a:t>
            </a:r>
          </a:p>
          <a:p>
            <a:r>
              <a:rPr lang="en-US" dirty="0"/>
              <a:t>Backup </a:t>
            </a:r>
            <a:r>
              <a:rPr lang="en-US" dirty="0" smtClean="0"/>
              <a:t>Model</a:t>
            </a:r>
          </a:p>
          <a:p>
            <a:r>
              <a:rPr lang="en-US" dirty="0"/>
              <a:t>Storage </a:t>
            </a:r>
            <a:r>
              <a:rPr lang="en-US" dirty="0" smtClean="0"/>
              <a:t>Model</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12</a:t>
            </a:fld>
            <a:endParaRPr lang="en-US" dirty="0">
              <a:solidFill>
                <a:prstClr val="white"/>
              </a:solidFill>
            </a:endParaRPr>
          </a:p>
        </p:txBody>
      </p:sp>
      <p:pic>
        <p:nvPicPr>
          <p:cNvPr id="1026" name="Picture 2" descr="Active/Active User Distribution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423" y="381000"/>
            <a:ext cx="1905000" cy="1748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tive/Passive Distribution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423" y="2286000"/>
            <a:ext cx="1996780" cy="18366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o DAGs across two active data cen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423" y="4348162"/>
            <a:ext cx="2070477" cy="190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934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I/O</a:t>
            </a:r>
            <a:endParaRPr lang="en-US" dirty="0"/>
          </a:p>
        </p:txBody>
      </p:sp>
      <p:sp>
        <p:nvSpPr>
          <p:cNvPr id="3" name="Content Placeholder 2"/>
          <p:cNvSpPr>
            <a:spLocks noGrp="1"/>
          </p:cNvSpPr>
          <p:nvPr>
            <p:ph idx="1"/>
          </p:nvPr>
        </p:nvSpPr>
        <p:spPr/>
        <p:txBody>
          <a:bodyPr/>
          <a:lstStyle/>
          <a:p>
            <a:r>
              <a:rPr lang="en-US" dirty="0" smtClean="0"/>
              <a:t>Critical - </a:t>
            </a:r>
            <a:r>
              <a:rPr lang="en-US" dirty="0"/>
              <a:t>I/O latency </a:t>
            </a:r>
            <a:endParaRPr lang="en-US" dirty="0" smtClean="0"/>
          </a:p>
          <a:p>
            <a:r>
              <a:rPr lang="en-US" dirty="0" smtClean="0"/>
              <a:t>Transactional I/O</a:t>
            </a:r>
          </a:p>
          <a:p>
            <a:pPr lvl="1"/>
            <a:r>
              <a:rPr lang="en-US" dirty="0" smtClean="0"/>
              <a:t>Database I/O</a:t>
            </a:r>
          </a:p>
          <a:p>
            <a:pPr lvl="1"/>
            <a:r>
              <a:rPr lang="en-US" dirty="0" smtClean="0"/>
              <a:t>Log Volume /IO</a:t>
            </a:r>
          </a:p>
          <a:p>
            <a:r>
              <a:rPr lang="en-US" dirty="0"/>
              <a:t>Sequential I/O</a:t>
            </a:r>
          </a:p>
          <a:p>
            <a:pPr lvl="1"/>
            <a:r>
              <a:rPr lang="en-US" dirty="0" smtClean="0"/>
              <a:t>BDM</a:t>
            </a:r>
            <a:endParaRPr lang="en-US" dirty="0"/>
          </a:p>
          <a:p>
            <a:pPr lvl="1"/>
            <a:r>
              <a:rPr lang="en-US" dirty="0" smtClean="0"/>
              <a:t>MRM</a:t>
            </a:r>
            <a:endParaRPr lang="en-US" dirty="0"/>
          </a:p>
          <a:p>
            <a:pPr lvl="1"/>
            <a:r>
              <a:rPr lang="en-US" dirty="0" smtClean="0"/>
              <a:t>Online Maintenance - Defrag</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13</a:t>
            </a:fld>
            <a:endParaRPr lang="en-US" dirty="0">
              <a:solidFill>
                <a:prstClr val="white"/>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62050"/>
            <a:ext cx="34766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0767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a:t>
            </a:r>
            <a:r>
              <a:rPr lang="en-US" dirty="0" smtClean="0"/>
              <a:t>I/O Factors</a:t>
            </a:r>
            <a:endParaRPr lang="en-US" dirty="0"/>
          </a:p>
        </p:txBody>
      </p:sp>
      <p:sp>
        <p:nvSpPr>
          <p:cNvPr id="3" name="Content Placeholder 2"/>
          <p:cNvSpPr>
            <a:spLocks noGrp="1"/>
          </p:cNvSpPr>
          <p:nvPr>
            <p:ph idx="1"/>
          </p:nvPr>
        </p:nvSpPr>
        <p:spPr/>
        <p:txBody>
          <a:bodyPr/>
          <a:lstStyle/>
          <a:p>
            <a:r>
              <a:rPr lang="en-US" dirty="0" smtClean="0"/>
              <a:t>Database </a:t>
            </a:r>
            <a:r>
              <a:rPr lang="en-US" dirty="0"/>
              <a:t>Files and Log Files Share a Single </a:t>
            </a:r>
            <a:r>
              <a:rPr lang="en-US" dirty="0" smtClean="0"/>
              <a:t>Volume</a:t>
            </a:r>
          </a:p>
          <a:p>
            <a:r>
              <a:rPr lang="en-US" dirty="0"/>
              <a:t>Dedicated Database File </a:t>
            </a:r>
            <a:r>
              <a:rPr lang="en-US" dirty="0" smtClean="0"/>
              <a:t>Volume</a:t>
            </a:r>
          </a:p>
          <a:p>
            <a:r>
              <a:rPr lang="en-US" dirty="0" smtClean="0"/>
              <a:t>Content Indexing</a:t>
            </a:r>
          </a:p>
          <a:p>
            <a:r>
              <a:rPr lang="en-US" dirty="0" smtClean="0"/>
              <a:t>Message </a:t>
            </a:r>
            <a:r>
              <a:rPr lang="en-US" dirty="0"/>
              <a:t>Profile </a:t>
            </a:r>
          </a:p>
          <a:p>
            <a:r>
              <a:rPr lang="en-US" dirty="0"/>
              <a:t>DB Cache Size</a:t>
            </a:r>
          </a:p>
          <a:p>
            <a:r>
              <a:rPr lang="en-US" dirty="0"/>
              <a:t> I/O read/write </a:t>
            </a:r>
            <a:r>
              <a:rPr lang="en-US" dirty="0" smtClean="0"/>
              <a:t>ratios</a:t>
            </a:r>
          </a:p>
          <a:p>
            <a:r>
              <a:rPr lang="en-US" dirty="0"/>
              <a:t>Desktop Search Engines </a:t>
            </a:r>
          </a:p>
          <a:p>
            <a:r>
              <a:rPr lang="en-US" dirty="0"/>
              <a:t>Outlook Online Mode Clients</a:t>
            </a:r>
          </a:p>
          <a:p>
            <a:r>
              <a:rPr lang="en-US" dirty="0"/>
              <a:t>Items per </a:t>
            </a:r>
            <a:r>
              <a:rPr lang="en-US" dirty="0" smtClean="0"/>
              <a:t>folder</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39818203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CPU</a:t>
            </a:r>
            <a:endParaRPr lang="en-US" dirty="0"/>
          </a:p>
        </p:txBody>
      </p:sp>
      <p:sp>
        <p:nvSpPr>
          <p:cNvPr id="3" name="Content Placeholder 2"/>
          <p:cNvSpPr>
            <a:spLocks noGrp="1"/>
          </p:cNvSpPr>
          <p:nvPr>
            <p:ph idx="1"/>
          </p:nvPr>
        </p:nvSpPr>
        <p:spPr/>
        <p:txBody>
          <a:bodyPr/>
          <a:lstStyle/>
          <a:p>
            <a:r>
              <a:rPr lang="en-US" dirty="0" smtClean="0"/>
              <a:t>Active </a:t>
            </a:r>
            <a:r>
              <a:rPr lang="en-US" dirty="0"/>
              <a:t>and passive database copies on the same </a:t>
            </a:r>
            <a:r>
              <a:rPr lang="en-US" dirty="0" smtClean="0"/>
              <a:t>server</a:t>
            </a:r>
          </a:p>
          <a:p>
            <a:pPr lvl="1"/>
            <a:r>
              <a:rPr lang="en-US" dirty="0"/>
              <a:t>Design for all database copies activated </a:t>
            </a:r>
            <a:endParaRPr lang="en-US" dirty="0" smtClean="0"/>
          </a:p>
          <a:p>
            <a:pPr lvl="1"/>
            <a:r>
              <a:rPr lang="en-US" dirty="0"/>
              <a:t>Design for targeted failure </a:t>
            </a:r>
            <a:r>
              <a:rPr lang="en-US" dirty="0" smtClean="0"/>
              <a:t>scenarios</a:t>
            </a:r>
          </a:p>
          <a:p>
            <a:r>
              <a:rPr lang="en-US" dirty="0" smtClean="0"/>
              <a:t>Database </a:t>
            </a:r>
            <a:r>
              <a:rPr lang="en-US" dirty="0"/>
              <a:t>copy </a:t>
            </a:r>
            <a:r>
              <a:rPr lang="en-US" dirty="0" smtClean="0"/>
              <a:t>count</a:t>
            </a:r>
          </a:p>
          <a:p>
            <a:pPr lvl="1"/>
            <a:r>
              <a:rPr lang="en-US" dirty="0"/>
              <a:t>10 percent </a:t>
            </a:r>
            <a:r>
              <a:rPr lang="en-US" dirty="0" smtClean="0"/>
              <a:t>increase for </a:t>
            </a:r>
            <a:r>
              <a:rPr lang="en-US" dirty="0"/>
              <a:t>each additional database copy </a:t>
            </a:r>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15</a:t>
            </a:fld>
            <a:endParaRPr lang="en-US"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81400"/>
            <a:ext cx="4371975" cy="276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1780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 Server Roles</a:t>
            </a:r>
            <a:endParaRPr lang="en-US" dirty="0"/>
          </a:p>
        </p:txBody>
      </p:sp>
      <p:sp>
        <p:nvSpPr>
          <p:cNvPr id="3" name="Content Placeholder 2"/>
          <p:cNvSpPr>
            <a:spLocks noGrp="1"/>
          </p:cNvSpPr>
          <p:nvPr>
            <p:ph idx="1"/>
          </p:nvPr>
        </p:nvSpPr>
        <p:spPr/>
        <p:txBody>
          <a:bodyPr/>
          <a:lstStyle/>
          <a:p>
            <a:r>
              <a:rPr lang="en-US" dirty="0" err="1"/>
              <a:t>Mailbox:Hub</a:t>
            </a:r>
            <a:r>
              <a:rPr lang="en-US" dirty="0"/>
              <a:t> Transport</a:t>
            </a:r>
          </a:p>
          <a:p>
            <a:pPr lvl="1"/>
            <a:r>
              <a:rPr lang="en-US" dirty="0"/>
              <a:t>7:1 (no antivirus scanning on Hub Transport server) </a:t>
            </a:r>
          </a:p>
          <a:p>
            <a:pPr lvl="1"/>
            <a:r>
              <a:rPr lang="en-US" dirty="0"/>
              <a:t>5:1 (with antivirus scanning on Hub Transport server</a:t>
            </a:r>
            <a:r>
              <a:rPr lang="en-US" dirty="0" smtClean="0"/>
              <a:t>)</a:t>
            </a:r>
          </a:p>
          <a:p>
            <a:r>
              <a:rPr lang="en-US" dirty="0"/>
              <a:t> </a:t>
            </a:r>
            <a:r>
              <a:rPr lang="en-US" dirty="0" err="1"/>
              <a:t>Mailbox:Client</a:t>
            </a:r>
            <a:r>
              <a:rPr lang="en-US" dirty="0"/>
              <a:t> Access</a:t>
            </a:r>
          </a:p>
          <a:p>
            <a:pPr lvl="1"/>
            <a:r>
              <a:rPr lang="en-US" dirty="0"/>
              <a:t>4:3</a:t>
            </a:r>
          </a:p>
          <a:p>
            <a:r>
              <a:rPr lang="en-US" dirty="0" err="1"/>
              <a:t>Mailbox:Client</a:t>
            </a:r>
            <a:r>
              <a:rPr lang="en-US" dirty="0"/>
              <a:t> Access and Hub Transport combined role</a:t>
            </a:r>
          </a:p>
          <a:p>
            <a:pPr lvl="1"/>
            <a:r>
              <a:rPr lang="en-US" dirty="0"/>
              <a:t>1:1</a:t>
            </a:r>
          </a:p>
          <a:p>
            <a:r>
              <a:rPr lang="en-US" dirty="0" smtClean="0"/>
              <a:t>AD Servers</a:t>
            </a:r>
          </a:p>
          <a:p>
            <a:pPr lvl="1"/>
            <a:r>
              <a:rPr lang="en-US" dirty="0" smtClean="0"/>
              <a:t>32-bit 1:4</a:t>
            </a:r>
          </a:p>
          <a:p>
            <a:pPr lvl="1"/>
            <a:r>
              <a:rPr lang="en-US" dirty="0" smtClean="0"/>
              <a:t>64-bit </a:t>
            </a:r>
            <a:r>
              <a:rPr lang="en-US" dirty="0"/>
              <a:t>1:8</a:t>
            </a:r>
          </a:p>
          <a:p>
            <a:pPr lvl="1"/>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19697277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per user for Exchange protocols</a:t>
            </a:r>
          </a:p>
        </p:txBody>
      </p:sp>
      <p:sp>
        <p:nvSpPr>
          <p:cNvPr id="3" name="Content Placeholder 2"/>
          <p:cNvSpPr>
            <a:spLocks noGrp="1"/>
          </p:cNvSpPr>
          <p:nvPr>
            <p:ph idx="1"/>
          </p:nvPr>
        </p:nvSpPr>
        <p:spPr/>
        <p:txBody>
          <a:bodyPr/>
          <a:lstStyle/>
          <a:p>
            <a:r>
              <a:rPr lang="en-US" dirty="0" smtClean="0"/>
              <a:t>Sample based on 80 </a:t>
            </a:r>
            <a:r>
              <a:rPr lang="en-US" dirty="0"/>
              <a:t>messages received and 20 messages sent in an average day</a:t>
            </a:r>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17</a:t>
            </a:fld>
            <a:endParaRPr lang="en-US"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592455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95400" y="5867400"/>
            <a:ext cx="5638800" cy="369332"/>
          </a:xfrm>
          <a:prstGeom prst="rect">
            <a:avLst/>
          </a:prstGeom>
        </p:spPr>
        <p:txBody>
          <a:bodyPr wrap="square">
            <a:spAutoFit/>
          </a:bodyPr>
          <a:lstStyle/>
          <a:p>
            <a:r>
              <a:rPr lang="en-US" dirty="0"/>
              <a:t>Windows Server 2008 R2 is a much better choice </a:t>
            </a:r>
          </a:p>
        </p:txBody>
      </p:sp>
    </p:spTree>
    <p:extLst>
      <p:ext uri="{BB962C8B-B14F-4D97-AF65-F5344CB8AC3E}">
        <p14:creationId xmlns:p14="http://schemas.microsoft.com/office/powerpoint/2010/main" val="20871678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Memory</a:t>
            </a:r>
            <a:endParaRPr lang="en-US" dirty="0"/>
          </a:p>
        </p:txBody>
      </p:sp>
      <p:sp>
        <p:nvSpPr>
          <p:cNvPr id="3" name="Content Placeholder 2"/>
          <p:cNvSpPr>
            <a:spLocks noGrp="1"/>
          </p:cNvSpPr>
          <p:nvPr>
            <p:ph idx="1"/>
          </p:nvPr>
        </p:nvSpPr>
        <p:spPr/>
        <p:txBody>
          <a:bodyPr/>
          <a:lstStyle/>
          <a:p>
            <a:r>
              <a:rPr lang="en-US" dirty="0"/>
              <a:t>Mailbox Database </a:t>
            </a:r>
            <a:r>
              <a:rPr lang="en-US" dirty="0" smtClean="0"/>
              <a:t>Cache</a:t>
            </a:r>
          </a:p>
          <a:p>
            <a:r>
              <a:rPr lang="en-US" dirty="0" smtClean="0"/>
              <a:t>Database Count</a:t>
            </a:r>
          </a:p>
          <a:p>
            <a:r>
              <a:rPr lang="en-US" dirty="0" smtClean="0"/>
              <a:t>User Profile</a:t>
            </a:r>
          </a:p>
          <a:p>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18</a:t>
            </a:fld>
            <a:endParaRPr lang="en-US"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571500"/>
            <a:ext cx="11525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686" y="3581400"/>
            <a:ext cx="5966114" cy="260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12" y="342900"/>
            <a:ext cx="28670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7660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04800" y="228600"/>
            <a:ext cx="8531352" cy="411480"/>
          </a:xfrm>
        </p:spPr>
        <p:txBody>
          <a:bodyPr>
            <a:normAutofit fontScale="90000"/>
          </a:bodyPr>
          <a:lstStyle/>
          <a:p>
            <a:r>
              <a:rPr lang="en-US" dirty="0" smtClean="0"/>
              <a:t>Conditions and Terms of Use</a:t>
            </a:r>
            <a:br>
              <a:rPr lang="en-US" dirty="0" smtClean="0"/>
            </a:br>
            <a:endParaRPr lang="en-US" dirty="0"/>
          </a:p>
        </p:txBody>
      </p:sp>
      <p:sp>
        <p:nvSpPr>
          <p:cNvPr id="10" name="Content Placeholder 5"/>
          <p:cNvSpPr>
            <a:spLocks noGrp="1"/>
          </p:cNvSpPr>
          <p:nvPr>
            <p:ph type="body" sz="quarter" idx="13"/>
          </p:nvPr>
        </p:nvSpPr>
        <p:spPr/>
        <p:txBody>
          <a:bodyPr/>
          <a:lstStyle/>
          <a:p>
            <a:r>
              <a:rPr lang="en-US" dirty="0" smtClean="0"/>
              <a:t>This training package is proprietary and confidential, and is intended only for uses described in the training materials. Content and software is provided to you under a Non-Disclosure Agreement and cannot be distributed. Copying or disclosing all or any portion of the content and/or software included in such packages is strictly prohibited.</a:t>
            </a:r>
          </a:p>
          <a:p>
            <a:r>
              <a:rPr lang="en-US" dirty="0" smtClean="0"/>
              <a:t>The contents of this package are for informational and training purposes only and are provided "as is" without warranty of any kind, whether express or implied, including but not limited to the implied warranties of merchantability, fitness for a particular purpose, and non-infringement.</a:t>
            </a:r>
          </a:p>
          <a:p>
            <a:r>
              <a:rPr lang="en-US" dirty="0" smtClean="0"/>
              <a:t>Training package content, including URLs and other Internet Web site references, is subject to change without notice. Because Microsoft must respond to changing market conditions, the content should not be interpreted to be a commitment on the part of Microsoft, and Microsoft cannot guarantee the accuracy of any information presented after the date of publication. Unless otherwise noted, the companies, organizations, products, domain names, e-mail addresses, logos, people, places, and events depicted herein are fictitious, and no association with any real company, organization, product, domain name, e-mail address, logo, person, place, or event is intended or should be inferred. </a:t>
            </a:r>
          </a:p>
        </p:txBody>
      </p:sp>
      <p:sp>
        <p:nvSpPr>
          <p:cNvPr id="16" name="Text Placeholder 15"/>
          <p:cNvSpPr>
            <a:spLocks noGrp="1"/>
          </p:cNvSpPr>
          <p:nvPr>
            <p:ph type="body" sz="quarter" idx="14"/>
          </p:nvPr>
        </p:nvSpPr>
        <p:spPr/>
        <p:txBody>
          <a:bodyPr/>
          <a:lstStyle/>
          <a:p>
            <a:pPr lvl="0"/>
            <a:r>
              <a:rPr lang="en-US" dirty="0" smtClean="0"/>
              <a:t>Microsoft may have patents, patent applications, trademarks, copyrights, or other intellectual property rights covering subject matter in this document. Except as expressly provided in written license agreement from Microsoft, the furnishing of this document does not give you any license to these patents, trademarks, copyrights, or other intellectual property.</a:t>
            </a:r>
          </a:p>
          <a:p>
            <a:pPr lvl="0"/>
            <a:r>
              <a:rPr lang="en-US" dirty="0" smtClean="0"/>
              <a:t>Complying with all applicable copyright laws is the responsibility of the user. Without limiting the rights under copyright, no part of this document may be reproduced, stored in or introduced into a retrieval system, or transmitted in any form or by any means (electronic, mechanical, photocopying, recording, or otherwise), or for any purpose, without the express written permission of Microsoft Corporation. </a:t>
            </a:r>
          </a:p>
          <a:p>
            <a:pPr lvl="0" algn="ctr"/>
            <a:r>
              <a:rPr lang="en-US" dirty="0" smtClean="0"/>
              <a:t>For more information, see </a:t>
            </a:r>
            <a:r>
              <a:rPr lang="en-US" b="1" dirty="0" smtClean="0"/>
              <a:t>Use of Microsoft Copyrighted Content </a:t>
            </a:r>
            <a:r>
              <a:rPr lang="en-US" dirty="0" smtClean="0"/>
              <a:t>at</a:t>
            </a:r>
            <a:br>
              <a:rPr lang="en-US" dirty="0" smtClean="0"/>
            </a:br>
            <a:r>
              <a:rPr lang="en-US" i="1" dirty="0" smtClean="0">
                <a:hlinkClick r:id="rId3"/>
              </a:rPr>
              <a:t>http</a:t>
            </a:r>
            <a:r>
              <a:rPr lang="en-US" dirty="0" smtClean="0">
                <a:hlinkClick r:id="rId3"/>
              </a:rPr>
              <a:t>://www.microsoft.com/about/legal/permissions/</a:t>
            </a:r>
            <a:endParaRPr lang="en-US" dirty="0" smtClean="0"/>
          </a:p>
          <a:p>
            <a:pPr lvl="0"/>
            <a:r>
              <a:rPr lang="en-US" dirty="0" smtClean="0"/>
              <a:t>Microsoft®, Internet Explorer®, and Windows® are either registered trademarks or trademarks of Microsoft Corporation in the United States and/or other countries. Other Microsoft products mentioned herein may be either registered trademarks or trademarks of Microsoft Corporation in the United States and/or other countries. All other trademarks are property of their respective owners.</a:t>
            </a:r>
          </a:p>
        </p:txBody>
      </p:sp>
      <p:sp>
        <p:nvSpPr>
          <p:cNvPr id="17" name="Text Placeholder 16"/>
          <p:cNvSpPr>
            <a:spLocks noGrp="1"/>
          </p:cNvSpPr>
          <p:nvPr>
            <p:ph type="body" sz="quarter" idx="15"/>
          </p:nvPr>
        </p:nvSpPr>
        <p:spPr/>
        <p:txBody>
          <a:bodyPr/>
          <a:lstStyle/>
          <a:p>
            <a:pPr lvl="0"/>
            <a:r>
              <a:rPr lang="en-US" dirty="0" smtClean="0"/>
              <a:t>Copyright and Trademarks </a:t>
            </a:r>
          </a:p>
          <a:p>
            <a:endParaRPr lang="en-US" dirty="0"/>
          </a:p>
        </p:txBody>
      </p:sp>
      <p:sp>
        <p:nvSpPr>
          <p:cNvPr id="29" name="Text Placeholder 28"/>
          <p:cNvSpPr>
            <a:spLocks noGrp="1"/>
          </p:cNvSpPr>
          <p:nvPr>
            <p:ph type="body" sz="quarter" idx="17"/>
          </p:nvPr>
        </p:nvSpPr>
        <p:spPr/>
        <p:txBody>
          <a:bodyPr/>
          <a:lstStyle/>
          <a:p>
            <a:pPr lvl="0"/>
            <a:r>
              <a:rPr lang="en-US" dirty="0" smtClean="0"/>
              <a:t>© 2012 Microsoft Corporation. All rights reserved.</a:t>
            </a:r>
          </a:p>
        </p:txBody>
      </p:sp>
      <p:sp>
        <p:nvSpPr>
          <p:cNvPr id="2" name="Footer Placeholder 1"/>
          <p:cNvSpPr>
            <a:spLocks noGrp="1"/>
          </p:cNvSpPr>
          <p:nvPr>
            <p:ph type="ftr" sz="quarter" idx="4294967295"/>
          </p:nvPr>
        </p:nvSpPr>
        <p:spPr>
          <a:xfrm>
            <a:off x="304800" y="675640"/>
            <a:ext cx="5486400" cy="228600"/>
          </a:xfrm>
          <a:prstGeom prst="rect">
            <a:avLst/>
          </a:prstGeom>
        </p:spPr>
        <p:txBody>
          <a:bodyPr/>
          <a:lstStyle/>
          <a:p>
            <a:r>
              <a:rPr lang="en-US" dirty="0" smtClean="0">
                <a:solidFill>
                  <a:srgbClr val="277EB5"/>
                </a:solidFill>
              </a:rPr>
              <a:t>Microsoft Confidential</a:t>
            </a:r>
            <a:endParaRPr lang="en-US" dirty="0">
              <a:solidFill>
                <a:srgbClr val="277EB5"/>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 Server Roles</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19</a:t>
            </a:fld>
            <a:endParaRPr lang="en-US"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995488"/>
            <a:ext cx="86772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3632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Tools</a:t>
            </a:r>
            <a:endParaRPr lang="en-US" dirty="0"/>
          </a:p>
        </p:txBody>
      </p:sp>
      <p:sp>
        <p:nvSpPr>
          <p:cNvPr id="3" name="Content Placeholder 2"/>
          <p:cNvSpPr>
            <a:spLocks noGrp="1"/>
          </p:cNvSpPr>
          <p:nvPr>
            <p:ph idx="1"/>
          </p:nvPr>
        </p:nvSpPr>
        <p:spPr/>
        <p:txBody>
          <a:bodyPr/>
          <a:lstStyle/>
          <a:p>
            <a:r>
              <a:rPr lang="en-US" dirty="0" smtClean="0"/>
              <a:t>Jetstress</a:t>
            </a:r>
          </a:p>
          <a:p>
            <a:pPr lvl="1"/>
            <a:r>
              <a:rPr lang="en-US" dirty="0" smtClean="0"/>
              <a:t>Simulates Exchange I/O</a:t>
            </a:r>
          </a:p>
          <a:p>
            <a:pPr lvl="1"/>
            <a:r>
              <a:rPr lang="en-US" dirty="0" smtClean="0"/>
              <a:t>Verify </a:t>
            </a:r>
            <a:r>
              <a:rPr lang="en-US" dirty="0"/>
              <a:t>disk </a:t>
            </a:r>
            <a:r>
              <a:rPr lang="en-US" dirty="0" smtClean="0"/>
              <a:t>performance</a:t>
            </a:r>
          </a:p>
          <a:p>
            <a:pPr lvl="1"/>
            <a:r>
              <a:rPr lang="en-US" dirty="0" smtClean="0"/>
              <a:t>Review Jetstress Field guide</a:t>
            </a:r>
          </a:p>
          <a:p>
            <a:r>
              <a:rPr lang="en-US" dirty="0" smtClean="0"/>
              <a:t>Loadgen</a:t>
            </a:r>
          </a:p>
          <a:p>
            <a:pPr lvl="1"/>
            <a:r>
              <a:rPr lang="en-US" dirty="0" smtClean="0"/>
              <a:t>Benchmarking</a:t>
            </a:r>
            <a:r>
              <a:rPr lang="en-US" dirty="0"/>
              <a:t>, </a:t>
            </a:r>
            <a:endParaRPr lang="en-US" dirty="0" smtClean="0"/>
          </a:p>
          <a:p>
            <a:pPr lvl="1"/>
            <a:r>
              <a:rPr lang="en-US" dirty="0" smtClean="0"/>
              <a:t>Pre-deployment </a:t>
            </a:r>
            <a:r>
              <a:rPr lang="en-US" dirty="0"/>
              <a:t>validation, </a:t>
            </a:r>
            <a:endParaRPr lang="en-US" dirty="0" smtClean="0"/>
          </a:p>
          <a:p>
            <a:pPr lvl="1"/>
            <a:r>
              <a:rPr lang="en-US" dirty="0"/>
              <a:t>S</a:t>
            </a:r>
            <a:r>
              <a:rPr lang="en-US" dirty="0" smtClean="0"/>
              <a:t>tress </a:t>
            </a:r>
            <a:r>
              <a:rPr lang="en-US" dirty="0"/>
              <a:t>testing </a:t>
            </a:r>
            <a:r>
              <a:rPr lang="en-US" dirty="0" smtClean="0"/>
              <a:t>tool</a:t>
            </a:r>
          </a:p>
          <a:p>
            <a:pPr lvl="1"/>
            <a:r>
              <a:rPr lang="en-US" dirty="0" smtClean="0"/>
              <a:t>Simulate </a:t>
            </a:r>
            <a:r>
              <a:rPr lang="en-US" dirty="0"/>
              <a:t>the delivery of multiple MAPI client messaging requests to an Exchange server</a:t>
            </a:r>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35535178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Mailbox Server Role Requirements Calculator</a:t>
            </a:r>
          </a:p>
        </p:txBody>
      </p:sp>
      <p:sp>
        <p:nvSpPr>
          <p:cNvPr id="3" name="Content Placeholder 2"/>
          <p:cNvSpPr>
            <a:spLocks noGrp="1"/>
          </p:cNvSpPr>
          <p:nvPr>
            <p:ph idx="1"/>
          </p:nvPr>
        </p:nvSpPr>
        <p:spPr/>
        <p:txBody>
          <a:bodyPr/>
          <a:lstStyle/>
          <a:p>
            <a:r>
              <a:rPr lang="en-US" dirty="0" smtClean="0"/>
              <a:t>Demo</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20563067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Don’t Share Physical Spindles </a:t>
            </a:r>
          </a:p>
          <a:p>
            <a:r>
              <a:rPr lang="en-US" dirty="0" smtClean="0"/>
              <a:t>Use Redundant Paths (</a:t>
            </a:r>
            <a:r>
              <a:rPr lang="en-US" dirty="0" err="1" smtClean="0"/>
              <a:t>iSCSI</a:t>
            </a:r>
            <a:r>
              <a:rPr lang="en-US" dirty="0" smtClean="0"/>
              <a:t> or Fiber)</a:t>
            </a:r>
          </a:p>
          <a:p>
            <a:r>
              <a:rPr lang="en-US" dirty="0" smtClean="0"/>
              <a:t>HBA Tuning inline with Storage Vendors (Queue Depth)</a:t>
            </a:r>
          </a:p>
          <a:p>
            <a:r>
              <a:rPr lang="en-US" dirty="0" smtClean="0"/>
              <a:t>Stripe Size or Block Size</a:t>
            </a:r>
          </a:p>
          <a:p>
            <a:r>
              <a:rPr lang="en-US" dirty="0" smtClean="0"/>
              <a:t>Storage Array Cache Settings </a:t>
            </a:r>
          </a:p>
          <a:p>
            <a:r>
              <a:rPr lang="en-US" dirty="0" smtClean="0"/>
              <a:t>Mount Points </a:t>
            </a:r>
          </a:p>
          <a:p>
            <a:r>
              <a:rPr lang="en-US" dirty="0" smtClean="0"/>
              <a:t>NTFS Allocation Unit (64K)</a:t>
            </a:r>
          </a:p>
          <a:p>
            <a:r>
              <a:rPr lang="en-US" dirty="0" smtClean="0"/>
              <a:t>No NTFS Compression or EFS</a:t>
            </a:r>
          </a:p>
          <a:p>
            <a:r>
              <a:rPr lang="en-US" dirty="0" smtClean="0"/>
              <a:t>Test and Validate with </a:t>
            </a:r>
            <a:r>
              <a:rPr lang="en-US" dirty="0" err="1" smtClean="0"/>
              <a:t>JetStress</a:t>
            </a:r>
            <a:endParaRPr lang="en-US" dirty="0" smtClean="0"/>
          </a:p>
          <a:p>
            <a:endParaRPr lang="en-US" dirty="0" smtClean="0"/>
          </a:p>
          <a:p>
            <a:pPr lvl="1"/>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142686592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fontScale="92500"/>
          </a:bodyPr>
          <a:lstStyle/>
          <a:p>
            <a:r>
              <a:rPr lang="en-US" dirty="0" smtClean="0"/>
              <a:t>Keep it simple</a:t>
            </a:r>
          </a:p>
          <a:p>
            <a:r>
              <a:rPr lang="en-US" dirty="0" smtClean="0"/>
              <a:t>Multi Role Servers</a:t>
            </a:r>
          </a:p>
          <a:p>
            <a:r>
              <a:rPr lang="en-US" dirty="0" smtClean="0"/>
              <a:t>Exchange </a:t>
            </a:r>
            <a:r>
              <a:rPr lang="en-US" dirty="0"/>
              <a:t>2010 Tested </a:t>
            </a:r>
            <a:r>
              <a:rPr lang="en-US" dirty="0" smtClean="0"/>
              <a:t>Solutions</a:t>
            </a:r>
          </a:p>
          <a:p>
            <a:pPr lvl="1"/>
            <a:r>
              <a:rPr lang="en-US" dirty="0" smtClean="0"/>
              <a:t>Showcases well designed and cost effective solutions</a:t>
            </a:r>
          </a:p>
          <a:p>
            <a:pPr lvl="1"/>
            <a:r>
              <a:rPr lang="en-US" dirty="0" smtClean="0"/>
              <a:t>Common </a:t>
            </a:r>
            <a:r>
              <a:rPr lang="en-US" dirty="0"/>
              <a:t>customer scenarios</a:t>
            </a:r>
          </a:p>
          <a:p>
            <a:r>
              <a:rPr lang="en-US" dirty="0"/>
              <a:t>Exchange 2010 Solution Reviewed Program (ESRP) – Storage </a:t>
            </a:r>
            <a:r>
              <a:rPr lang="en-US" dirty="0" smtClean="0"/>
              <a:t>v3.0</a:t>
            </a:r>
          </a:p>
          <a:p>
            <a:pPr lvl="1"/>
            <a:r>
              <a:rPr lang="en-US" dirty="0" smtClean="0"/>
              <a:t>Uses </a:t>
            </a:r>
            <a:r>
              <a:rPr lang="en-US" dirty="0"/>
              <a:t>the ESRP framework </a:t>
            </a:r>
            <a:r>
              <a:rPr lang="en-US" dirty="0" smtClean="0"/>
              <a:t>to </a:t>
            </a:r>
            <a:r>
              <a:rPr lang="en-US" dirty="0"/>
              <a:t>test </a:t>
            </a:r>
            <a:r>
              <a:rPr lang="en-US" dirty="0" smtClean="0"/>
              <a:t>the </a:t>
            </a:r>
            <a:r>
              <a:rPr lang="en-US" dirty="0"/>
              <a:t>storage solutions </a:t>
            </a:r>
            <a:endParaRPr lang="en-US" dirty="0" smtClean="0"/>
          </a:p>
          <a:p>
            <a:pPr lvl="1"/>
            <a:r>
              <a:rPr lang="en-US" dirty="0" smtClean="0"/>
              <a:t>Help </a:t>
            </a:r>
            <a:r>
              <a:rPr lang="en-US" dirty="0"/>
              <a:t>plan/design their own Exchange storage </a:t>
            </a:r>
            <a:r>
              <a:rPr lang="en-US" dirty="0" smtClean="0"/>
              <a:t>architectures</a:t>
            </a:r>
          </a:p>
          <a:p>
            <a:pPr lvl="1"/>
            <a:r>
              <a:rPr lang="en-US" dirty="0"/>
              <a:t>The ESRP – Storage program is not a Microsoft </a:t>
            </a:r>
            <a:r>
              <a:rPr lang="en-US" dirty="0" smtClean="0"/>
              <a:t>certification</a:t>
            </a:r>
          </a:p>
          <a:p>
            <a:r>
              <a:rPr lang="en-US" dirty="0"/>
              <a:t>Best Practices for Virtualizing Exchange Server 2010 with Windows Server® 2008 R2 Hyper V</a:t>
            </a:r>
            <a:r>
              <a:rPr lang="en-US" dirty="0" smtClean="0"/>
              <a:t>™ Guide</a:t>
            </a:r>
          </a:p>
          <a:p>
            <a:r>
              <a:rPr lang="en-US" dirty="0"/>
              <a:t>VMware Best Practices Guide </a:t>
            </a:r>
            <a:r>
              <a:rPr lang="en-US" dirty="0" smtClean="0"/>
              <a:t>for Exchange 2010</a:t>
            </a:r>
          </a:p>
          <a:p>
            <a:r>
              <a:rPr lang="en-US" dirty="0" smtClean="0"/>
              <a:t>Understand Virtualization Support Scenarios</a:t>
            </a:r>
          </a:p>
          <a:p>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12741904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r>
              <a:rPr lang="en-US" dirty="0"/>
              <a:t>Gather Storage Input </a:t>
            </a:r>
            <a:r>
              <a:rPr lang="en-US" dirty="0" smtClean="0"/>
              <a:t>Requirements</a:t>
            </a:r>
          </a:p>
          <a:p>
            <a:r>
              <a:rPr lang="en-US" dirty="0"/>
              <a:t>Design Storage Architecture Based on I/O and Capacity </a:t>
            </a:r>
            <a:r>
              <a:rPr lang="en-US" dirty="0" smtClean="0"/>
              <a:t>Requirements</a:t>
            </a:r>
          </a:p>
          <a:p>
            <a:pPr lvl="1"/>
            <a:r>
              <a:rPr lang="en-US" dirty="0"/>
              <a:t>Mailbox Server Role Requirements </a:t>
            </a:r>
            <a:r>
              <a:rPr lang="en-US" dirty="0" smtClean="0"/>
              <a:t>Calculator</a:t>
            </a:r>
          </a:p>
          <a:p>
            <a:r>
              <a:rPr lang="en-US" dirty="0"/>
              <a:t>Validate Storage for Performance and </a:t>
            </a:r>
            <a:r>
              <a:rPr lang="en-US" dirty="0" smtClean="0"/>
              <a:t>Reliability</a:t>
            </a:r>
          </a:p>
          <a:p>
            <a:r>
              <a:rPr lang="en-US" dirty="0" smtClean="0"/>
              <a:t>Monitor </a:t>
            </a:r>
            <a:r>
              <a:rPr lang="en-US" dirty="0"/>
              <a:t>Server Storage </a:t>
            </a:r>
            <a:r>
              <a:rPr lang="en-US" dirty="0" smtClean="0"/>
              <a:t>Health</a:t>
            </a:r>
          </a:p>
          <a:p>
            <a:r>
              <a:rPr lang="en-US" dirty="0" smtClean="0"/>
              <a:t>Monitor </a:t>
            </a:r>
            <a:r>
              <a:rPr lang="en-US" dirty="0"/>
              <a:t>Storage Solution </a:t>
            </a:r>
            <a:r>
              <a:rPr lang="en-US" dirty="0" smtClean="0"/>
              <a:t>Health</a:t>
            </a:r>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30796880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Premier Field Engineering - How can we help</a:t>
            </a:r>
            <a:endParaRPr lang="en-US" dirty="0"/>
          </a:p>
        </p:txBody>
      </p:sp>
      <p:sp>
        <p:nvSpPr>
          <p:cNvPr id="3" name="Content Placeholder 2"/>
          <p:cNvSpPr>
            <a:spLocks noGrp="1"/>
          </p:cNvSpPr>
          <p:nvPr>
            <p:ph idx="1"/>
          </p:nvPr>
        </p:nvSpPr>
        <p:spPr/>
        <p:txBody>
          <a:bodyPr/>
          <a:lstStyle/>
          <a:p>
            <a:r>
              <a:rPr lang="en-US" dirty="0"/>
              <a:t>Exchange Server 2010 Migration Readiness Assessment</a:t>
            </a:r>
          </a:p>
          <a:p>
            <a:r>
              <a:rPr lang="en-US" dirty="0"/>
              <a:t>Microsoft Risk and Health Assessment Program for Exchange Server</a:t>
            </a:r>
          </a:p>
          <a:p>
            <a:r>
              <a:rPr lang="en-US" dirty="0"/>
              <a:t>Workshop - Exchange Server 2010: Transitioning from Exchange 200x</a:t>
            </a:r>
          </a:p>
          <a:p>
            <a:r>
              <a:rPr lang="en-US" dirty="0"/>
              <a:t>Chalk Talk - Exchange Server 2010: Upgrading from Exchange 200x</a:t>
            </a:r>
          </a:p>
          <a:p>
            <a:r>
              <a:rPr lang="en-US" dirty="0"/>
              <a:t>Chalk Talk - Exchange Server 2010: Using Exchange Pre-Deployment Tools </a:t>
            </a:r>
          </a:p>
          <a:p>
            <a:r>
              <a:rPr lang="en-US" dirty="0"/>
              <a:t>WorkshopPLUS - Exchange Server 2010: Administration and Troubleshooting</a:t>
            </a:r>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4205956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26</a:t>
            </a:fld>
            <a:endParaRPr lang="en-US" dirty="0">
              <a:solidFill>
                <a:prstClr val="white"/>
              </a:solidFill>
            </a:endParaRPr>
          </a:p>
        </p:txBody>
      </p:sp>
      <p:sp>
        <p:nvSpPr>
          <p:cNvPr id="8" name="Rectangle 7"/>
          <p:cNvSpPr/>
          <p:nvPr>
            <p:custDataLst>
              <p:tags r:id="rId1"/>
            </p:custDataLst>
          </p:nvPr>
        </p:nvSpPr>
        <p:spPr>
          <a:xfrm>
            <a:off x="1828800" y="2895600"/>
            <a:ext cx="5638800" cy="1318022"/>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68580" rIns="68580" rtlCol="0" anchor="ctr"/>
          <a:lstStyle/>
          <a:p>
            <a:pPr algn="r"/>
            <a:r>
              <a:rPr lang="en-US" sz="3200" dirty="0"/>
              <a:t> </a:t>
            </a:r>
            <a:r>
              <a:rPr lang="en-US" sz="3200" dirty="0" smtClean="0"/>
              <a:t>Kamal.Abburi@microsoft.com</a:t>
            </a:r>
            <a:endParaRPr lang="en-US" sz="3200" dirty="0"/>
          </a:p>
        </p:txBody>
      </p:sp>
    </p:spTree>
    <p:extLst>
      <p:ext uri="{BB962C8B-B14F-4D97-AF65-F5344CB8AC3E}">
        <p14:creationId xmlns:p14="http://schemas.microsoft.com/office/powerpoint/2010/main" val="5084272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Introduction</a:t>
            </a:r>
            <a:endParaRPr lang="en-US" dirty="0"/>
          </a:p>
        </p:txBody>
      </p:sp>
      <p:sp>
        <p:nvSpPr>
          <p:cNvPr id="2" name="Footer Placeholder 1"/>
          <p:cNvSpPr>
            <a:spLocks noGrp="1"/>
          </p:cNvSpPr>
          <p:nvPr>
            <p:ph type="ftr" sz="quarter" idx="4294967295"/>
          </p:nvPr>
        </p:nvSpPr>
        <p:spPr>
          <a:xfrm>
            <a:off x="2651760" y="6476301"/>
            <a:ext cx="3657600" cy="365760"/>
          </a:xfrm>
          <a:prstGeom prst="rect">
            <a:avLst/>
          </a:prstGeom>
        </p:spPr>
        <p:txBody>
          <a:bodyPr/>
          <a:lstStyle/>
          <a:p>
            <a:r>
              <a:rPr lang="en-US" dirty="0" smtClean="0">
                <a:solidFill>
                  <a:prstClr val="white"/>
                </a:solidFill>
              </a:rPr>
              <a:t>Microsoft Confidential</a:t>
            </a:r>
            <a:endParaRPr lang="en-US" dirty="0">
              <a:solidFill>
                <a:prstClr val="white"/>
              </a:solidFill>
            </a:endParaRPr>
          </a:p>
        </p:txBody>
      </p:sp>
      <p:sp>
        <p:nvSpPr>
          <p:cNvPr id="3" name="Slide Number Placeholder 2"/>
          <p:cNvSpPr>
            <a:spLocks noGrp="1"/>
          </p:cNvSpPr>
          <p:nvPr>
            <p:ph type="sldNum" sz="quarter" idx="12"/>
          </p:nvPr>
        </p:nvSpPr>
        <p:spPr/>
        <p:txBody>
          <a:bodyPr/>
          <a:lstStyle/>
          <a:p>
            <a:fld id="{026CCAEB-CB17-44EB-A892-4553F1D666B6}" type="slidenum">
              <a:rPr lang="en-US" smtClean="0">
                <a:solidFill>
                  <a:prstClr val="white"/>
                </a:solidFill>
              </a:rPr>
              <a:pPr/>
              <a:t>2</a:t>
            </a:fld>
            <a:endParaRPr lang="en-US" dirty="0">
              <a:solidFill>
                <a:prstClr val="white"/>
              </a:solidFill>
            </a:endParaRPr>
          </a:p>
        </p:txBody>
      </p:sp>
      <p:sp>
        <p:nvSpPr>
          <p:cNvPr id="11" name="Rectangle 10"/>
          <p:cNvSpPr/>
          <p:nvPr>
            <p:custDataLst>
              <p:tags r:id="rId1"/>
            </p:custDataLst>
          </p:nvPr>
        </p:nvSpPr>
        <p:spPr>
          <a:xfrm>
            <a:off x="3429000" y="1520059"/>
            <a:ext cx="4343400" cy="83820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4290" tIns="22860" rIns="34290" bIns="22860" rtlCol="0" anchor="ctr"/>
          <a:lstStyle/>
          <a:p>
            <a:r>
              <a:rPr lang="en-US" sz="2400" dirty="0" smtClean="0">
                <a:solidFill>
                  <a:srgbClr val="FFFFFF"/>
                </a:solidFill>
              </a:rPr>
              <a:t> Kamal Abburi</a:t>
            </a:r>
          </a:p>
        </p:txBody>
      </p:sp>
      <p:sp>
        <p:nvSpPr>
          <p:cNvPr id="13" name="Rectangle 12"/>
          <p:cNvSpPr/>
          <p:nvPr>
            <p:custDataLst>
              <p:tags r:id="rId2"/>
            </p:custDataLst>
          </p:nvPr>
        </p:nvSpPr>
        <p:spPr>
          <a:xfrm>
            <a:off x="3429000" y="2667000"/>
            <a:ext cx="4343400" cy="83820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4290" tIns="22860" rIns="34290" bIns="22860" rtlCol="0" anchor="ctr"/>
          <a:lstStyle/>
          <a:p>
            <a:r>
              <a:rPr lang="en-US" sz="2400" dirty="0" smtClean="0">
                <a:solidFill>
                  <a:srgbClr val="FFFFFF"/>
                </a:solidFill>
              </a:rPr>
              <a:t> Premier Field Engineer</a:t>
            </a:r>
          </a:p>
        </p:txBody>
      </p:sp>
      <p:sp>
        <p:nvSpPr>
          <p:cNvPr id="10" name="Rectangle 9"/>
          <p:cNvSpPr/>
          <p:nvPr>
            <p:custDataLst>
              <p:tags r:id="rId3"/>
            </p:custDataLst>
          </p:nvPr>
        </p:nvSpPr>
        <p:spPr>
          <a:xfrm>
            <a:off x="3429000" y="3949262"/>
            <a:ext cx="4343400" cy="83820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4290" tIns="22860" rIns="34290" bIns="22860" rtlCol="0" anchor="ctr"/>
          <a:lstStyle/>
          <a:p>
            <a:r>
              <a:rPr lang="en-US" sz="2800" dirty="0" smtClean="0">
                <a:solidFill>
                  <a:srgbClr val="FFFFFF"/>
                </a:solidFill>
              </a:rPr>
              <a:t> </a:t>
            </a:r>
            <a:r>
              <a:rPr lang="en-US" sz="2400" dirty="0" smtClean="0">
                <a:solidFill>
                  <a:srgbClr val="FFFFFF"/>
                </a:solidFill>
              </a:rPr>
              <a:t>www.mrproactive.com</a:t>
            </a:r>
            <a:endParaRPr lang="en-US" sz="2800" dirty="0">
              <a:solidFill>
                <a:srgbClr val="FFFFFF"/>
              </a:solidFill>
            </a:endParaRPr>
          </a:p>
        </p:txBody>
      </p:sp>
    </p:spTree>
    <p:extLst>
      <p:ext uri="{BB962C8B-B14F-4D97-AF65-F5344CB8AC3E}">
        <p14:creationId xmlns:p14="http://schemas.microsoft.com/office/powerpoint/2010/main" val="3061468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custDataLst>
              <p:tags r:id="rId1"/>
            </p:custDataLst>
          </p:nvPr>
        </p:nvSpPr>
        <p:spPr>
          <a:xfrm>
            <a:off x="4724400" y="1158240"/>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68580" rIns="68580" rtlCol="0" anchor="ctr"/>
          <a:lstStyle/>
          <a:p>
            <a:r>
              <a:rPr lang="en-US" sz="2400" dirty="0" smtClean="0">
                <a:solidFill>
                  <a:srgbClr val="FFFFFF"/>
                </a:solidFill>
              </a:rPr>
              <a:t>        Reactive </a:t>
            </a:r>
            <a:r>
              <a:rPr lang="en-US" sz="2400" dirty="0">
                <a:solidFill>
                  <a:srgbClr val="FFFFFF"/>
                </a:solidFill>
              </a:rPr>
              <a:t>Support</a:t>
            </a:r>
            <a:endParaRPr lang="en-US" sz="2400" dirty="0" smtClean="0">
              <a:solidFill>
                <a:srgbClr val="FFFFFF"/>
              </a:solidFill>
            </a:endParaRPr>
          </a:p>
        </p:txBody>
      </p:sp>
      <p:sp>
        <p:nvSpPr>
          <p:cNvPr id="2" name="Title 1"/>
          <p:cNvSpPr>
            <a:spLocks noGrp="1"/>
          </p:cNvSpPr>
          <p:nvPr>
            <p:ph type="title"/>
          </p:nvPr>
        </p:nvSpPr>
        <p:spPr/>
        <p:txBody>
          <a:bodyPr/>
          <a:lstStyle/>
          <a:p>
            <a:r>
              <a:rPr lang="en-US" dirty="0" smtClean="0"/>
              <a:t>Premier Field Engineering - What do we do </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3</a:t>
            </a:fld>
            <a:endParaRPr lang="en-US" dirty="0">
              <a:solidFill>
                <a:prstClr val="white"/>
              </a:solidFill>
            </a:endParaRPr>
          </a:p>
        </p:txBody>
      </p:sp>
      <p:sp>
        <p:nvSpPr>
          <p:cNvPr id="15" name="Rectangle 14"/>
          <p:cNvSpPr/>
          <p:nvPr>
            <p:custDataLst>
              <p:tags r:id="rId2"/>
            </p:custDataLst>
          </p:nvPr>
        </p:nvSpPr>
        <p:spPr>
          <a:xfrm>
            <a:off x="152400" y="1158240"/>
            <a:ext cx="4419600" cy="5166360"/>
          </a:xfrm>
          <a:prstGeom prst="rect">
            <a:avLst/>
          </a:prstGeom>
          <a:solidFill>
            <a:srgbClr val="002050"/>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140970" tIns="93980" rIns="140970" bIns="93980" rtlCol="0" anchor="b"/>
          <a:lstStyle/>
          <a:p>
            <a:r>
              <a:rPr lang="en-US" sz="2800" dirty="0">
                <a:solidFill>
                  <a:srgbClr val="FFFFFF"/>
                </a:solidFill>
              </a:rPr>
              <a:t>Proactive </a:t>
            </a:r>
            <a:r>
              <a:rPr lang="en-US" sz="2800" dirty="0" smtClean="0">
                <a:solidFill>
                  <a:srgbClr val="FFFFFF"/>
                </a:solidFill>
              </a:rPr>
              <a:t>Services</a:t>
            </a:r>
          </a:p>
          <a:p>
            <a:pPr lvl="1"/>
            <a:r>
              <a:rPr lang="en-US" sz="2800" dirty="0" smtClean="0">
                <a:solidFill>
                  <a:srgbClr val="FFFFFF"/>
                </a:solidFill>
              </a:rPr>
              <a:t>Workshops</a:t>
            </a:r>
          </a:p>
          <a:p>
            <a:pPr lvl="1"/>
            <a:r>
              <a:rPr lang="en-US" sz="2800" dirty="0" smtClean="0">
                <a:solidFill>
                  <a:srgbClr val="FFFFFF"/>
                </a:solidFill>
              </a:rPr>
              <a:t>Health Checks</a:t>
            </a:r>
          </a:p>
          <a:p>
            <a:pPr lvl="1"/>
            <a:r>
              <a:rPr lang="en-US" sz="2800" dirty="0" smtClean="0">
                <a:solidFill>
                  <a:srgbClr val="FFFFFF"/>
                </a:solidFill>
              </a:rPr>
              <a:t>Risk Assessments</a:t>
            </a:r>
          </a:p>
          <a:p>
            <a:pPr lvl="1"/>
            <a:r>
              <a:rPr lang="en-US" sz="2800" dirty="0" smtClean="0">
                <a:solidFill>
                  <a:srgbClr val="FFFFFF"/>
                </a:solidFill>
              </a:rPr>
              <a:t>Supportability Reviews</a:t>
            </a:r>
          </a:p>
          <a:p>
            <a:pPr lvl="1"/>
            <a:r>
              <a:rPr lang="en-US" sz="2800" dirty="0" smtClean="0">
                <a:solidFill>
                  <a:srgbClr val="FFFFFF"/>
                </a:solidFill>
              </a:rPr>
              <a:t>Chalk </a:t>
            </a:r>
            <a:r>
              <a:rPr lang="en-US" sz="2800" dirty="0">
                <a:solidFill>
                  <a:srgbClr val="FFFFFF"/>
                </a:solidFill>
              </a:rPr>
              <a:t>&amp; </a:t>
            </a:r>
            <a:r>
              <a:rPr lang="en-US" sz="2800" dirty="0" smtClean="0">
                <a:solidFill>
                  <a:srgbClr val="FFFFFF"/>
                </a:solidFill>
              </a:rPr>
              <a:t>Talks</a:t>
            </a:r>
          </a:p>
          <a:p>
            <a:pPr lvl="1"/>
            <a:r>
              <a:rPr lang="en-US" sz="2800" dirty="0" smtClean="0">
                <a:solidFill>
                  <a:srgbClr val="FFFFFF"/>
                </a:solidFill>
              </a:rPr>
              <a:t>Knowledge Transfe</a:t>
            </a:r>
            <a:r>
              <a:rPr lang="en-US" sz="3200" dirty="0" smtClean="0">
                <a:solidFill>
                  <a:srgbClr val="FFFFFF"/>
                </a:solidFill>
              </a:rPr>
              <a:t>rs</a:t>
            </a:r>
            <a:endParaRPr lang="en-US" sz="3000" dirty="0" smtClean="0">
              <a:solidFill>
                <a:srgbClr val="FFFFFF"/>
              </a:solidFill>
            </a:endParaRPr>
          </a:p>
        </p:txBody>
      </p:sp>
      <p:sp>
        <p:nvSpPr>
          <p:cNvPr id="18" name="Rectangle 17"/>
          <p:cNvSpPr/>
          <p:nvPr>
            <p:custDataLst>
              <p:tags r:id="rId3"/>
            </p:custDataLst>
          </p:nvPr>
        </p:nvSpPr>
        <p:spPr>
          <a:xfrm>
            <a:off x="4724400" y="2030578"/>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Troubleshooting &amp; RCA</a:t>
            </a:r>
          </a:p>
        </p:txBody>
      </p:sp>
      <p:sp>
        <p:nvSpPr>
          <p:cNvPr id="19" name="Rectangle 18"/>
          <p:cNvSpPr/>
          <p:nvPr>
            <p:custDataLst>
              <p:tags r:id="rId4"/>
            </p:custDataLst>
          </p:nvPr>
        </p:nvSpPr>
        <p:spPr>
          <a:xfrm>
            <a:off x="4724400" y="2902916"/>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Partner with PG</a:t>
            </a:r>
          </a:p>
        </p:txBody>
      </p:sp>
      <p:sp>
        <p:nvSpPr>
          <p:cNvPr id="20" name="Rectangle 19"/>
          <p:cNvSpPr/>
          <p:nvPr>
            <p:custDataLst>
              <p:tags r:id="rId5"/>
            </p:custDataLst>
          </p:nvPr>
        </p:nvSpPr>
        <p:spPr>
          <a:xfrm>
            <a:off x="4724400" y="3775254"/>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Technical </a:t>
            </a:r>
            <a:r>
              <a:rPr lang="en-US" sz="2400" dirty="0">
                <a:solidFill>
                  <a:srgbClr val="FFFFFF"/>
                </a:solidFill>
              </a:rPr>
              <a:t>Leadership</a:t>
            </a:r>
          </a:p>
        </p:txBody>
      </p:sp>
      <p:sp>
        <p:nvSpPr>
          <p:cNvPr id="22" name="Rectangle 21"/>
          <p:cNvSpPr/>
          <p:nvPr>
            <p:custDataLst>
              <p:tags r:id="rId6"/>
            </p:custDataLst>
          </p:nvPr>
        </p:nvSpPr>
        <p:spPr>
          <a:xfrm>
            <a:off x="4724400" y="4647592"/>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Global Community</a:t>
            </a:r>
            <a:endParaRPr lang="en-US" sz="2400" dirty="0">
              <a:solidFill>
                <a:srgbClr val="FFFFFF"/>
              </a:solidFill>
            </a:endParaRPr>
          </a:p>
        </p:txBody>
      </p:sp>
      <p:sp>
        <p:nvSpPr>
          <p:cNvPr id="23" name="Rectangle 22"/>
          <p:cNvSpPr/>
          <p:nvPr>
            <p:custDataLst>
              <p:tags r:id="rId7"/>
            </p:custDataLst>
          </p:nvPr>
        </p:nvSpPr>
        <p:spPr>
          <a:xfrm>
            <a:off x="4724400" y="5519929"/>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Onsite and Remote</a:t>
            </a:r>
            <a:endParaRPr lang="en-US" sz="2400" dirty="0">
              <a:solidFill>
                <a:srgbClr val="FFFFFF"/>
              </a:solidFill>
            </a:endParaRPr>
          </a:p>
        </p:txBody>
      </p:sp>
    </p:spTree>
    <p:extLst>
      <p:ext uri="{BB962C8B-B14F-4D97-AF65-F5344CB8AC3E}">
        <p14:creationId xmlns:p14="http://schemas.microsoft.com/office/powerpoint/2010/main" val="14617112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Overview</a:t>
            </a:r>
            <a:endParaRPr lang="en-US" dirty="0"/>
          </a:p>
        </p:txBody>
      </p:sp>
      <p:sp>
        <p:nvSpPr>
          <p:cNvPr id="10" name="Content Placeholder 9"/>
          <p:cNvSpPr>
            <a:spLocks noGrp="1"/>
          </p:cNvSpPr>
          <p:nvPr>
            <p:ph idx="1"/>
          </p:nvPr>
        </p:nvSpPr>
        <p:spPr/>
        <p:txBody>
          <a:bodyPr>
            <a:normAutofit/>
          </a:bodyPr>
          <a:lstStyle/>
          <a:p>
            <a:pPr lvl="0"/>
            <a:r>
              <a:rPr lang="en-US" dirty="0"/>
              <a:t>Understand the </a:t>
            </a:r>
            <a:r>
              <a:rPr lang="en-US" dirty="0" smtClean="0"/>
              <a:t>planning </a:t>
            </a:r>
            <a:r>
              <a:rPr lang="en-US" dirty="0"/>
              <a:t>involved </a:t>
            </a:r>
            <a:r>
              <a:rPr lang="en-US" dirty="0" smtClean="0"/>
              <a:t>for Exchange 2010</a:t>
            </a:r>
          </a:p>
          <a:p>
            <a:r>
              <a:rPr lang="en-US" dirty="0" smtClean="0"/>
              <a:t>Understand </a:t>
            </a:r>
            <a:r>
              <a:rPr lang="en-US" dirty="0"/>
              <a:t>Exchange 2010 environment </a:t>
            </a:r>
            <a:r>
              <a:rPr lang="en-US" dirty="0" smtClean="0"/>
              <a:t>design &amp; sizing</a:t>
            </a:r>
          </a:p>
          <a:p>
            <a:pPr lvl="0"/>
            <a:r>
              <a:rPr lang="en-US" dirty="0"/>
              <a:t>Understand Mailbox Server Role Requirements Calculator </a:t>
            </a:r>
            <a:r>
              <a:rPr lang="en-US" dirty="0" smtClean="0"/>
              <a:t>- the </a:t>
            </a:r>
            <a:r>
              <a:rPr lang="en-US" dirty="0"/>
              <a:t>input factors and interpret the Output results </a:t>
            </a:r>
          </a:p>
        </p:txBody>
      </p:sp>
      <p:sp>
        <p:nvSpPr>
          <p:cNvPr id="2" name="Footer Placeholder 1"/>
          <p:cNvSpPr>
            <a:spLocks noGrp="1"/>
          </p:cNvSpPr>
          <p:nvPr>
            <p:ph type="ftr" sz="quarter" idx="4294967295"/>
          </p:nvPr>
        </p:nvSpPr>
        <p:spPr>
          <a:xfrm>
            <a:off x="2651760" y="6476301"/>
            <a:ext cx="3657600" cy="365760"/>
          </a:xfrm>
          <a:prstGeom prst="rect">
            <a:avLst/>
          </a:prstGeom>
        </p:spPr>
        <p:txBody>
          <a:bodyPr/>
          <a:lstStyle/>
          <a:p>
            <a:r>
              <a:rPr lang="en-US" dirty="0" smtClean="0">
                <a:solidFill>
                  <a:prstClr val="white"/>
                </a:solidFill>
              </a:rPr>
              <a:t>Microsoft Confidential</a:t>
            </a:r>
            <a:endParaRPr lang="en-US" dirty="0">
              <a:solidFill>
                <a:prstClr val="white"/>
              </a:solidFill>
            </a:endParaRPr>
          </a:p>
        </p:txBody>
      </p:sp>
      <p:sp>
        <p:nvSpPr>
          <p:cNvPr id="3" name="Slide Number Placeholder 2"/>
          <p:cNvSpPr>
            <a:spLocks noGrp="1"/>
          </p:cNvSpPr>
          <p:nvPr>
            <p:ph type="sldNum" sz="quarter" idx="12"/>
          </p:nvPr>
        </p:nvSpPr>
        <p:spPr/>
        <p:txBody>
          <a:bodyPr/>
          <a:lstStyle/>
          <a:p>
            <a:fld id="{026CCAEB-CB17-44EB-A892-4553F1D666B6}"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9541171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Objective</a:t>
            </a:r>
          </a:p>
        </p:txBody>
      </p:sp>
      <p:sp>
        <p:nvSpPr>
          <p:cNvPr id="10" name="Content Placeholder 9"/>
          <p:cNvSpPr>
            <a:spLocks noGrp="1"/>
          </p:cNvSpPr>
          <p:nvPr>
            <p:ph idx="1"/>
          </p:nvPr>
        </p:nvSpPr>
        <p:spPr/>
        <p:txBody>
          <a:bodyPr>
            <a:normAutofit/>
          </a:bodyPr>
          <a:lstStyle/>
          <a:p>
            <a:r>
              <a:rPr lang="en-US" dirty="0"/>
              <a:t>H</a:t>
            </a:r>
            <a:r>
              <a:rPr lang="en-US" dirty="0" smtClean="0"/>
              <a:t>ow </a:t>
            </a:r>
            <a:r>
              <a:rPr lang="en-US" dirty="0"/>
              <a:t>to use “Exchange 2010 Mailbox Server Role Requirements Calculator </a:t>
            </a:r>
            <a:r>
              <a:rPr lang="en-US" dirty="0" smtClean="0"/>
              <a:t>“</a:t>
            </a:r>
          </a:p>
          <a:p>
            <a:r>
              <a:rPr lang="en-US" dirty="0"/>
              <a:t>D</a:t>
            </a:r>
            <a:r>
              <a:rPr lang="en-US" dirty="0" smtClean="0"/>
              <a:t>etermine </a:t>
            </a:r>
            <a:r>
              <a:rPr lang="en-US" dirty="0"/>
              <a:t>the appropriate requirements and sizing </a:t>
            </a:r>
            <a:endParaRPr lang="en-US" dirty="0" smtClean="0"/>
          </a:p>
          <a:p>
            <a:endParaRPr lang="en-US" dirty="0" smtClean="0"/>
          </a:p>
        </p:txBody>
      </p:sp>
      <p:sp>
        <p:nvSpPr>
          <p:cNvPr id="2" name="Footer Placeholder 1"/>
          <p:cNvSpPr>
            <a:spLocks noGrp="1"/>
          </p:cNvSpPr>
          <p:nvPr>
            <p:ph type="ftr" sz="quarter" idx="4294967295"/>
          </p:nvPr>
        </p:nvSpPr>
        <p:spPr>
          <a:xfrm>
            <a:off x="2651760" y="6476301"/>
            <a:ext cx="3657600" cy="365760"/>
          </a:xfrm>
          <a:prstGeom prst="rect">
            <a:avLst/>
          </a:prstGeom>
        </p:spPr>
        <p:txBody>
          <a:bodyPr/>
          <a:lstStyle/>
          <a:p>
            <a:r>
              <a:rPr lang="en-US" dirty="0" smtClean="0">
                <a:solidFill>
                  <a:prstClr val="white"/>
                </a:solidFill>
              </a:rPr>
              <a:t>Microsoft Confidential</a:t>
            </a:r>
            <a:endParaRPr lang="en-US" dirty="0">
              <a:solidFill>
                <a:prstClr val="white"/>
              </a:solidFill>
            </a:endParaRPr>
          </a:p>
        </p:txBody>
      </p:sp>
      <p:sp>
        <p:nvSpPr>
          <p:cNvPr id="3" name="Slide Number Placeholder 2"/>
          <p:cNvSpPr>
            <a:spLocks noGrp="1"/>
          </p:cNvSpPr>
          <p:nvPr>
            <p:ph type="sldNum" sz="quarter" idx="12"/>
          </p:nvPr>
        </p:nvSpPr>
        <p:spPr/>
        <p:txBody>
          <a:bodyPr/>
          <a:lstStyle/>
          <a:p>
            <a:fld id="{026CCAEB-CB17-44EB-A892-4553F1D666B6}"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36606245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6</a:t>
            </a:fld>
            <a:endParaRPr lang="en-US" dirty="0">
              <a:solidFill>
                <a:prstClr val="white"/>
              </a:solidFill>
            </a:endParaRPr>
          </a:p>
        </p:txBody>
      </p:sp>
      <p:cxnSp>
        <p:nvCxnSpPr>
          <p:cNvPr id="7" name="Straight Connector 6"/>
          <p:cNvCxnSpPr/>
          <p:nvPr/>
        </p:nvCxnSpPr>
        <p:spPr>
          <a:xfrm>
            <a:off x="304800" y="3771900"/>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188720"/>
            <a:ext cx="0" cy="5166360"/>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217295"/>
            <a:ext cx="25622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99" y="1226820"/>
            <a:ext cx="25812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4059555"/>
            <a:ext cx="25527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274" y="3962400"/>
            <a:ext cx="2514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370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7</a:t>
            </a:fld>
            <a:endParaRPr lang="en-US" dirty="0">
              <a:solidFill>
                <a:prstClr val="white"/>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447800"/>
            <a:ext cx="918878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524000" y="1447800"/>
            <a:ext cx="4572000" cy="1676400"/>
          </a:xfrm>
          <a:prstGeom prst="roundRect">
            <a:avLst/>
          </a:prstGeom>
          <a:solidFill>
            <a:schemeClr val="bg1">
              <a:alpha val="2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3"/>
              </a:buBlip>
            </a:pPr>
            <a:endParaRPr lang="en-US" dirty="0" err="1" smtClean="0">
              <a:solidFill>
                <a:sysClr val="windowText" lastClr="000000"/>
              </a:solidFill>
            </a:endParaRPr>
          </a:p>
        </p:txBody>
      </p:sp>
    </p:spTree>
    <p:extLst>
      <p:ext uri="{BB962C8B-B14F-4D97-AF65-F5344CB8AC3E}">
        <p14:creationId xmlns:p14="http://schemas.microsoft.com/office/powerpoint/2010/main" val="1169090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i="1" dirty="0"/>
              <a:t>Infrastructure Planning and Design (IPD) Guide for Microsoft Exchange Server 2010 with Service Pack 1</a:t>
            </a:r>
            <a:endParaRPr lang="en-US" dirty="0"/>
          </a:p>
        </p:txBody>
      </p:sp>
      <p:sp>
        <p:nvSpPr>
          <p:cNvPr id="4" name="Footer Placeholder 3"/>
          <p:cNvSpPr>
            <a:spLocks noGrp="1"/>
          </p:cNvSpPr>
          <p:nvPr>
            <p:ph type="ftr" sz="quarter" idx="4294967295"/>
          </p:nvPr>
        </p:nvSpPr>
        <p:spPr>
          <a:xfrm>
            <a:off x="2651760" y="6476301"/>
            <a:ext cx="3657600" cy="365760"/>
          </a:xfrm>
          <a:prstGeom prst="rect">
            <a:avLst/>
          </a:prstGeo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8</a:t>
            </a:fld>
            <a:endParaRPr lang="en-US" dirty="0">
              <a:solidFill>
                <a:prstClr val="white"/>
              </a:solidFill>
            </a:endParaRPr>
          </a:p>
        </p:txBody>
      </p:sp>
      <p:pic>
        <p:nvPicPr>
          <p:cNvPr id="3074" name="Picture 2" descr="Description: ExchSv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502920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01138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uildID_CrsTitle_Template(MS)">
  <a:themeElements>
    <a:clrScheme name="Custom 10">
      <a:dk1>
        <a:sysClr val="windowText" lastClr="000000"/>
      </a:dk1>
      <a:lt1>
        <a:sysClr val="window" lastClr="FFFFFF"/>
      </a:lt1>
      <a:dk2>
        <a:srgbClr val="385593"/>
      </a:dk2>
      <a:lt2>
        <a:srgbClr val="277EB5"/>
      </a:lt2>
      <a:accent1>
        <a:srgbClr val="E19004"/>
      </a:accent1>
      <a:accent2>
        <a:srgbClr val="9BBB59"/>
      </a:accent2>
      <a:accent3>
        <a:srgbClr val="FFE269"/>
      </a:accent3>
      <a:accent4>
        <a:srgbClr val="4F81BD"/>
      </a:accent4>
      <a:accent5>
        <a:srgbClr val="4BACC6"/>
      </a:accent5>
      <a:accent6>
        <a:srgbClr val="DAB77D"/>
      </a:accent6>
      <a:hlink>
        <a:srgbClr val="C0504D"/>
      </a:hlink>
      <a:folHlink>
        <a:srgbClr val="4F81B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solidFill>
            <a:schemeClr val="accent4"/>
          </a:solidFill>
        </a:ln>
      </a:spPr>
      <a:bodyPr rtlCol="0" anchor="ctr"/>
      <a:lstStyle>
        <a:defPPr marL="228600" indent="-228600" algn="ctr">
          <a:buBlip>
            <a:blip xmlns:r="http://schemas.openxmlformats.org/officeDocument/2006/relationships" r:embed="rId1"/>
          </a:buBlip>
          <a:defRPr dirty="0" err="1" smtClean="0">
            <a:solidFill>
              <a:sysClr val="windowText" lastClr="000000"/>
            </a:solidFill>
          </a:defRPr>
        </a:defPPr>
      </a:lstStyle>
      <a:style>
        <a:lnRef idx="2">
          <a:schemeClr val="accent4">
            <a:shade val="50000"/>
          </a:schemeClr>
        </a:lnRef>
        <a:fillRef idx="1">
          <a:schemeClr val="accent4"/>
        </a:fillRef>
        <a:effectRef idx="0">
          <a:schemeClr val="accent4"/>
        </a:effectRef>
        <a:fontRef idx="minor">
          <a:schemeClr val="lt1"/>
        </a:fontRef>
      </a:style>
    </a:spDef>
    <a:txDef>
      <a:spPr>
        <a:noFill/>
      </a:spPr>
      <a:bodyPr wrap="square" rtlCol="0">
        <a:spAutoFit/>
      </a:bodyPr>
      <a:lstStyle>
        <a:defPPr marL="228600" indent="-228600">
          <a:buSzPct val="110000"/>
          <a:buBlip>
            <a:blip xmlns:r="http://schemas.openxmlformats.org/officeDocument/2006/relationships" r:embed="rId1"/>
          </a:buBlip>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752D1A1E8C9244A979A833D1652AC8" ma:contentTypeVersion="0" ma:contentTypeDescription="Create a new document." ma:contentTypeScope="" ma:versionID="d3592e25dba7757eb895017c06c86c34">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22661E-0BAC-494A-86B4-DD4A1044C6B5}">
  <ds:schemaRef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elements/1.1/"/>
    <ds:schemaRef ds:uri="http://purl.org/dc/terms/"/>
  </ds:schemaRefs>
</ds:datastoreItem>
</file>

<file path=customXml/itemProps2.xml><?xml version="1.0" encoding="utf-8"?>
<ds:datastoreItem xmlns:ds="http://schemas.openxmlformats.org/officeDocument/2006/customXml" ds:itemID="{7205DE20-3E00-4460-8ABA-4110C899F874}">
  <ds:schemaRefs>
    <ds:schemaRef ds:uri="http://schemas.microsoft.com/sharepoint/v3/contenttype/forms"/>
  </ds:schemaRefs>
</ds:datastoreItem>
</file>

<file path=customXml/itemProps3.xml><?xml version="1.0" encoding="utf-8"?>
<ds:datastoreItem xmlns:ds="http://schemas.openxmlformats.org/officeDocument/2006/customXml" ds:itemID="{2CB4F236-66C7-4DE1-9249-3AF54BF5A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14571</TotalTime>
  <Words>1265</Words>
  <Application>Microsoft Office PowerPoint</Application>
  <PresentationFormat>On-screen Show (4:3)</PresentationFormat>
  <Paragraphs>254</Paragraphs>
  <Slides>27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Segoe UI</vt:lpstr>
      <vt:lpstr>BuildID_CrsTitle_Template(MS)</vt:lpstr>
      <vt:lpstr>Exchange 2010</vt:lpstr>
      <vt:lpstr>Conditions and Terms of Use </vt:lpstr>
      <vt:lpstr>Introduction</vt:lpstr>
      <vt:lpstr>Premier Field Engineering - What do we do </vt:lpstr>
      <vt:lpstr>Overview</vt:lpstr>
      <vt:lpstr>Objective</vt:lpstr>
      <vt:lpstr>Planning</vt:lpstr>
      <vt:lpstr>Components</vt:lpstr>
      <vt:lpstr>Resources</vt:lpstr>
      <vt:lpstr>Exchange 2010 Mailbox Server Role Design</vt:lpstr>
      <vt:lpstr>Design – Requirements</vt:lpstr>
      <vt:lpstr>Design – Capacity</vt:lpstr>
      <vt:lpstr>Design – Database Copies</vt:lpstr>
      <vt:lpstr>Design – I/O</vt:lpstr>
      <vt:lpstr>Design – I/O Factors</vt:lpstr>
      <vt:lpstr>Design - CPU</vt:lpstr>
      <vt:lpstr>CPU - Server Roles</vt:lpstr>
      <vt:lpstr>Costs per user for Exchange protocols</vt:lpstr>
      <vt:lpstr>Design - Memory</vt:lpstr>
      <vt:lpstr>Memory – Server Roles</vt:lpstr>
      <vt:lpstr>Validation Tools</vt:lpstr>
      <vt:lpstr>Mailbox Server Role Requirements Calculator</vt:lpstr>
      <vt:lpstr>Best Practices</vt:lpstr>
      <vt:lpstr>Considerations</vt:lpstr>
      <vt:lpstr>Take Away</vt:lpstr>
      <vt:lpstr>Premier Field Engineering - How can we help</vt:lpstr>
      <vt:lpstr>Questions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Ben Serebin</cp:lastModifiedBy>
  <cp:revision>346</cp:revision>
  <dcterms:created xsi:type="dcterms:W3CDTF">2011-05-20T18:05:21Z</dcterms:created>
  <dcterms:modified xsi:type="dcterms:W3CDTF">2012-05-11T14:49:38Z</dcterms:modified>
  <cp:version>061520111936</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0x0101007F752D1A1E8C9244A979A833D1652AC8</vt:lpwstr>
  </property>
  <property fmtid="{D5CDD505-2E9C-101B-9397-08002B2CF9AE}" pid="3" name="TaxKeyword">
    <vt:lpwstr/>
  </property>
</Properties>
</file>