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93" r:id="rId4"/>
    <p:sldMasterId id="2147483718" r:id="rId5"/>
    <p:sldMasterId id="2147483723" r:id="rId6"/>
  </p:sldMasterIdLst>
  <p:notesMasterIdLst>
    <p:notesMasterId r:id="rId35"/>
  </p:notesMasterIdLst>
  <p:handoutMasterIdLst>
    <p:handoutMasterId r:id="rId36"/>
  </p:handoutMasterIdLst>
  <p:sldIdLst>
    <p:sldId id="257" r:id="rId7"/>
    <p:sldId id="344" r:id="rId8"/>
    <p:sldId id="324" r:id="rId9"/>
    <p:sldId id="342" r:id="rId10"/>
    <p:sldId id="347" r:id="rId11"/>
    <p:sldId id="329" r:id="rId12"/>
    <p:sldId id="352" r:id="rId13"/>
    <p:sldId id="357" r:id="rId14"/>
    <p:sldId id="354" r:id="rId15"/>
    <p:sldId id="370" r:id="rId16"/>
    <p:sldId id="355" r:id="rId17"/>
    <p:sldId id="312" r:id="rId18"/>
    <p:sldId id="356" r:id="rId19"/>
    <p:sldId id="313" r:id="rId20"/>
    <p:sldId id="371" r:id="rId21"/>
    <p:sldId id="378" r:id="rId22"/>
    <p:sldId id="372" r:id="rId23"/>
    <p:sldId id="373" r:id="rId24"/>
    <p:sldId id="374" r:id="rId25"/>
    <p:sldId id="375" r:id="rId26"/>
    <p:sldId id="376" r:id="rId27"/>
    <p:sldId id="377" r:id="rId28"/>
    <p:sldId id="380" r:id="rId29"/>
    <p:sldId id="381" r:id="rId30"/>
    <p:sldId id="382" r:id="rId31"/>
    <p:sldId id="383" r:id="rId32"/>
    <p:sldId id="379" r:id="rId33"/>
    <p:sldId id="271" r:id="rId34"/>
  </p:sldIdLst>
  <p:sldSz cx="9144000" cy="6858000" type="screen4x3"/>
  <p:notesSz cx="6858000" cy="9144000"/>
  <p:embeddedFontLst>
    <p:embeddedFont>
      <p:font typeface="Calibri" pitchFamily="34" charset="0"/>
      <p:regular r:id="rId37"/>
      <p:bold r:id="rId38"/>
      <p:italic r:id="rId39"/>
      <p:boldItalic r:id="rId40"/>
    </p:embeddedFont>
    <p:embeddedFont>
      <p:font typeface="Segoe Semibold" charset="0"/>
      <p:bold r:id="rId41"/>
      <p:boldItalic r:id="rId42"/>
    </p:embeddedFont>
    <p:embeddedFont>
      <p:font typeface="Segoe" charset="0"/>
      <p:regular r:id="rId43"/>
      <p:bold r:id="rId44"/>
      <p:italic r:id="rId45"/>
      <p:boldItalic r:id="rId46"/>
    </p:embeddedFont>
    <p:embeddedFont>
      <p:font typeface="Segoe UI" pitchFamily="34" charset="0"/>
      <p:regular r:id="rId47"/>
      <p:bold r:id="rId48"/>
      <p:italic r:id="rId49"/>
      <p:boldItalic r:id="rId50"/>
    </p:embeddedFont>
  </p:embeddedFontLst>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nah Rames (Buzzbee Company)" initials="HER" lastIdx="2" clrIdx="0"/>
  <p:cmAuthor id="1" name="Ian Hameroff" initials="IDH"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DEEFF"/>
    <a:srgbClr val="5082B9"/>
    <a:srgbClr val="D9D9D9"/>
    <a:srgbClr val="B9CDE3"/>
    <a:srgbClr val="FFFFFF"/>
    <a:srgbClr val="DCE6F1"/>
    <a:srgbClr val="CC8300"/>
    <a:srgbClr val="147EF2"/>
    <a:srgbClr val="2B7F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42" autoAdjust="0"/>
    <p:restoredTop sz="87765" autoAdjust="0"/>
  </p:normalViewPr>
  <p:slideViewPr>
    <p:cSldViewPr>
      <p:cViewPr>
        <p:scale>
          <a:sx n="65" d="100"/>
          <a:sy n="65" d="100"/>
        </p:scale>
        <p:origin x="-366" y="-84"/>
      </p:cViewPr>
      <p:guideLst>
        <p:guide orient="horz" pos="144"/>
        <p:guide orient="horz" pos="2784"/>
        <p:guide orient="horz" pos="2496"/>
        <p:guide orient="horz" pos="1200"/>
        <p:guide orient="horz" pos="4032"/>
        <p:guide orient="horz" pos="3600"/>
        <p:guide orient="horz" pos="672"/>
        <p:guide pos="2880"/>
        <p:guide pos="240"/>
        <p:guide pos="480"/>
        <p:guide pos="5520"/>
        <p:guide pos="863"/>
        <p:guide pos="5299"/>
        <p:guide pos="1056"/>
        <p:guide pos="2064"/>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p:scale>
          <a:sx n="75" d="100"/>
          <a:sy n="75" d="100"/>
        </p:scale>
        <p:origin x="-2088" y="-2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3.fntdata"/><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font" Target="fonts/font5.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49" Type="http://schemas.openxmlformats.org/officeDocument/2006/relationships/font" Target="fonts/font13.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8.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2.xml"/><Relationship Id="rId51"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0.16632470255422704"/>
          <c:y val="3.4992357976835101E-2"/>
          <c:w val="0.81867232343104201"/>
          <c:h val="0.71888285434288091"/>
        </c:manualLayout>
      </c:layout>
      <c:bar3DChart>
        <c:barDir val="col"/>
        <c:grouping val="clustered"/>
        <c:varyColors val="0"/>
        <c:ser>
          <c:idx val="0"/>
          <c:order val="0"/>
          <c:tx>
            <c:strRef>
              <c:f>Sheet1!$B$1</c:f>
              <c:strCache>
                <c:ptCount val="1"/>
                <c:pt idx="0">
                  <c:v>Mailboxes/disk</c:v>
                </c:pt>
              </c:strCache>
            </c:strRef>
          </c:tx>
          <c:invertIfNegative val="0"/>
          <c:dPt>
            <c:idx val="0"/>
            <c:invertIfNegative val="0"/>
            <c:bubble3D val="0"/>
            <c:spPr>
              <a:solidFill>
                <a:schemeClr val="accent2"/>
              </a:solidFill>
            </c:spPr>
          </c:dPt>
          <c:dPt>
            <c:idx val="1"/>
            <c:invertIfNegative val="0"/>
            <c:bubble3D val="0"/>
            <c:spPr>
              <a:solidFill>
                <a:schemeClr val="accent3"/>
              </a:solidFill>
            </c:spPr>
          </c:dPt>
          <c:cat>
            <c:strRef>
              <c:f>Sheet1!$A$2:$A$3</c:f>
              <c:strCache>
                <c:ptCount val="2"/>
                <c:pt idx="0">
                  <c:v>Exchange 2007</c:v>
                </c:pt>
                <c:pt idx="1">
                  <c:v>Exchange 2010</c:v>
                </c:pt>
              </c:strCache>
            </c:strRef>
          </c:cat>
          <c:val>
            <c:numRef>
              <c:f>Sheet1!$B$2:$B$3</c:f>
              <c:numCache>
                <c:formatCode>#,##0_);[Red]\(#,##0\)</c:formatCode>
                <c:ptCount val="2"/>
                <c:pt idx="0">
                  <c:v>125</c:v>
                </c:pt>
                <c:pt idx="1">
                  <c:v>500</c:v>
                </c:pt>
              </c:numCache>
            </c:numRef>
          </c:val>
        </c:ser>
        <c:dLbls>
          <c:showLegendKey val="0"/>
          <c:showVal val="0"/>
          <c:showCatName val="0"/>
          <c:showSerName val="0"/>
          <c:showPercent val="0"/>
          <c:showBubbleSize val="0"/>
        </c:dLbls>
        <c:gapWidth val="150"/>
        <c:shape val="cylinder"/>
        <c:axId val="4699648"/>
        <c:axId val="4701184"/>
        <c:axId val="0"/>
      </c:bar3DChart>
      <c:catAx>
        <c:axId val="4699648"/>
        <c:scaling>
          <c:orientation val="minMax"/>
        </c:scaling>
        <c:delete val="0"/>
        <c:axPos val="b"/>
        <c:majorTickMark val="out"/>
        <c:minorTickMark val="none"/>
        <c:tickLblPos val="nextTo"/>
        <c:txPr>
          <a:bodyPr/>
          <a:lstStyle/>
          <a:p>
            <a:pPr>
              <a:defRPr sz="1600">
                <a:latin typeface="Segoe Semibold" pitchFamily="34" charset="0"/>
              </a:defRPr>
            </a:pPr>
            <a:endParaRPr lang="en-US"/>
          </a:p>
        </c:txPr>
        <c:crossAx val="4701184"/>
        <c:crosses val="autoZero"/>
        <c:auto val="1"/>
        <c:lblAlgn val="ctr"/>
        <c:lblOffset val="100"/>
        <c:noMultiLvlLbl val="0"/>
      </c:catAx>
      <c:valAx>
        <c:axId val="4701184"/>
        <c:scaling>
          <c:orientation val="minMax"/>
        </c:scaling>
        <c:delete val="0"/>
        <c:axPos val="l"/>
        <c:majorGridlines/>
        <c:numFmt formatCode="#,##0_);[Red]\(#,##0\)" sourceLinked="1"/>
        <c:majorTickMark val="out"/>
        <c:minorTickMark val="none"/>
        <c:tickLblPos val="none"/>
        <c:crossAx val="4699648"/>
        <c:crosses val="autoZero"/>
        <c:crossBetween val="between"/>
        <c:majorUnit val="250"/>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DB IOPS/Mailbox</a:t>
            </a:r>
            <a:endParaRPr lang="en-US" dirty="0"/>
          </a:p>
        </c:rich>
      </c:tx>
      <c:layout>
        <c:manualLayout>
          <c:xMode val="edge"/>
          <c:yMode val="edge"/>
          <c:x val="0.38929004904233716"/>
          <c:y val="1.4457831325301202E-2"/>
        </c:manualLayout>
      </c:layout>
      <c:overlay val="0"/>
    </c:title>
    <c:autoTitleDeleted val="0"/>
    <c:view3D>
      <c:rotX val="15"/>
      <c:rotY val="20"/>
      <c:rAngAx val="1"/>
    </c:view3D>
    <c:floor>
      <c:thickness val="0"/>
      <c:spPr>
        <a:solidFill>
          <a:srgbClr val="000000">
            <a:alpha val="70000"/>
          </a:srgbClr>
        </a:solidFill>
        <a:ln>
          <a:solidFill>
            <a:srgbClr val="000000"/>
          </a:solidFill>
        </a:ln>
      </c:spPr>
    </c:floor>
    <c:sideWall>
      <c:thickness val="0"/>
      <c:spPr>
        <a:gradFill>
          <a:gsLst>
            <a:gs pos="0">
              <a:srgbClr val="000000">
                <a:alpha val="0"/>
              </a:srgbClr>
            </a:gs>
            <a:gs pos="50000">
              <a:srgbClr val="000000">
                <a:alpha val="9000"/>
              </a:srgbClr>
            </a:gs>
            <a:gs pos="100000">
              <a:srgbClr val="000000">
                <a:alpha val="40000"/>
              </a:srgbClr>
            </a:gs>
          </a:gsLst>
          <a:lin ang="5400000" scaled="0"/>
        </a:gradFill>
      </c:spPr>
    </c:sideWall>
    <c:backWall>
      <c:thickness val="0"/>
      <c:spPr>
        <a:gradFill>
          <a:gsLst>
            <a:gs pos="0">
              <a:srgbClr val="000000">
                <a:alpha val="0"/>
              </a:srgbClr>
            </a:gs>
            <a:gs pos="50000">
              <a:srgbClr val="000000">
                <a:alpha val="9000"/>
              </a:srgbClr>
            </a:gs>
            <a:gs pos="100000">
              <a:srgbClr val="000000">
                <a:alpha val="70000"/>
              </a:srgbClr>
            </a:gs>
          </a:gsLst>
          <a:lin ang="5400000" scaled="0"/>
        </a:gradFill>
      </c:spPr>
    </c:backWall>
    <c:plotArea>
      <c:layout/>
      <c:bar3DChart>
        <c:barDir val="col"/>
        <c:grouping val="clustered"/>
        <c:varyColors val="0"/>
        <c:ser>
          <c:idx val="0"/>
          <c:order val="0"/>
          <c:tx>
            <c:strRef>
              <c:f>Sheet1!$B$1</c:f>
              <c:strCache>
                <c:ptCount val="1"/>
                <c:pt idx="0">
                  <c:v>IOPS/Mailbox</c:v>
                </c:pt>
              </c:strCache>
            </c:strRef>
          </c:tx>
          <c:invertIfNegative val="0"/>
          <c:dPt>
            <c:idx val="0"/>
            <c:invertIfNegative val="0"/>
            <c:bubble3D val="0"/>
            <c:spPr>
              <a:solidFill>
                <a:srgbClr val="FF0000"/>
              </a:solidFill>
            </c:spPr>
          </c:dPt>
          <c:dPt>
            <c:idx val="1"/>
            <c:invertIfNegative val="0"/>
            <c:bubble3D val="0"/>
            <c:spPr>
              <a:solidFill>
                <a:srgbClr val="00B0F0"/>
              </a:solidFill>
            </c:spPr>
          </c:dPt>
          <c:dPt>
            <c:idx val="2"/>
            <c:invertIfNegative val="0"/>
            <c:bubble3D val="0"/>
            <c:spPr>
              <a:solidFill>
                <a:srgbClr val="00B050"/>
              </a:solidFill>
            </c:spPr>
          </c:dPt>
          <c:cat>
            <c:strRef>
              <c:f>Sheet1!$A$2:$A$4</c:f>
              <c:strCache>
                <c:ptCount val="3"/>
                <c:pt idx="0">
                  <c:v>Exchange 2003</c:v>
                </c:pt>
                <c:pt idx="1">
                  <c:v>Exchange 2007</c:v>
                </c:pt>
                <c:pt idx="2">
                  <c:v>Exchange 2010</c:v>
                </c:pt>
              </c:strCache>
            </c:strRef>
          </c:cat>
          <c:val>
            <c:numRef>
              <c:f>Sheet1!$B$2:$B$4</c:f>
              <c:numCache>
                <c:formatCode>General</c:formatCode>
                <c:ptCount val="3"/>
                <c:pt idx="0">
                  <c:v>1</c:v>
                </c:pt>
                <c:pt idx="1">
                  <c:v>0.33000000000000251</c:v>
                </c:pt>
                <c:pt idx="2">
                  <c:v>0.11</c:v>
                </c:pt>
              </c:numCache>
            </c:numRef>
          </c:val>
        </c:ser>
        <c:dLbls>
          <c:showLegendKey val="0"/>
          <c:showVal val="0"/>
          <c:showCatName val="0"/>
          <c:showSerName val="0"/>
          <c:showPercent val="0"/>
          <c:showBubbleSize val="0"/>
        </c:dLbls>
        <c:gapWidth val="150"/>
        <c:shape val="cylinder"/>
        <c:axId val="4558208"/>
        <c:axId val="4564096"/>
        <c:axId val="0"/>
      </c:bar3DChart>
      <c:catAx>
        <c:axId val="4558208"/>
        <c:scaling>
          <c:orientation val="minMax"/>
        </c:scaling>
        <c:delete val="0"/>
        <c:axPos val="b"/>
        <c:majorTickMark val="out"/>
        <c:minorTickMark val="none"/>
        <c:tickLblPos val="nextTo"/>
        <c:spPr>
          <a:ln>
            <a:solidFill>
              <a:schemeClr val="accent2">
                <a:lumMod val="50000"/>
              </a:schemeClr>
            </a:solidFill>
          </a:ln>
        </c:spPr>
        <c:txPr>
          <a:bodyPr/>
          <a:lstStyle/>
          <a:p>
            <a:pPr>
              <a:defRPr sz="1800" b="1">
                <a:effectLst>
                  <a:outerShdw blurRad="38100" dist="38100" dir="2700000" algn="tl">
                    <a:srgbClr val="000000">
                      <a:alpha val="43137"/>
                    </a:srgbClr>
                  </a:outerShdw>
                </a:effectLst>
              </a:defRPr>
            </a:pPr>
            <a:endParaRPr lang="en-US"/>
          </a:p>
        </c:txPr>
        <c:crossAx val="4564096"/>
        <c:crosses val="autoZero"/>
        <c:auto val="1"/>
        <c:lblAlgn val="ctr"/>
        <c:lblOffset val="100"/>
        <c:noMultiLvlLbl val="0"/>
      </c:catAx>
      <c:valAx>
        <c:axId val="4564096"/>
        <c:scaling>
          <c:orientation val="minMax"/>
          <c:max val="1"/>
          <c:min val="0"/>
        </c:scaling>
        <c:delete val="0"/>
        <c:axPos val="l"/>
        <c:majorGridlines>
          <c:spPr>
            <a:ln>
              <a:solidFill>
                <a:schemeClr val="accent2">
                  <a:lumMod val="50000"/>
                </a:schemeClr>
              </a:solidFill>
            </a:ln>
          </c:spPr>
        </c:majorGridlines>
        <c:numFmt formatCode="General" sourceLinked="1"/>
        <c:majorTickMark val="out"/>
        <c:minorTickMark val="none"/>
        <c:tickLblPos val="nextTo"/>
        <c:spPr>
          <a:ln>
            <a:solidFill>
              <a:schemeClr val="accent2">
                <a:lumMod val="50000"/>
              </a:schemeClr>
            </a:solidFill>
          </a:ln>
        </c:spPr>
        <c:txPr>
          <a:bodyPr/>
          <a:lstStyle/>
          <a:p>
            <a:pPr>
              <a:defRPr sz="1800">
                <a:effectLst>
                  <a:outerShdw blurRad="38100" dist="38100" dir="2700000" algn="tl">
                    <a:srgbClr val="000000">
                      <a:alpha val="43137"/>
                    </a:srgbClr>
                  </a:outerShdw>
                </a:effectLst>
              </a:defRPr>
            </a:pPr>
            <a:endParaRPr lang="en-US"/>
          </a:p>
        </c:txPr>
        <c:crossAx val="4558208"/>
        <c:crosses val="autoZero"/>
        <c:crossBetween val="between"/>
        <c:majorUnit val="0.2"/>
      </c:valAx>
    </c:plotArea>
    <c:legend>
      <c:legendPos val="r"/>
      <c:layout>
        <c:manualLayout>
          <c:xMode val="edge"/>
          <c:yMode val="edge"/>
          <c:x val="0.70195933298178381"/>
          <c:y val="0.31470998956456048"/>
          <c:w val="0.28501688420068538"/>
          <c:h val="0.23524257660563513"/>
        </c:manualLayout>
      </c:layout>
      <c:overlay val="0"/>
      <c:txPr>
        <a:bodyPr/>
        <a:lstStyle/>
        <a:p>
          <a:pPr>
            <a:defRPr sz="2400">
              <a:effectLst>
                <a:outerShdw blurRad="38100" dist="38100" dir="2700000" algn="tl">
                  <a:srgbClr val="000000">
                    <a:alpha val="43137"/>
                  </a:srgbClr>
                </a:outerShdw>
              </a:effectLs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pitchFamily="34" charset="0"/>
              </a:rPr>
              <a:t>Server ID</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pitchFamily="34" charset="0"/>
              </a:rPr>
              <a:pPr/>
              <a:t>9/14/2010</a:t>
            </a:fld>
            <a:endParaRPr lang="en-US" dirty="0">
              <a:latin typeface="Segoe"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pitchFamily="34" charset="0"/>
              </a:rPr>
            </a:br>
            <a:r>
              <a:rPr lang="en-US" sz="500" dirty="0" smtClean="0">
                <a:solidFill>
                  <a:srgbClr val="000000"/>
                </a:solidFill>
                <a:latin typeface="Segoe"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pitchFamily="34" charset="0"/>
              </a:rPr>
              <a:pPr/>
              <a:t>‹#›</a:t>
            </a:fld>
            <a:endParaRPr lang="en-US" dirty="0">
              <a:latin typeface="Segoe" pitchFamily="34" charset="0"/>
            </a:endParaRPr>
          </a:p>
        </p:txBody>
      </p:sp>
    </p:spTree>
    <p:extLst>
      <p:ext uri="{BB962C8B-B14F-4D97-AF65-F5344CB8AC3E}">
        <p14:creationId xmlns:p14="http://schemas.microsoft.com/office/powerpoint/2010/main" val="1618313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8"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pitchFamily="34" charset="0"/>
              </a:rPr>
              <a:t>Server ID</a:t>
            </a:r>
          </a:p>
        </p:txBody>
      </p:sp>
      <p:sp>
        <p:nvSpPr>
          <p:cNvPr id="9"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pitchFamily="34" charset="0"/>
              </a:rPr>
              <a:pPr/>
              <a:t>9/14/2010</a:t>
            </a:fld>
            <a:endParaRPr lang="en-US" dirty="0">
              <a:latin typeface="Segoe" pitchFamily="34" charset="0"/>
            </a:endParaRPr>
          </a:p>
        </p:txBody>
      </p:sp>
      <p:sp>
        <p:nvSpPr>
          <p:cNvPr id="10"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pitchFamily="34" charset="0"/>
              </a:rPr>
            </a:br>
            <a:r>
              <a:rPr lang="en-US" sz="500" dirty="0" smtClean="0">
                <a:solidFill>
                  <a:srgbClr val="000000"/>
                </a:solidFill>
                <a:latin typeface="Segoe" pitchFamily="34" charset="0"/>
              </a:rPr>
              <a:t>MICROSOFT MAKES NO WARRANTIES, EXPRESS, IMPLIED OR STATUTORY, AS TO THE INFORMATION IN THIS PRESENTATION.</a:t>
            </a:r>
          </a:p>
        </p:txBody>
      </p:sp>
      <p:sp>
        <p:nvSpPr>
          <p:cNvPr id="11" name="Slide Number Placeholder 4"/>
          <p:cNvSpPr>
            <a:spLocks noGrp="1"/>
          </p:cNvSpPr>
          <p:nvPr>
            <p:ph type="sldNum" sz="quarter" idx="5"/>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pitchFamily="34" charset="0"/>
              </a:rPr>
              <a:pPr/>
              <a:t>‹#›</a:t>
            </a:fld>
            <a:endParaRPr lang="en-US" dirty="0">
              <a:latin typeface="Segoe" pitchFamily="34" charset="0"/>
            </a:endParaRPr>
          </a:p>
        </p:txBody>
      </p:sp>
    </p:spTree>
    <p:extLst>
      <p:ext uri="{BB962C8B-B14F-4D97-AF65-F5344CB8AC3E}">
        <p14:creationId xmlns:p14="http://schemas.microsoft.com/office/powerpoint/2010/main" val="56071729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3884613" y="0"/>
            <a:ext cx="2971800" cy="457200"/>
          </a:xfrm>
          <a:prstGeom prst="rect">
            <a:avLst/>
          </a:prstGeom>
        </p:spPr>
        <p:txBody>
          <a:bodyPr/>
          <a:lstStyle/>
          <a:p>
            <a:fld id="{81331B57-0BE5-4F82-AA58-76F53EFF3ADA}" type="datetime8">
              <a:rPr lang="en-US" smtClean="0"/>
              <a:pPr/>
              <a:t>9/14/2010 1:32 AM</a:t>
            </a:fld>
            <a:endParaRPr lang="en-US" dirty="0"/>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b="1" dirty="0" smtClean="0"/>
              <a:t>Situation</a:t>
            </a:r>
          </a:p>
          <a:p>
            <a:r>
              <a:rPr lang="en-US" b="0" dirty="0" smtClean="0"/>
              <a:t>The Personal</a:t>
            </a:r>
            <a:r>
              <a:rPr lang="en-US" b="0" baseline="0" dirty="0" smtClean="0"/>
              <a:t> Archive features of Exchange 2010 delivers a familiar user experience in both Outlook 2010 and Outlook Web App.</a:t>
            </a:r>
            <a:endParaRPr lang="en-US" b="0" dirty="0" smtClean="0"/>
          </a:p>
          <a:p>
            <a:endParaRPr lang="en-US" b="1" dirty="0" smtClean="0"/>
          </a:p>
          <a:p>
            <a:r>
              <a:rPr lang="en-US" b="1" dirty="0" smtClean="0"/>
              <a:t>Slide objective</a:t>
            </a:r>
          </a:p>
          <a:p>
            <a:pPr marL="0" marR="0" indent="0" algn="l" defTabSz="914363" rtl="0" eaLnBrk="1" fontAlgn="auto" latinLnBrk="0" hangingPunct="1">
              <a:lnSpc>
                <a:spcPct val="90000"/>
              </a:lnSpc>
              <a:spcBef>
                <a:spcPts val="0"/>
              </a:spcBef>
              <a:spcAft>
                <a:spcPts val="333"/>
              </a:spcAft>
              <a:buClrTx/>
              <a:buSzTx/>
              <a:buFontTx/>
              <a:buNone/>
              <a:tabLst/>
              <a:defRPr/>
            </a:pPr>
            <a:r>
              <a:rPr lang="en-US" b="0" dirty="0" smtClean="0"/>
              <a:t>Describe</a:t>
            </a:r>
            <a:r>
              <a:rPr lang="en-US" b="0" baseline="0" dirty="0" smtClean="0"/>
              <a:t> the features and functionality</a:t>
            </a:r>
            <a:endParaRPr lang="en-US" b="0" dirty="0" smtClean="0"/>
          </a:p>
          <a:p>
            <a:endParaRPr lang="en-US" b="1" dirty="0" smtClean="0"/>
          </a:p>
          <a:p>
            <a:endParaRPr lang="en-US" b="1" dirty="0" smtClean="0"/>
          </a:p>
          <a:p>
            <a:r>
              <a:rPr lang="en-US" b="1" dirty="0" smtClean="0"/>
              <a:t>Talking Points</a:t>
            </a:r>
          </a:p>
          <a:p>
            <a:r>
              <a:rPr lang="en-US" dirty="0" smtClean="0"/>
              <a:t>A common challenge with other email</a:t>
            </a:r>
            <a:r>
              <a:rPr lang="en-US" baseline="0" dirty="0" smtClean="0"/>
              <a:t> archiving approaches, is having to give your users one experience when working with live email, and yet another when needing to do the same action in their archive.  Search is an example of this situation.  Because the Personal Archive is, effectively, just another mailbox, all of the steps are familiar to your users, whether live or archived email.</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indent="-105823" defTabSz="914312">
              <a:defRPr/>
            </a:pPr>
            <a:r>
              <a:rPr lang="en-US" b="1" dirty="0" smtClean="0"/>
              <a:t>Situation:</a:t>
            </a:r>
          </a:p>
          <a:p>
            <a:pPr indent="-105823" defTabSz="914312">
              <a:defRPr/>
            </a:pPr>
            <a:r>
              <a:rPr lang="en-US" dirty="0" smtClean="0"/>
              <a:t>Traditional email systems require complex access control policies and provide hard to use tools in order to meet the growing needs of eDiscovery and requirements of Human Resources departments relative to searching corporate communication throughout the email infrastructure.  Those responsible for these tasks are non-IT users who are unfamiliar with email administration tools and do not have access to the email servers.  These compliance officers and HR representatives are having to follow complex processes and use complex tools, aided by IT, to handle what is already a complex problem due to legal and corporate governance.  Solutions are required which empower these individuals to go about their business without IT intervention and which ensure that only those assigned by the organization  to perform such tasks are able to.</a:t>
            </a:r>
          </a:p>
          <a:p>
            <a:pPr indent="-105823" defTabSz="914312">
              <a:defRPr/>
            </a:pPr>
            <a:endParaRPr lang="en-US" b="1" dirty="0" smtClean="0"/>
          </a:p>
          <a:p>
            <a:pPr marL="4046" indent="-107834" defTabSz="931685">
              <a:spcAft>
                <a:spcPts val="339"/>
              </a:spcAft>
              <a:defRPr/>
            </a:pPr>
            <a:r>
              <a:rPr lang="en-US" b="1" dirty="0" smtClean="0"/>
              <a:t>Slide Objective:</a:t>
            </a:r>
          </a:p>
          <a:p>
            <a:pPr marL="4046" indent="-107834" defTabSz="931685">
              <a:spcAft>
                <a:spcPts val="339"/>
              </a:spcAft>
              <a:defRPr/>
            </a:pPr>
            <a:r>
              <a:rPr lang="en-US" dirty="0" smtClean="0"/>
              <a:t>The audience should see that Exchange goes beyond traditional administration models to empower delegation of tasks associated with compliance away from the email administrator and put these tasks into the hands of those responsible with easy-to-use tools.</a:t>
            </a:r>
          </a:p>
          <a:p>
            <a:pPr lvl="0">
              <a:buNone/>
            </a:pPr>
            <a:endParaRPr lang="en-US" dirty="0" smtClean="0"/>
          </a:p>
          <a:p>
            <a:pPr lvl="0">
              <a:buNone/>
            </a:pPr>
            <a:r>
              <a:rPr lang="en-US" b="1" dirty="0" smtClean="0"/>
              <a:t>Talking Points</a:t>
            </a:r>
            <a:r>
              <a:rPr lang="en-US" b="0" dirty="0" smtClean="0"/>
              <a:t>:</a:t>
            </a:r>
            <a:endParaRPr lang="en-US" dirty="0" smtClean="0"/>
          </a:p>
          <a:p>
            <a:pPr lvl="1"/>
            <a:r>
              <a:rPr lang="en-US" dirty="0" smtClean="0"/>
              <a:t>Cross-mailbox search user interface</a:t>
            </a:r>
            <a:r>
              <a:rPr lang="en-US" baseline="0" dirty="0" smtClean="0"/>
              <a:t> enables compliance officers and HR to perform searches based on select email attributes across the entire mail infrastructure.</a:t>
            </a:r>
          </a:p>
          <a:p>
            <a:pPr lvl="1"/>
            <a:r>
              <a:rPr lang="en-US" baseline="0" dirty="0" smtClean="0"/>
              <a:t>Roles based administration allows for easy delegated access to this tool with no complex Access Control Requirements.</a:t>
            </a:r>
          </a:p>
          <a:p>
            <a:pPr lvl="1"/>
            <a:r>
              <a:rPr lang="en-US" baseline="0" dirty="0" smtClean="0"/>
              <a:t>eDiscovery processes may be followed without IT intervention and only by those authorized.</a:t>
            </a:r>
          </a:p>
          <a:p>
            <a:pPr lvl="1"/>
            <a:r>
              <a:rPr lang="en-US" baseline="0" dirty="0" smtClean="0"/>
              <a:t>Compliance officers and HR representatives use familiar and easy-to-use tools within the existing UI of Outlook Web App (compared to Get Mailbox PowerShell commands in E2007).</a:t>
            </a:r>
          </a:p>
          <a:p>
            <a:pPr lvl="1">
              <a:buNone/>
            </a:pPr>
            <a:endParaRPr lang="en-US" baseline="0" dirty="0" smtClean="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12</a:t>
            </a:fld>
            <a:endParaRPr lang="en-US" dirty="0">
              <a:latin typeface="Segoe"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b="1" dirty="0" smtClean="0"/>
              <a:t>Situation</a:t>
            </a:r>
          </a:p>
          <a:p>
            <a:r>
              <a:rPr lang="en-US" b="0" dirty="0" smtClean="0"/>
              <a:t>Administrative</a:t>
            </a:r>
            <a:r>
              <a:rPr lang="en-US" b="0" baseline="0" dirty="0" smtClean="0"/>
              <a:t> tasks are greatly simplified, including using the same skill set and admin tools (like the Exchange Management Console and PowerShell).</a:t>
            </a:r>
            <a:endParaRPr lang="en-US" b="0" dirty="0" smtClean="0"/>
          </a:p>
          <a:p>
            <a:endParaRPr lang="en-US" b="1" dirty="0" smtClean="0"/>
          </a:p>
          <a:p>
            <a:r>
              <a:rPr lang="en-US" b="1" dirty="0" smtClean="0"/>
              <a:t>Slide objective</a:t>
            </a:r>
          </a:p>
          <a:p>
            <a:r>
              <a:rPr lang="en-US" b="0" dirty="0" smtClean="0"/>
              <a:t>Demonstrate how the email</a:t>
            </a:r>
            <a:r>
              <a:rPr lang="en-US" b="0" baseline="0" dirty="0" smtClean="0"/>
              <a:t> archiving administration is streamlined thanks to familiar tools.</a:t>
            </a:r>
            <a:endParaRPr lang="en-US" b="0" dirty="0" smtClean="0"/>
          </a:p>
          <a:p>
            <a:endParaRPr lang="en-US" b="1" dirty="0" smtClean="0"/>
          </a:p>
          <a:p>
            <a:r>
              <a:rPr lang="en-US" b="1" dirty="0" smtClean="0"/>
              <a:t>Talking Points</a:t>
            </a:r>
          </a:p>
          <a:p>
            <a:r>
              <a:rPr lang="en-US" b="0" dirty="0" smtClean="0"/>
              <a:t>The</a:t>
            </a:r>
            <a:r>
              <a:rPr lang="en-US" b="0" baseline="0" dirty="0" smtClean="0"/>
              <a:t> very same administrative tools you use today, like the Exchange Management Console and </a:t>
            </a:r>
            <a:r>
              <a:rPr lang="en-US" b="0" baseline="0" dirty="0" err="1" smtClean="0"/>
              <a:t>PowerShell</a:t>
            </a:r>
            <a:r>
              <a:rPr lang="en-US" b="0" baseline="0" dirty="0" smtClean="0"/>
              <a:t>, can be used to enable and configure the Personal Archive (as well as other integrated archiving, retention, and discovery capabilities).  For example, you can easily add an archive to your users existing mailbox or when you create a new mailbox.  You can also set separate quotas for the primary and archive mailbox, and even customize the name for the archive folder that appears in Outlook 2010 and Outlook Web App.</a:t>
            </a:r>
            <a:endParaRPr lang="en-US" b="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marL="0" marR="0" lvl="0" indent="-105829" algn="l" defTabSz="914363" rtl="0" eaLnBrk="1" fontAlgn="auto" latinLnBrk="0" hangingPunct="1">
              <a:lnSpc>
                <a:spcPct val="90000"/>
              </a:lnSpc>
              <a:spcBef>
                <a:spcPts val="0"/>
              </a:spcBef>
              <a:spcAft>
                <a:spcPts val="333"/>
              </a:spcAft>
              <a:buClrTx/>
              <a:buSzTx/>
              <a:buFont typeface="Arial" pitchFamily="34" charset="0"/>
              <a:buNone/>
              <a:tabLst/>
              <a:defRPr/>
            </a:pPr>
            <a:r>
              <a:rPr lang="en-US" b="1" dirty="0" smtClean="0"/>
              <a:t>Situation:</a:t>
            </a:r>
          </a:p>
          <a:p>
            <a:pPr marL="0" marR="0" lvl="0" indent="-105829" algn="l" defTabSz="914363" rtl="0" eaLnBrk="1" fontAlgn="auto" latinLnBrk="0" hangingPunct="1">
              <a:lnSpc>
                <a:spcPct val="90000"/>
              </a:lnSpc>
              <a:spcBef>
                <a:spcPts val="0"/>
              </a:spcBef>
              <a:spcAft>
                <a:spcPts val="333"/>
              </a:spcAft>
              <a:buClrTx/>
              <a:buSzTx/>
              <a:buFont typeface="Arial" pitchFamily="34" charset="0"/>
              <a:buNone/>
              <a:tabLst/>
              <a:defRPr/>
            </a:pPr>
            <a:r>
              <a:rPr lang="en-US" sz="900" b="0" kern="1200" dirty="0" smtClean="0">
                <a:solidFill>
                  <a:schemeClr val="tx1"/>
                </a:solidFill>
                <a:latin typeface="Segoe" pitchFamily="34" charset="0"/>
                <a:ea typeface="+mn-ea"/>
                <a:cs typeface="+mn-cs"/>
              </a:rPr>
              <a:t>The explosive growth of regulatory</a:t>
            </a:r>
            <a:r>
              <a:rPr lang="en-US" sz="900" b="0" kern="1200" baseline="0" dirty="0" smtClean="0">
                <a:solidFill>
                  <a:schemeClr val="tx1"/>
                </a:solidFill>
                <a:latin typeface="Segoe" pitchFamily="34" charset="0"/>
                <a:ea typeface="+mn-ea"/>
                <a:cs typeface="+mn-cs"/>
              </a:rPr>
              <a:t> compliance and corporate governance requirements has made it challenging for email administrators and compliance officers to provide end users with simple tools for managing retention policies of the high volume of email messages being sent and received daily.  It is impractical for a small group of people to police email to this end directly, so tools which enable end users to apply retention policies which are defined by the organization and tools which automatically apply such policies without IT intervention are required to effectively mitigate the risk associated with compliance and governance.</a:t>
            </a:r>
          </a:p>
          <a:p>
            <a:pPr marL="0" marR="0" lvl="0" indent="-105829" algn="l" defTabSz="914363" rtl="0" eaLnBrk="1" fontAlgn="auto" latinLnBrk="0" hangingPunct="1">
              <a:lnSpc>
                <a:spcPct val="90000"/>
              </a:lnSpc>
              <a:spcBef>
                <a:spcPts val="0"/>
              </a:spcBef>
              <a:spcAft>
                <a:spcPts val="333"/>
              </a:spcAft>
              <a:buClrTx/>
              <a:buSzTx/>
              <a:buFont typeface="Arial" pitchFamily="34" charset="0"/>
              <a:buNone/>
              <a:tabLst/>
              <a:defRPr/>
            </a:pPr>
            <a:endParaRPr lang="en-US" sz="900" b="1" kern="1200" dirty="0" smtClean="0">
              <a:solidFill>
                <a:schemeClr val="tx1"/>
              </a:solidFill>
              <a:latin typeface="Segoe" pitchFamily="34" charset="0"/>
              <a:ea typeface="+mn-ea"/>
              <a:cs typeface="+mn-cs"/>
            </a:endParaRPr>
          </a:p>
          <a:p>
            <a:pPr marL="4047" lvl="0" indent="-107840" defTabSz="931736">
              <a:spcAft>
                <a:spcPts val="339"/>
              </a:spcAft>
              <a:buNone/>
              <a:defRPr/>
            </a:pPr>
            <a:r>
              <a:rPr lang="en-US" b="1" dirty="0" smtClean="0"/>
              <a:t>Slide Objective: </a:t>
            </a:r>
          </a:p>
          <a:p>
            <a:pPr marL="4047" lvl="0" indent="-107840" defTabSz="931736">
              <a:spcAft>
                <a:spcPts val="339"/>
              </a:spcAft>
              <a:buNone/>
              <a:defRPr/>
            </a:pPr>
            <a:r>
              <a:rPr lang="en-US" dirty="0" smtClean="0"/>
              <a:t>The audience should walk away understanding that Exchange increases flexibility and functionality allowing retention policies to be applied to emails individually or at the folder level.  IT administrators and compliance officers can define policies and distribute them to select groups of users ensuring that users choose from only policies which are appropriate for their role in the company.</a:t>
            </a:r>
          </a:p>
          <a:p>
            <a:pPr lvl="0">
              <a:buNone/>
            </a:pPr>
            <a:endParaRPr lang="en-US" b="1" dirty="0" smtClean="0"/>
          </a:p>
          <a:p>
            <a:pPr lvl="0">
              <a:buNone/>
            </a:pPr>
            <a:r>
              <a:rPr lang="en-US" b="1" dirty="0" smtClean="0"/>
              <a:t>Talking Points</a:t>
            </a:r>
            <a:r>
              <a:rPr lang="en-US" b="0" dirty="0" smtClean="0"/>
              <a:t>:</a:t>
            </a:r>
            <a:endParaRPr lang="en-US" dirty="0" smtClean="0"/>
          </a:p>
          <a:p>
            <a:pPr lvl="1"/>
            <a:r>
              <a:rPr lang="en-US" dirty="0" smtClean="0"/>
              <a:t>Retention policies can now be applied to any individual email</a:t>
            </a:r>
            <a:r>
              <a:rPr lang="en-US" baseline="0" dirty="0" smtClean="0"/>
              <a:t> or folder rather than just a restricted set of managed folders.</a:t>
            </a:r>
          </a:p>
          <a:p>
            <a:pPr lvl="1"/>
            <a:r>
              <a:rPr lang="en-US" baseline="0" dirty="0" smtClean="0"/>
              <a:t>Policies are defined centrally and pushed to the client, exposed directly to users in the UI for selection or notification.</a:t>
            </a:r>
          </a:p>
          <a:p>
            <a:pPr lvl="1"/>
            <a:r>
              <a:rPr lang="en-US" baseline="0" dirty="0" smtClean="0"/>
              <a:t>Transport rules can be designed to automatically apply default policies for select groups of users or based on select attributes of email.</a:t>
            </a:r>
          </a:p>
          <a:p>
            <a:pPr marL="4047" lvl="0" indent="-107840" defTabSz="931736">
              <a:spcAft>
                <a:spcPts val="339"/>
              </a:spcAft>
              <a:buNone/>
              <a:defRPr/>
            </a:pPr>
            <a:endParaRPr lang="en-US" b="1" dirty="0" smtClean="0"/>
          </a:p>
          <a:p>
            <a:pPr lvl="1">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14</a:t>
            </a:fld>
            <a:endParaRPr lang="en-US" dirty="0">
              <a:latin typeface="Segoe"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3884613" y="0"/>
            <a:ext cx="2971800" cy="457200"/>
          </a:xfrm>
          <a:prstGeom prst="rect">
            <a:avLst/>
          </a:prstGeom>
        </p:spPr>
        <p:txBody>
          <a:bodyPr/>
          <a:lstStyle/>
          <a:p>
            <a:fld id="{81331B57-0BE5-4F82-AA58-76F53EFF3ADA}" type="datetime8">
              <a:rPr lang="en-US" smtClean="0"/>
              <a:pPr/>
              <a:t>9/14/2010 1:32 AM</a:t>
            </a:fld>
            <a:endParaRPr lang="en-US" dirty="0"/>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28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hape 4"/>
          <p:cNvSpPr>
            <a:spLocks noGrp="1" noChangeArrowheads="1"/>
          </p:cNvSpPr>
          <p:nvPr>
            <p:ph type="sldNum" sz="quarter" idx="5"/>
          </p:nvPr>
        </p:nvSpPr>
        <p:spPr>
          <a:noFill/>
          <a:ln>
            <a:headEnd/>
            <a:tailEnd/>
          </a:ln>
        </p:spPr>
        <p:txBody>
          <a:bodyPr/>
          <a:lstStyle/>
          <a:p>
            <a:fld id="{4779FA98-7DF3-4B92-A015-79C40F393F02}" type="slidenum">
              <a:rPr lang="en-US" smtClean="0">
                <a:latin typeface="Arial" pitchFamily="34" charset="0"/>
              </a:rPr>
              <a:pPr/>
              <a:t>2</a:t>
            </a:fld>
            <a:endParaRPr lang="en-US" dirty="0" smtClean="0">
              <a:latin typeface="Arial" pitchFamily="34" charset="0"/>
            </a:endParaRPr>
          </a:p>
        </p:txBody>
      </p:sp>
      <p:sp>
        <p:nvSpPr>
          <p:cNvPr id="33795" name="Rectangle 5"/>
          <p:cNvSpPr>
            <a:spLocks noGrp="1" noRot="1" noChangeAspect="1" noChangeArrowheads="1" noTextEdit="1"/>
          </p:cNvSpPr>
          <p:nvPr>
            <p:ph type="sldImg"/>
          </p:nvPr>
        </p:nvSpPr>
        <p:spPr>
          <a:xfrm>
            <a:off x="2273300" y="685800"/>
            <a:ext cx="2579688" cy="1936750"/>
          </a:xfrm>
          <a:ln/>
        </p:spPr>
      </p:sp>
      <p:sp>
        <p:nvSpPr>
          <p:cNvPr id="33796" name="Rectangle 6"/>
          <p:cNvSpPr>
            <a:spLocks noGrp="1" noChangeArrowheads="1"/>
          </p:cNvSpPr>
          <p:nvPr>
            <p:ph type="body" idx="1"/>
          </p:nvPr>
        </p:nvSpPr>
        <p:spPr>
          <a:xfrm>
            <a:off x="685800" y="4343400"/>
            <a:ext cx="5486400" cy="4114800"/>
          </a:xfrm>
          <a:prstGeom prst="rect">
            <a:avLst/>
          </a:prstGeom>
          <a:noFill/>
          <a:ln/>
        </p:spPr>
        <p:txBody>
          <a:bodyPr/>
          <a:lstStyle/>
          <a:p>
            <a:r>
              <a:rPr lang="en-US" b="1" u="none" dirty="0" smtClean="0"/>
              <a:t>Situation:</a:t>
            </a:r>
          </a:p>
          <a:p>
            <a:r>
              <a:rPr lang="en-US" b="0" u="none" dirty="0" smtClean="0"/>
              <a:t>In</a:t>
            </a:r>
            <a:r>
              <a:rPr lang="en-US" b="0" u="none" baseline="0" dirty="0" smtClean="0"/>
              <a:t> the past, new versions of Exchange Server sometimes meant a new architecture.</a:t>
            </a:r>
            <a:endParaRPr lang="en-US" b="0" u="none" dirty="0" smtClean="0"/>
          </a:p>
          <a:p>
            <a:endParaRPr lang="en-US" b="0" u="none" dirty="0" smtClean="0"/>
          </a:p>
          <a:p>
            <a:r>
              <a:rPr lang="en-US" b="1" u="none" dirty="0" smtClean="0"/>
              <a:t>Talking Points:</a:t>
            </a:r>
          </a:p>
          <a:p>
            <a:r>
              <a:rPr lang="en-US" b="0" u="none" dirty="0" smtClean="0"/>
              <a:t>No new architecture for Exchange 2010</a:t>
            </a:r>
            <a:r>
              <a:rPr lang="en-US" b="0" u="none" baseline="0" dirty="0" smtClean="0"/>
              <a:t> from Exchange Server 2007 (Note: there are differences for High availability, and MAPI on the Middle-Tier but the overall 5 server design is the same).</a:t>
            </a:r>
            <a:endParaRPr lang="en-US" b="0" u="none" dirty="0" smtClean="0"/>
          </a:p>
          <a:p>
            <a:endParaRPr lang="en-US" b="0" u="none" dirty="0" smtClean="0"/>
          </a:p>
          <a:p>
            <a:r>
              <a:rPr lang="en-US" b="1" u="none" dirty="0" smtClean="0"/>
              <a:t>Slide</a:t>
            </a:r>
            <a:r>
              <a:rPr lang="en-US" b="1" u="none" baseline="0" dirty="0" smtClean="0"/>
              <a:t> Objective:</a:t>
            </a:r>
          </a:p>
          <a:p>
            <a:pPr>
              <a:buFontTx/>
              <a:buNone/>
            </a:pPr>
            <a:r>
              <a:rPr lang="en-US" dirty="0" smtClean="0"/>
              <a:t>No architectural change in terms</a:t>
            </a:r>
            <a:r>
              <a:rPr lang="en-US" baseline="0" dirty="0" smtClean="0"/>
              <a:t> of roles and firewall exposure from Exchange 2007.</a:t>
            </a:r>
            <a:endParaRPr lang="en-US" b="0" u="none"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b="1" u="none" dirty="0" smtClean="0"/>
              <a:t>Situation:</a:t>
            </a:r>
          </a:p>
          <a:p>
            <a:pPr marL="0" lvl="1" defTabSz="914313">
              <a:spcAft>
                <a:spcPts val="333"/>
              </a:spcAft>
              <a:defRPr/>
            </a:pPr>
            <a:r>
              <a:rPr lang="en-US" baseline="0" dirty="0" smtClean="0"/>
              <a:t>   As the importance of email communications in today’s workplace continues to grow, companies count on their IT staff to prevent email outages and data loss.</a:t>
            </a:r>
          </a:p>
          <a:p>
            <a:pPr marL="0" lvl="1" defTabSz="914313">
              <a:spcAft>
                <a:spcPts val="333"/>
              </a:spcAft>
              <a:defRPr/>
            </a:pPr>
            <a:r>
              <a:rPr lang="en-US" baseline="0" dirty="0" smtClean="0"/>
              <a:t>   Traditionally, customers have been required to deploy expensive shared-storage clustering and purchase 3</a:t>
            </a:r>
            <a:r>
              <a:rPr lang="en-US" baseline="30000" dirty="0" smtClean="0"/>
              <a:t>rd</a:t>
            </a:r>
            <a:r>
              <a:rPr lang="en-US" baseline="0" dirty="0" smtClean="0"/>
              <a:t> party data replication products to provide full redundancy of Exchange Server services and data.</a:t>
            </a:r>
            <a:endParaRPr lang="en-US" dirty="0" smtClean="0"/>
          </a:p>
          <a:p>
            <a:pPr marL="0" lvl="1" defTabSz="914313">
              <a:spcAft>
                <a:spcPts val="333"/>
              </a:spcAft>
              <a:defRPr/>
            </a:pPr>
            <a:r>
              <a:rPr lang="en-US" dirty="0" smtClean="0"/>
              <a:t>   Exchange Server 2007 introduced</a:t>
            </a:r>
            <a:r>
              <a:rPr lang="en-US" baseline="0" dirty="0" smtClean="0"/>
              <a:t> a built-in data replication technology called </a:t>
            </a:r>
            <a:r>
              <a:rPr lang="en-US" dirty="0" smtClean="0"/>
              <a:t>Continuous Replication, which significantly</a:t>
            </a:r>
            <a:r>
              <a:rPr lang="en-US" baseline="0" dirty="0" smtClean="0"/>
              <a:t> reduced the cost of deploying a highly available Exchange infrastructure.</a:t>
            </a:r>
          </a:p>
          <a:p>
            <a:pPr marL="0" lvl="1" defTabSz="914313">
              <a:spcAft>
                <a:spcPts val="333"/>
              </a:spcAft>
              <a:defRPr/>
            </a:pPr>
            <a:r>
              <a:rPr lang="en-US" baseline="0" dirty="0" smtClean="0"/>
              <a:t>   </a:t>
            </a:r>
            <a:r>
              <a:rPr lang="en-US" dirty="0" smtClean="0"/>
              <a:t>Running</a:t>
            </a:r>
            <a:r>
              <a:rPr lang="en-US" baseline="0" dirty="0" smtClean="0"/>
              <a:t> a highly available Exchange infrastructure still requires a great deal of time and expertise, because integration between Exchange Server and Windows Clustering is not seamless.</a:t>
            </a:r>
          </a:p>
          <a:p>
            <a:pPr marL="0" lvl="1" defTabSz="914313">
              <a:spcAft>
                <a:spcPts val="333"/>
              </a:spcAft>
              <a:defRPr/>
            </a:pPr>
            <a:r>
              <a:rPr lang="en-US" baseline="0" dirty="0" smtClean="0"/>
              <a:t>   Companies want an easier way to replicate their email data to a remote location, in order protect their Exchange environment against site-level disasters.</a:t>
            </a:r>
          </a:p>
          <a:p>
            <a:endParaRPr lang="en-US" b="0" u="none" dirty="0" smtClean="0"/>
          </a:p>
          <a:p>
            <a:r>
              <a:rPr lang="en-US" b="1" dirty="0" smtClean="0"/>
              <a:t>Slide Objective:</a:t>
            </a:r>
          </a:p>
          <a:p>
            <a:pPr defTabSz="914313">
              <a:defRPr/>
            </a:pPr>
            <a:r>
              <a:rPr lang="en-US" dirty="0" smtClean="0"/>
              <a:t>Position the new HA model as the evolution of previous HA methods, with significantly less cost and complexity.</a:t>
            </a:r>
          </a:p>
          <a:p>
            <a:endParaRPr lang="en-US" b="0" u="none" dirty="0" smtClean="0"/>
          </a:p>
          <a:p>
            <a:r>
              <a:rPr lang="en-US" b="1" u="none" dirty="0" smtClean="0"/>
              <a:t>Talking Points:</a:t>
            </a:r>
          </a:p>
          <a:p>
            <a:pPr marL="0" lvl="1" defTabSz="914313">
              <a:spcAft>
                <a:spcPts val="333"/>
              </a:spcAft>
              <a:defRPr/>
            </a:pPr>
            <a:r>
              <a:rPr lang="en-US" b="0" u="none" dirty="0" smtClean="0"/>
              <a:t> Exchange Server</a:t>
            </a:r>
            <a:r>
              <a:rPr lang="en-US" b="0" u="none" baseline="0" dirty="0" smtClean="0"/>
              <a:t> 2010 uses the same Continuous Replication technology found in Exchange 2007, combining on-site data replication (CCR) and off-site data replication (SCR) into a single framework called a “Database Availability Group.”</a:t>
            </a:r>
          </a:p>
          <a:p>
            <a:pPr lvl="2">
              <a:buFont typeface="Arial" pitchFamily="34" charset="0"/>
              <a:buChar char="•"/>
            </a:pPr>
            <a:r>
              <a:rPr lang="en-US" b="0" u="none" baseline="0" dirty="0" smtClean="0"/>
              <a:t>Exchange Server Database Availability Groups handle all aspects of clustering internally.  There is no need to manage failover clustering separately in Windows Server. </a:t>
            </a:r>
          </a:p>
          <a:p>
            <a:pPr lvl="2">
              <a:buFont typeface="Arial" pitchFamily="34" charset="0"/>
              <a:buChar char="•"/>
            </a:pPr>
            <a:r>
              <a:rPr lang="en-US" b="0" u="none" baseline="0" dirty="0" smtClean="0"/>
              <a:t>Administrators can add replicated database copies incrementally (up to 16 total), and Exchange switches between these copies automatically as needed to maintain availability.</a:t>
            </a:r>
          </a:p>
          <a:p>
            <a:pPr lvl="2">
              <a:buFont typeface="Arial" pitchFamily="34" charset="0"/>
              <a:buChar char="•"/>
            </a:pPr>
            <a:r>
              <a:rPr lang="en-US" b="0" u="none" baseline="0" dirty="0" smtClean="0"/>
              <a:t> Mailbox servers involved in clustering can host other Exchange roles (Client Access, Hub Transport, etc), so full redundancy of Exchange services and data can be achieved with just two servers.</a:t>
            </a:r>
          </a:p>
          <a:p>
            <a:pPr lvl="2">
              <a:buFont typeface="Arial" pitchFamily="34" charset="0"/>
              <a:buChar char="•"/>
            </a:pPr>
            <a:r>
              <a:rPr lang="en-US" b="0" u="none" baseline="0" dirty="0" smtClean="0"/>
              <a:t> Legacy Exchange clustering (Single copy clustering, which was the only clustering option in Exchange 2000 and Exchange 2003) is being retired in favor of Exchange 2007-style clustering.  3</a:t>
            </a:r>
            <a:r>
              <a:rPr lang="en-US" b="0" u="none" baseline="30000" dirty="0" smtClean="0"/>
              <a:t>rd</a:t>
            </a:r>
            <a:r>
              <a:rPr lang="en-US" b="0" u="none" baseline="0" dirty="0" smtClean="0"/>
              <a:t> party replication products will still be supported.</a:t>
            </a:r>
          </a:p>
          <a:p>
            <a:pPr>
              <a:buFont typeface="Arial" pitchFamily="34" charset="0"/>
              <a:buChar char="•"/>
            </a:pPr>
            <a:r>
              <a:rPr lang="en-US" b="0" u="none" baseline="0" dirty="0" smtClean="0"/>
              <a:t>  The new high availability architecture provides simplified recovery from a variety of failures (disk-level, server-level, and datacenter-level), and can be deployed on a variety of storage types (as described in the previous slide).</a:t>
            </a:r>
          </a:p>
          <a:p>
            <a:endParaRPr lang="en-US" b="0" u="none"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b="1" i="0" dirty="0" smtClean="0">
                <a:effectLst/>
              </a:rPr>
              <a:t>Situation</a:t>
            </a:r>
          </a:p>
          <a:p>
            <a:pPr marL="0" marR="0" indent="0" algn="l" defTabSz="914363" rtl="0" eaLnBrk="1" fontAlgn="auto" latinLnBrk="0" hangingPunct="1">
              <a:lnSpc>
                <a:spcPct val="90000"/>
              </a:lnSpc>
              <a:spcBef>
                <a:spcPts val="0"/>
              </a:spcBef>
              <a:spcAft>
                <a:spcPts val="333"/>
              </a:spcAft>
              <a:buClrTx/>
              <a:buSzTx/>
              <a:buFontTx/>
              <a:buNone/>
              <a:tabLst/>
              <a:defRPr/>
            </a:pPr>
            <a:r>
              <a:rPr lang="en-US" sz="900" b="0" i="0" dirty="0" smtClean="0">
                <a:effectLst/>
              </a:rPr>
              <a:t>Exchange I/O requirements often result in disks running out of performance before</a:t>
            </a:r>
            <a:r>
              <a:rPr lang="en-US" sz="900" b="0" i="0" baseline="0" dirty="0" smtClean="0">
                <a:effectLst/>
              </a:rPr>
              <a:t> they run out of capacity.</a:t>
            </a:r>
            <a:endParaRPr lang="en-US" sz="900" b="0" i="0" dirty="0" smtClean="0">
              <a:effectLst/>
            </a:endParaRPr>
          </a:p>
          <a:p>
            <a:pPr marL="0" marR="0" indent="0" algn="l" defTabSz="914363" rtl="0" eaLnBrk="1" fontAlgn="auto" latinLnBrk="0" hangingPunct="1">
              <a:lnSpc>
                <a:spcPct val="90000"/>
              </a:lnSpc>
              <a:spcBef>
                <a:spcPts val="0"/>
              </a:spcBef>
              <a:spcAft>
                <a:spcPts val="333"/>
              </a:spcAft>
              <a:buClrTx/>
              <a:buSzTx/>
              <a:buFontTx/>
              <a:buNone/>
              <a:tabLst/>
              <a:defRPr/>
            </a:pPr>
            <a:endParaRPr lang="en-US" sz="900" b="1" i="0" dirty="0" smtClean="0">
              <a:effectLst/>
            </a:endParaRPr>
          </a:p>
          <a:p>
            <a:pPr marL="0" marR="0" indent="0" algn="l" defTabSz="914363" rtl="0" eaLnBrk="1" fontAlgn="auto" latinLnBrk="0" hangingPunct="1">
              <a:lnSpc>
                <a:spcPct val="90000"/>
              </a:lnSpc>
              <a:spcBef>
                <a:spcPts val="0"/>
              </a:spcBef>
              <a:spcAft>
                <a:spcPts val="333"/>
              </a:spcAft>
              <a:buClrTx/>
              <a:buSzTx/>
              <a:buFontTx/>
              <a:buNone/>
              <a:tabLst/>
              <a:defRPr/>
            </a:pPr>
            <a:r>
              <a:rPr lang="en-US" sz="900" b="1" i="0" dirty="0" smtClean="0">
                <a:effectLst/>
              </a:rPr>
              <a:t>Slide objective</a:t>
            </a:r>
          </a:p>
          <a:p>
            <a:pPr marL="0" marR="0" indent="0" algn="l" defTabSz="914363" rtl="0" eaLnBrk="1" fontAlgn="auto" latinLnBrk="0" hangingPunct="1">
              <a:lnSpc>
                <a:spcPct val="90000"/>
              </a:lnSpc>
              <a:spcBef>
                <a:spcPts val="0"/>
              </a:spcBef>
              <a:spcAft>
                <a:spcPts val="333"/>
              </a:spcAft>
              <a:buClrTx/>
              <a:buSzTx/>
              <a:buFontTx/>
              <a:buNone/>
              <a:tabLst/>
              <a:defRPr/>
            </a:pPr>
            <a:r>
              <a:rPr lang="en-US" sz="900" b="0" i="0" dirty="0" smtClean="0">
                <a:effectLst/>
              </a:rPr>
              <a:t>I/O</a:t>
            </a:r>
            <a:r>
              <a:rPr lang="en-US" sz="900" b="0" i="0" baseline="0" dirty="0" smtClean="0">
                <a:effectLst/>
              </a:rPr>
              <a:t> improvements in Exchange 2010 results in the ability to put more mailbox per disk.</a:t>
            </a:r>
            <a:endParaRPr lang="en-US" sz="900" b="0" i="0" dirty="0" smtClean="0">
              <a:effectLst/>
            </a:endParaRPr>
          </a:p>
          <a:p>
            <a:pPr marL="0" marR="0" indent="0" algn="l" defTabSz="914363" rtl="0" eaLnBrk="1" fontAlgn="auto" latinLnBrk="0" hangingPunct="1">
              <a:lnSpc>
                <a:spcPct val="90000"/>
              </a:lnSpc>
              <a:spcBef>
                <a:spcPts val="0"/>
              </a:spcBef>
              <a:spcAft>
                <a:spcPts val="333"/>
              </a:spcAft>
              <a:buClrTx/>
              <a:buSzTx/>
              <a:buFontTx/>
              <a:buNone/>
              <a:tabLst/>
              <a:defRPr/>
            </a:pPr>
            <a:endParaRPr lang="en-US" sz="900" b="1" i="0" dirty="0" smtClean="0">
              <a:effectLst/>
            </a:endParaRPr>
          </a:p>
          <a:p>
            <a:pPr marL="0" marR="0" indent="0" algn="l" defTabSz="914363" rtl="0" eaLnBrk="1" fontAlgn="auto" latinLnBrk="0" hangingPunct="1">
              <a:lnSpc>
                <a:spcPct val="90000"/>
              </a:lnSpc>
              <a:spcBef>
                <a:spcPts val="0"/>
              </a:spcBef>
              <a:spcAft>
                <a:spcPts val="333"/>
              </a:spcAft>
              <a:buClrTx/>
              <a:buSzTx/>
              <a:buFontTx/>
              <a:buNone/>
              <a:tabLst/>
              <a:defRPr/>
            </a:pPr>
            <a:r>
              <a:rPr lang="en-US" sz="900" b="1" i="0" dirty="0" smtClean="0">
                <a:effectLst/>
              </a:rPr>
              <a:t>Talking points</a:t>
            </a:r>
          </a:p>
          <a:p>
            <a:pPr marL="0" marR="0" indent="0" algn="l" defTabSz="914363" rtl="0" eaLnBrk="1" fontAlgn="auto" latinLnBrk="0" hangingPunct="1">
              <a:lnSpc>
                <a:spcPct val="90000"/>
              </a:lnSpc>
              <a:spcBef>
                <a:spcPts val="0"/>
              </a:spcBef>
              <a:spcAft>
                <a:spcPts val="333"/>
              </a:spcAft>
              <a:buClrTx/>
              <a:buSzTx/>
              <a:buFont typeface="Arial" pitchFamily="34" charset="0"/>
              <a:buNone/>
              <a:tabLst/>
              <a:defRPr/>
            </a:pPr>
            <a:r>
              <a:rPr lang="en-US" sz="900" i="0" dirty="0" smtClean="0">
                <a:effectLst/>
              </a:rPr>
              <a:t>IOPS improvements</a:t>
            </a:r>
            <a:r>
              <a:rPr lang="en-US" sz="900" i="0" baseline="0" dirty="0" smtClean="0">
                <a:effectLst/>
              </a:rPr>
              <a:t> result in the ability to put a larger number of mailboxes per disk – the disks will exceed capacity before the performance limits are reached which results in better utilization of the storage.</a:t>
            </a:r>
          </a:p>
          <a:p>
            <a:pPr marL="0" marR="0" indent="0" algn="l" defTabSz="914363" rtl="0" eaLnBrk="1" fontAlgn="auto" latinLnBrk="0" hangingPunct="1">
              <a:lnSpc>
                <a:spcPct val="90000"/>
              </a:lnSpc>
              <a:spcBef>
                <a:spcPts val="0"/>
              </a:spcBef>
              <a:spcAft>
                <a:spcPts val="333"/>
              </a:spcAft>
              <a:buClrTx/>
              <a:buSzTx/>
              <a:buFont typeface="Arial" pitchFamily="34" charset="0"/>
              <a:buNone/>
              <a:tabLst/>
              <a:defRPr/>
            </a:pPr>
            <a:endParaRPr lang="en-US" sz="900" i="0" dirty="0" smtClean="0">
              <a:effectLst/>
            </a:endParaRPr>
          </a:p>
          <a:p>
            <a:pPr marL="0" marR="0" indent="0" algn="l" defTabSz="914363" rtl="0" eaLnBrk="1" fontAlgn="auto" latinLnBrk="0" hangingPunct="1">
              <a:lnSpc>
                <a:spcPct val="90000"/>
              </a:lnSpc>
              <a:spcBef>
                <a:spcPts val="0"/>
              </a:spcBef>
              <a:spcAft>
                <a:spcPts val="333"/>
              </a:spcAft>
              <a:buClrTx/>
              <a:buSzTx/>
              <a:buFont typeface="Arial" pitchFamily="34" charset="0"/>
              <a:buNone/>
              <a:tabLst/>
              <a:defRPr/>
            </a:pPr>
            <a:r>
              <a:rPr lang="en-US" sz="900" i="0" dirty="0" smtClean="0">
                <a:effectLst/>
              </a:rPr>
              <a:t>Data: 250MB Mailbox Size, 3MB DB Cache/user, 12 x 7.2k SATA disks (DB/Logs on same spindles),</a:t>
            </a:r>
            <a:r>
              <a:rPr lang="en-US" sz="900" i="0" dirty="0" smtClean="0"/>
              <a:t> </a:t>
            </a:r>
            <a:r>
              <a:rPr lang="en-US" sz="900" i="0" dirty="0" err="1" smtClean="0"/>
              <a:t>Loadgen</a:t>
            </a:r>
            <a:r>
              <a:rPr lang="en-US" sz="900" i="0" dirty="0" smtClean="0"/>
              <a:t> Outlook 2007 Online Very Heavy Profile, measured at &lt;20ms RPC Average latency</a:t>
            </a:r>
            <a:endParaRPr lang="en-US" sz="900" i="0" dirty="0" smtClean="0">
              <a:effectLst/>
            </a:endParaRPr>
          </a:p>
          <a:p>
            <a:endParaRPr lang="en-US" sz="900" dirty="0" smtClean="0"/>
          </a:p>
          <a:p>
            <a:endParaRPr lang="en-US" sz="900" dirty="0" smtClean="0"/>
          </a:p>
          <a:p>
            <a:endParaRPr lang="en-US" dirty="0" smtClean="0"/>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fontScale="92500"/>
          </a:bodyPr>
          <a:lstStyle/>
          <a:p>
            <a:r>
              <a:rPr lang="en-US" sz="900" b="1" dirty="0" smtClean="0"/>
              <a:t>Situation</a:t>
            </a:r>
          </a:p>
          <a:p>
            <a:r>
              <a:rPr lang="en-US" sz="900" dirty="0" smtClean="0"/>
              <a:t>Because</a:t>
            </a:r>
            <a:r>
              <a:rPr lang="en-US" sz="900" baseline="0" dirty="0" smtClean="0"/>
              <a:t> of growing and changing regulatory environments, organizations need custom, easy-to-implement email archiving capabilities that do not interfere excessively with user workflows.</a:t>
            </a:r>
          </a:p>
          <a:p>
            <a:endParaRPr lang="en-US" sz="900" baseline="0" dirty="0" smtClean="0"/>
          </a:p>
          <a:p>
            <a:r>
              <a:rPr lang="en-US" sz="900" b="1" u="none" baseline="0" dirty="0" smtClean="0"/>
              <a:t>Slide objective</a:t>
            </a:r>
          </a:p>
          <a:p>
            <a:r>
              <a:rPr lang="en-US" b="0" u="none" baseline="0" dirty="0" smtClean="0"/>
              <a:t>Audience should understand how they can get robust email archiving and discovery tools without burdening the IT department or users.</a:t>
            </a:r>
          </a:p>
          <a:p>
            <a:endParaRPr lang="en-US" sz="900" b="1" baseline="0" dirty="0" smtClean="0"/>
          </a:p>
          <a:p>
            <a:r>
              <a:rPr lang="en-US" sz="900" b="1" baseline="0" dirty="0" smtClean="0"/>
              <a:t>Talking points</a:t>
            </a:r>
            <a:endParaRPr lang="en-US" sz="900" b="1" dirty="0" smtClean="0"/>
          </a:p>
          <a:p>
            <a:r>
              <a:rPr lang="en-US" sz="900" dirty="0" smtClean="0"/>
              <a:t>Exchange Server 2010</a:t>
            </a:r>
            <a:r>
              <a:rPr lang="en-US" sz="900" baseline="0" dirty="0" smtClean="0"/>
              <a:t> </a:t>
            </a:r>
            <a:r>
              <a:rPr lang="en-US" sz="900" dirty="0" smtClean="0"/>
              <a:t>offers you new,</a:t>
            </a:r>
            <a:r>
              <a:rPr lang="en-US" sz="900" baseline="0" dirty="0" smtClean="0"/>
              <a:t> </a:t>
            </a:r>
            <a:r>
              <a:rPr lang="en-US" sz="900" dirty="0" smtClean="0"/>
              <a:t>integrated email archiving tools</a:t>
            </a:r>
            <a:r>
              <a:rPr lang="en-US" sz="900" baseline="0" dirty="0" smtClean="0"/>
              <a:t> </a:t>
            </a:r>
            <a:r>
              <a:rPr lang="en-US" sz="900" dirty="0" smtClean="0"/>
              <a:t>that can help you preserve</a:t>
            </a:r>
            <a:r>
              <a:rPr lang="en-US" sz="900" baseline="0" dirty="0" smtClean="0"/>
              <a:t> </a:t>
            </a:r>
            <a:r>
              <a:rPr lang="en-US" sz="900" dirty="0" smtClean="0"/>
              <a:t>and discover email data,</a:t>
            </a:r>
            <a:r>
              <a:rPr lang="en-US" sz="900" baseline="0" dirty="0" smtClean="0"/>
              <a:t> </a:t>
            </a:r>
            <a:r>
              <a:rPr lang="en-US" sz="900" dirty="0" smtClean="0"/>
              <a:t>without having to change the way your users</a:t>
            </a:r>
            <a:r>
              <a:rPr lang="en-US" sz="900" baseline="0" dirty="0" smtClean="0"/>
              <a:t> </a:t>
            </a:r>
            <a:r>
              <a:rPr lang="en-US" sz="900" dirty="0" smtClean="0"/>
              <a:t>or IT admins</a:t>
            </a:r>
            <a:r>
              <a:rPr lang="en-US" sz="900" baseline="0" dirty="0" smtClean="0"/>
              <a:t> </a:t>
            </a:r>
            <a:r>
              <a:rPr lang="en-US" sz="900" dirty="0" smtClean="0"/>
              <a:t>work with and manage Exchange.</a:t>
            </a:r>
          </a:p>
          <a:p>
            <a:endParaRPr lang="en-US" sz="900" dirty="0" smtClean="0"/>
          </a:p>
          <a:p>
            <a:r>
              <a:rPr lang="en-US" sz="900" dirty="0" smtClean="0"/>
              <a:t>Introduced in this latest release</a:t>
            </a:r>
            <a:r>
              <a:rPr lang="en-US" sz="900" baseline="0" dirty="0" smtClean="0"/>
              <a:t> </a:t>
            </a:r>
            <a:r>
              <a:rPr lang="en-US" sz="900" dirty="0" smtClean="0"/>
              <a:t>are such features as:</a:t>
            </a:r>
            <a:r>
              <a:rPr lang="en-US" sz="900" baseline="0" dirty="0" smtClean="0"/>
              <a:t> </a:t>
            </a:r>
          </a:p>
          <a:p>
            <a:endParaRPr lang="en-US" sz="900" baseline="0" dirty="0" smtClean="0"/>
          </a:p>
          <a:p>
            <a:pPr>
              <a:buFont typeface="Arial" charset="0"/>
              <a:buChar char="•"/>
            </a:pPr>
            <a:r>
              <a:rPr lang="en-US" sz="900" dirty="0" smtClean="0"/>
              <a:t>  A personal archive that seamlessly surfaces in both Outlook and Outlook Web App.  This secondary mailbox</a:t>
            </a:r>
            <a:r>
              <a:rPr lang="en-US" sz="900" baseline="0" dirty="0" smtClean="0"/>
              <a:t> </a:t>
            </a:r>
            <a:r>
              <a:rPr lang="en-US" sz="900" dirty="0" smtClean="0"/>
              <a:t>appears a set of folders</a:t>
            </a:r>
            <a:r>
              <a:rPr lang="en-US" sz="900" baseline="0" dirty="0" smtClean="0"/>
              <a:t> </a:t>
            </a:r>
            <a:r>
              <a:rPr lang="en-US" sz="900" dirty="0" smtClean="0"/>
              <a:t>in your users’ email clients,</a:t>
            </a:r>
            <a:r>
              <a:rPr lang="en-US" sz="900" baseline="0" dirty="0" smtClean="0"/>
              <a:t> </a:t>
            </a:r>
            <a:r>
              <a:rPr lang="en-US" sz="900" dirty="0" smtClean="0"/>
              <a:t>allowing them to use familiar tools and actions to manage both live and archived email data.  For administrators,</a:t>
            </a:r>
            <a:r>
              <a:rPr lang="en-US" sz="900" baseline="0" dirty="0" smtClean="0"/>
              <a:t> </a:t>
            </a:r>
            <a:r>
              <a:rPr lang="en-US" sz="900" dirty="0" smtClean="0"/>
              <a:t>the very same admin tools used to manage other aspects of Exchange,</a:t>
            </a:r>
            <a:r>
              <a:rPr lang="en-US" sz="900" baseline="0" dirty="0" smtClean="0"/>
              <a:t> </a:t>
            </a:r>
            <a:r>
              <a:rPr lang="en-US" sz="900" dirty="0" smtClean="0"/>
              <a:t>such as the Exchange Management Console</a:t>
            </a:r>
            <a:r>
              <a:rPr lang="en-US" sz="900" baseline="0" dirty="0" smtClean="0"/>
              <a:t> </a:t>
            </a:r>
            <a:r>
              <a:rPr lang="en-US" sz="900" dirty="0" smtClean="0"/>
              <a:t>or PowerShell,</a:t>
            </a:r>
            <a:r>
              <a:rPr lang="en-US" sz="900" baseline="0" dirty="0" smtClean="0"/>
              <a:t> </a:t>
            </a:r>
            <a:r>
              <a:rPr lang="en-US" sz="900" dirty="0" smtClean="0"/>
              <a:t>can be used to configure</a:t>
            </a:r>
            <a:r>
              <a:rPr lang="en-US" sz="900" baseline="0" dirty="0" smtClean="0"/>
              <a:t> </a:t>
            </a:r>
            <a:r>
              <a:rPr lang="en-US" sz="900" dirty="0" smtClean="0"/>
              <a:t>and enable this personal archive.</a:t>
            </a:r>
          </a:p>
          <a:p>
            <a:pPr>
              <a:buFont typeface="Arial" charset="0"/>
              <a:buChar char="•"/>
            </a:pPr>
            <a:r>
              <a:rPr lang="en-US" sz="900" dirty="0" smtClean="0"/>
              <a:t>  Retention policies</a:t>
            </a:r>
            <a:r>
              <a:rPr lang="en-US" sz="900" baseline="0" dirty="0" smtClean="0"/>
              <a:t> </a:t>
            </a:r>
            <a:r>
              <a:rPr lang="en-US" sz="900" dirty="0" smtClean="0"/>
              <a:t>that allow IT staff to define,</a:t>
            </a:r>
            <a:r>
              <a:rPr lang="en-US" sz="900" baseline="0" dirty="0" smtClean="0"/>
              <a:t> </a:t>
            </a:r>
            <a:r>
              <a:rPr lang="en-US" sz="900" dirty="0" smtClean="0"/>
              <a:t>deploy,</a:t>
            </a:r>
            <a:r>
              <a:rPr lang="en-US" sz="900" baseline="0" dirty="0" smtClean="0"/>
              <a:t> </a:t>
            </a:r>
            <a:r>
              <a:rPr lang="en-US" sz="900" dirty="0" smtClean="0"/>
              <a:t>and automate the expiry</a:t>
            </a:r>
            <a:r>
              <a:rPr lang="en-US" sz="900" baseline="0" dirty="0" smtClean="0"/>
              <a:t> </a:t>
            </a:r>
            <a:r>
              <a:rPr lang="en-US" sz="900" dirty="0" smtClean="0"/>
              <a:t>and archiving of email data.  These new policies</a:t>
            </a:r>
            <a:r>
              <a:rPr lang="en-US" sz="900" baseline="0" dirty="0" smtClean="0"/>
              <a:t> </a:t>
            </a:r>
            <a:r>
              <a:rPr lang="en-US" sz="900" dirty="0" smtClean="0"/>
              <a:t>are both granular</a:t>
            </a:r>
            <a:r>
              <a:rPr lang="en-US" sz="900" baseline="0" dirty="0" smtClean="0"/>
              <a:t> </a:t>
            </a:r>
            <a:r>
              <a:rPr lang="en-US" sz="900" dirty="0" smtClean="0"/>
              <a:t>and flexible,</a:t>
            </a:r>
            <a:r>
              <a:rPr lang="en-US" sz="900" baseline="0" dirty="0" smtClean="0"/>
              <a:t> </a:t>
            </a:r>
            <a:r>
              <a:rPr lang="en-US" sz="900" dirty="0" smtClean="0"/>
              <a:t>and can be set at either the folder</a:t>
            </a:r>
            <a:r>
              <a:rPr lang="en-US" sz="900" baseline="0" dirty="0" smtClean="0"/>
              <a:t> </a:t>
            </a:r>
            <a:r>
              <a:rPr lang="en-US" sz="900" dirty="0" smtClean="0"/>
              <a:t>or item level.  New to Exchange 2010 is a legal hold policy</a:t>
            </a:r>
            <a:r>
              <a:rPr lang="en-US" sz="900" baseline="0" dirty="0" smtClean="0"/>
              <a:t> </a:t>
            </a:r>
            <a:r>
              <a:rPr lang="en-US" sz="900" dirty="0" smtClean="0"/>
              <a:t>that,</a:t>
            </a:r>
            <a:r>
              <a:rPr lang="en-US" sz="900" baseline="0" dirty="0" smtClean="0"/>
              <a:t> </a:t>
            </a:r>
            <a:r>
              <a:rPr lang="en-US" sz="900" dirty="0" smtClean="0"/>
              <a:t>when enabled on a user’s mailbox,</a:t>
            </a:r>
            <a:r>
              <a:rPr lang="en-US" sz="900" baseline="0" dirty="0" smtClean="0"/>
              <a:t> </a:t>
            </a:r>
            <a:r>
              <a:rPr lang="en-US" sz="900" dirty="0" smtClean="0"/>
              <a:t>retains any edits</a:t>
            </a:r>
            <a:r>
              <a:rPr lang="en-US" sz="900" baseline="0" dirty="0" smtClean="0"/>
              <a:t> </a:t>
            </a:r>
            <a:r>
              <a:rPr lang="en-US" sz="900" dirty="0" smtClean="0"/>
              <a:t>or deletions made by the user under hold.  This new feature also adds</a:t>
            </a:r>
            <a:r>
              <a:rPr lang="en-US" sz="900" baseline="0" dirty="0" smtClean="0"/>
              <a:t> </a:t>
            </a:r>
            <a:r>
              <a:rPr lang="en-US" sz="900" dirty="0" smtClean="0"/>
              <a:t>a single item restore capability</a:t>
            </a:r>
            <a:r>
              <a:rPr lang="en-US" sz="900" baseline="0" dirty="0" smtClean="0"/>
              <a:t> </a:t>
            </a:r>
            <a:r>
              <a:rPr lang="en-US" sz="900" dirty="0" smtClean="0"/>
              <a:t>to help undo accidental user deletions,</a:t>
            </a:r>
            <a:r>
              <a:rPr lang="en-US" sz="900" baseline="0" dirty="0" smtClean="0"/>
              <a:t> </a:t>
            </a:r>
            <a:r>
              <a:rPr lang="en-US" sz="900" dirty="0" smtClean="0"/>
              <a:t>without having to restore from a</a:t>
            </a:r>
            <a:r>
              <a:rPr lang="en-US" sz="900" baseline="0" dirty="0" smtClean="0"/>
              <a:t> </a:t>
            </a:r>
            <a:r>
              <a:rPr lang="en-US" sz="900" dirty="0" smtClean="0"/>
              <a:t>point in time backup.</a:t>
            </a:r>
          </a:p>
          <a:p>
            <a:pPr>
              <a:buFont typeface="Arial" charset="0"/>
              <a:buChar char="•"/>
            </a:pPr>
            <a:r>
              <a:rPr lang="en-US" sz="900" dirty="0" smtClean="0"/>
              <a:t>  The new,</a:t>
            </a:r>
            <a:r>
              <a:rPr lang="en-US" sz="900" baseline="0" dirty="0" smtClean="0"/>
              <a:t> </a:t>
            </a:r>
            <a:r>
              <a:rPr lang="en-US" sz="900" dirty="0" smtClean="0"/>
              <a:t>easy to use, web-based multi-mailbox search</a:t>
            </a:r>
            <a:r>
              <a:rPr lang="en-US" sz="900" baseline="0" dirty="0" smtClean="0"/>
              <a:t> </a:t>
            </a:r>
            <a:r>
              <a:rPr lang="en-US" sz="900" dirty="0" smtClean="0"/>
              <a:t>that can be delegated to specialist users</a:t>
            </a:r>
            <a:r>
              <a:rPr lang="en-US" sz="900" baseline="0" dirty="0" smtClean="0"/>
              <a:t>—such as </a:t>
            </a:r>
            <a:r>
              <a:rPr lang="en-US" sz="900" dirty="0" smtClean="0"/>
              <a:t>a compliance officer</a:t>
            </a:r>
            <a:r>
              <a:rPr lang="en-US" sz="900" baseline="0" dirty="0" smtClean="0"/>
              <a:t> </a:t>
            </a:r>
            <a:r>
              <a:rPr lang="en-US" sz="900" dirty="0" smtClean="0"/>
              <a:t>or human resources personnel</a:t>
            </a:r>
            <a:r>
              <a:rPr lang="en-US" sz="900" baseline="0" dirty="0" smtClean="0"/>
              <a:t>—</a:t>
            </a:r>
            <a:r>
              <a:rPr lang="en-US" sz="900" dirty="0" smtClean="0"/>
              <a:t>to conduct e-discovery tasks,</a:t>
            </a:r>
            <a:r>
              <a:rPr lang="en-US" sz="900" baseline="0" dirty="0" smtClean="0"/>
              <a:t> </a:t>
            </a:r>
            <a:r>
              <a:rPr lang="en-US" sz="900" dirty="0" smtClean="0"/>
              <a:t>without having to generate additional overhead for the IT department.</a:t>
            </a:r>
          </a:p>
          <a:p>
            <a:endParaRPr lang="en-US" sz="900" dirty="0" smtClean="0"/>
          </a:p>
          <a:p>
            <a:r>
              <a:rPr lang="en-US" sz="900" dirty="0" smtClean="0"/>
              <a:t>Together,</a:t>
            </a:r>
            <a:r>
              <a:rPr lang="en-US" sz="900" baseline="0" dirty="0" smtClean="0"/>
              <a:t> </a:t>
            </a:r>
            <a:r>
              <a:rPr lang="en-US" sz="900" dirty="0" smtClean="0"/>
              <a:t>these integrated email archiving,</a:t>
            </a:r>
            <a:r>
              <a:rPr lang="en-US" sz="900" baseline="0" dirty="0" smtClean="0"/>
              <a:t> </a:t>
            </a:r>
            <a:r>
              <a:rPr lang="en-US" sz="900" dirty="0" smtClean="0"/>
              <a:t>retention,</a:t>
            </a:r>
            <a:r>
              <a:rPr lang="en-US" sz="900" baseline="0" dirty="0" smtClean="0"/>
              <a:t> </a:t>
            </a:r>
            <a:r>
              <a:rPr lang="en-US" sz="900" dirty="0" smtClean="0"/>
              <a:t>and discovery capabilities form just one aspect of our large mailbox strategy</a:t>
            </a:r>
            <a:r>
              <a:rPr lang="en-US" sz="900" baseline="0" dirty="0" smtClean="0"/>
              <a:t> </a:t>
            </a:r>
            <a:r>
              <a:rPr lang="en-US" sz="900" dirty="0" smtClean="0"/>
              <a:t>which includes all of the great Exchange Server 2010 mailbox resiliency</a:t>
            </a:r>
            <a:r>
              <a:rPr lang="en-US" sz="900" baseline="0" dirty="0" smtClean="0"/>
              <a:t> </a:t>
            </a:r>
            <a:r>
              <a:rPr lang="en-US" sz="900" dirty="0" smtClean="0"/>
              <a:t>and storage performance innovations,</a:t>
            </a:r>
            <a:r>
              <a:rPr lang="en-US" sz="900" baseline="0" dirty="0" smtClean="0"/>
              <a:t> </a:t>
            </a:r>
            <a:r>
              <a:rPr lang="en-US" sz="900" dirty="0" smtClean="0"/>
              <a:t>as well as choice in storage hardware we’ve already discussed.</a:t>
            </a:r>
          </a:p>
          <a:p>
            <a:endParaRPr lang="en-US" sz="900" b="0" u="none" baseline="0" dirty="0" smtClean="0"/>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b="1" dirty="0" smtClean="0"/>
              <a:t>Situation</a:t>
            </a:r>
          </a:p>
          <a:p>
            <a:r>
              <a:rPr lang="en-US" b="0" dirty="0" smtClean="0"/>
              <a:t>The Personal</a:t>
            </a:r>
            <a:r>
              <a:rPr lang="en-US" b="0" baseline="0" dirty="0" smtClean="0"/>
              <a:t> Archive features of Exchange 2010 delivers a familiar user experience in both Outlook 2010 and Outlook Web App.</a:t>
            </a:r>
            <a:endParaRPr lang="en-US" b="0" dirty="0" smtClean="0"/>
          </a:p>
          <a:p>
            <a:endParaRPr lang="en-US" b="1" dirty="0" smtClean="0"/>
          </a:p>
          <a:p>
            <a:r>
              <a:rPr lang="en-US" b="1" dirty="0" smtClean="0"/>
              <a:t>Slide objective</a:t>
            </a:r>
          </a:p>
          <a:p>
            <a:pPr marL="0" marR="0" indent="0" algn="l" defTabSz="914363" rtl="0" eaLnBrk="1" fontAlgn="auto" latinLnBrk="0" hangingPunct="1">
              <a:lnSpc>
                <a:spcPct val="90000"/>
              </a:lnSpc>
              <a:spcBef>
                <a:spcPts val="0"/>
              </a:spcBef>
              <a:spcAft>
                <a:spcPts val="333"/>
              </a:spcAft>
              <a:buClrTx/>
              <a:buSzTx/>
              <a:buFontTx/>
              <a:buNone/>
              <a:tabLst/>
              <a:defRPr/>
            </a:pPr>
            <a:r>
              <a:rPr lang="en-US" b="0" dirty="0" smtClean="0"/>
              <a:t>Describe</a:t>
            </a:r>
            <a:r>
              <a:rPr lang="en-US" b="0" baseline="0" dirty="0" smtClean="0"/>
              <a:t> the features and functionality of Personal Archiving in Exchange 2010. </a:t>
            </a:r>
            <a:endParaRPr lang="en-US" b="0" dirty="0" smtClean="0"/>
          </a:p>
          <a:p>
            <a:endParaRPr lang="en-US" b="1" dirty="0" smtClean="0"/>
          </a:p>
          <a:p>
            <a:r>
              <a:rPr lang="en-US" b="1" dirty="0" smtClean="0"/>
              <a:t>Talking Points</a:t>
            </a:r>
          </a:p>
          <a:p>
            <a:pPr lvl="0"/>
            <a:r>
              <a:rPr lang="en-US" sz="900" dirty="0" smtClean="0"/>
              <a:t>First…there is the personal archive.  This is a secondary mailbox…that is enabled…and associated with a user’s primary Exchange account.  </a:t>
            </a:r>
          </a:p>
          <a:p>
            <a:pPr lvl="0"/>
            <a:endParaRPr lang="en-US" sz="900" dirty="0" smtClean="0"/>
          </a:p>
          <a:p>
            <a:pPr lvl="0"/>
            <a:r>
              <a:rPr lang="en-US" sz="900" dirty="0" smtClean="0"/>
              <a:t>To help deliver…a familiar experience for your users…the personal archive…appears like any other folder…or opened PST file…in both Outlook…and Outlook Web App.</a:t>
            </a:r>
          </a:p>
          <a:p>
            <a:pPr lvl="0"/>
            <a:endParaRPr lang="en-US" sz="900" dirty="0" smtClean="0"/>
          </a:p>
          <a:p>
            <a:pPr lvl="0"/>
            <a:r>
              <a:rPr lang="en-US" sz="900" dirty="0" smtClean="0"/>
              <a:t>This means…your users can easily interact…with their archived email…utilizing the same methods they already use today…like dragging and dropping email from the Inbox to other folders.  Searching for messages across either live or archived email…is the same experience…including having rich options for filtering the search results…such as only showing messages that include attachments or that have been tagged with a specific category.</a:t>
            </a:r>
          </a:p>
          <a:p>
            <a:pPr lvl="0"/>
            <a:endParaRPr lang="en-US" sz="900" dirty="0" smtClean="0"/>
          </a:p>
          <a:p>
            <a:pPr lvl="0"/>
            <a:r>
              <a:rPr lang="en-US" sz="900" dirty="0" smtClean="0"/>
              <a:t>Administrators…using existing Exchange management tools…can set a separate quota for the archived mailbox…independent from the primary mailbox.  And…utilizing the enhanced retention policies framework introduced in Exchange 2010…you can define policies that automatically move email into a user’s personal archive…based on specific time-based criteria.</a:t>
            </a:r>
          </a:p>
          <a:p>
            <a:pPr lvl="0"/>
            <a:endParaRPr lang="en-US" sz="900" dirty="0" smtClean="0"/>
          </a:p>
          <a:p>
            <a:pPr lvl="0"/>
            <a:r>
              <a:rPr lang="en-US" sz="900" dirty="0" smtClean="0"/>
              <a:t>These two mailboxes</a:t>
            </a:r>
            <a:r>
              <a:rPr lang="en-US" sz="900" baseline="0" dirty="0" smtClean="0"/>
              <a:t> (</a:t>
            </a:r>
            <a:r>
              <a:rPr lang="en-US" sz="900" dirty="0" smtClean="0"/>
              <a:t>the primary</a:t>
            </a:r>
            <a:r>
              <a:rPr lang="en-US" sz="900" baseline="0" dirty="0" smtClean="0"/>
              <a:t> </a:t>
            </a:r>
            <a:r>
              <a:rPr lang="en-US" sz="900" dirty="0" smtClean="0"/>
              <a:t>and the archive</a:t>
            </a:r>
            <a:r>
              <a:rPr lang="en-US" sz="900" baseline="0" dirty="0" smtClean="0"/>
              <a:t> can </a:t>
            </a:r>
            <a:r>
              <a:rPr lang="en-US" sz="900" dirty="0" smtClean="0"/>
              <a:t>live in the same Exchange database</a:t>
            </a:r>
            <a:r>
              <a:rPr lang="en-US" sz="900" baseline="0" dirty="0" smtClean="0"/>
              <a:t> or in an separate store) allows </a:t>
            </a:r>
            <a:r>
              <a:rPr lang="en-US" sz="900" dirty="0" smtClean="0"/>
              <a:t>you to benefit from a range of Exchange 2010 mailbox resiliency and storage innovations…like the option to use low-cost storage hardware…to deliver both a large sized mailbox and a robust email archiving approach…in fashion that can drive greater efficiency in and performance of your infrastructure investments…all while still helping to lower IT costs.</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b="1" dirty="0" smtClean="0"/>
              <a:t>Situation</a:t>
            </a:r>
          </a:p>
          <a:p>
            <a:r>
              <a:rPr lang="en-US" b="0" dirty="0" smtClean="0"/>
              <a:t>The Personal</a:t>
            </a:r>
            <a:r>
              <a:rPr lang="en-US" b="0" baseline="0" dirty="0" smtClean="0"/>
              <a:t> Archive features of Exchange 2010 delivers a familiar user experience in both Outlook 2010 and Outlook Web App.</a:t>
            </a:r>
            <a:endParaRPr lang="en-US" b="0" dirty="0" smtClean="0"/>
          </a:p>
          <a:p>
            <a:endParaRPr lang="en-US" b="1" dirty="0" smtClean="0"/>
          </a:p>
          <a:p>
            <a:r>
              <a:rPr lang="en-US" b="1" dirty="0" smtClean="0"/>
              <a:t>Slide objective</a:t>
            </a:r>
          </a:p>
          <a:p>
            <a:pPr marL="0" marR="0" indent="0" algn="l" defTabSz="914363" rtl="0" eaLnBrk="1" fontAlgn="auto" latinLnBrk="0" hangingPunct="1">
              <a:lnSpc>
                <a:spcPct val="90000"/>
              </a:lnSpc>
              <a:spcBef>
                <a:spcPts val="0"/>
              </a:spcBef>
              <a:spcAft>
                <a:spcPts val="333"/>
              </a:spcAft>
              <a:buClrTx/>
              <a:buSzTx/>
              <a:buFontTx/>
              <a:buNone/>
              <a:tabLst/>
              <a:defRPr/>
            </a:pPr>
            <a:r>
              <a:rPr lang="en-US" b="0" dirty="0" smtClean="0"/>
              <a:t>Describe</a:t>
            </a:r>
            <a:r>
              <a:rPr lang="en-US" b="0" baseline="0" dirty="0" smtClean="0"/>
              <a:t> the features and functionality of Personal Archiving in Exchange 2010. </a:t>
            </a:r>
            <a:endParaRPr lang="en-US" b="0" dirty="0" smtClean="0"/>
          </a:p>
          <a:p>
            <a:endParaRPr lang="en-US" b="1" dirty="0" smtClean="0"/>
          </a:p>
          <a:p>
            <a:endParaRPr lang="en-US" b="1" dirty="0" smtClean="0"/>
          </a:p>
          <a:p>
            <a:r>
              <a:rPr lang="en-US" b="1" dirty="0" smtClean="0"/>
              <a:t>Talking Points</a:t>
            </a:r>
          </a:p>
          <a:p>
            <a:r>
              <a:rPr lang="en-US" b="0" dirty="0" smtClean="0"/>
              <a:t>Your users can utilize</a:t>
            </a:r>
            <a:r>
              <a:rPr lang="en-US" b="0" baseline="0" dirty="0" smtClean="0"/>
              <a:t> the same skills, steps, and methods to conduct common tasks, across both live and archived email data.  And, since the archived email data is stored in Exchange, your users experience the full fidelity of new productivity boosting user features, like the conversation view, across their archive.  Lastly, if email data is automatically moved to the Personal Active by a “Move to Archive” policy, the folder hierarchy is preserved.  This is similar to the “</a:t>
            </a:r>
            <a:r>
              <a:rPr lang="en-US" b="0" baseline="0" dirty="0" err="1" smtClean="0"/>
              <a:t>AutoArchive</a:t>
            </a:r>
            <a:r>
              <a:rPr lang="en-US" b="0" baseline="0" dirty="0" smtClean="0"/>
              <a:t>” experience when email is automatically moved into a .PST file by Outlook.</a:t>
            </a:r>
            <a:endParaRPr lang="en-US" b="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10</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Title_bar_light_YELLOW.png"/>
          <p:cNvPicPr>
            <a:picLocks noChangeAspect="1"/>
          </p:cNvPicPr>
          <p:nvPr userDrawn="1"/>
        </p:nvPicPr>
        <p:blipFill>
          <a:blip r:embed="rId3"/>
          <a:stretch>
            <a:fillRect/>
          </a:stretch>
        </p:blipFill>
        <p:spPr>
          <a:xfrm>
            <a:off x="0" y="4133850"/>
            <a:ext cx="9144000" cy="2724150"/>
          </a:xfrm>
          <a:prstGeom prst="rect">
            <a:avLst/>
          </a:prstGeom>
        </p:spPr>
      </p:pic>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n w="3175">
                  <a:noFill/>
                </a:ln>
                <a:solidFill>
                  <a:schemeClr val="accent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6" name="Picture 2" descr="W:\TRANSFER\MBupload\SERVER-new\Logo\Exchange\Exchange\Exchange_h_rgb.png"/>
          <p:cNvPicPr>
            <a:picLocks noChangeAspect="1" noChangeArrowheads="1"/>
          </p:cNvPicPr>
          <p:nvPr userDrawn="1"/>
        </p:nvPicPr>
        <p:blipFill>
          <a:blip r:embed="rId4"/>
          <a:srcRect/>
          <a:stretch>
            <a:fillRect/>
          </a:stretch>
        </p:blipFill>
        <p:spPr bwMode="auto">
          <a:xfrm>
            <a:off x="785812" y="918260"/>
            <a:ext cx="2795588" cy="52954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ALKIN 2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0250" y="1524505"/>
            <a:ext cx="7681913" cy="1523495"/>
          </a:xfrm>
        </p:spPr>
        <p:txBody>
          <a:bodyPr anchor="b" anchorCtr="0">
            <a:noAutofit/>
          </a:bodyPr>
          <a:lstStyle>
            <a:lvl1pPr>
              <a:lnSpc>
                <a:spcPct val="90000"/>
              </a:lnSpc>
              <a:defRPr sz="4800">
                <a:ln w="3175">
                  <a:noFill/>
                </a:ln>
                <a:solidFill>
                  <a:schemeClr val="accent1"/>
                </a:solidFill>
                <a:effectLst>
                  <a:outerShdw blurRad="38100" dist="38100" dir="2700000" algn="tl">
                    <a:srgbClr val="000000">
                      <a:alpha val="43137"/>
                    </a:srgbClr>
                  </a:outerShdw>
                </a:effectLst>
              </a:defRPr>
            </a:lvl1pPr>
          </a:lstStyle>
          <a:p>
            <a:r>
              <a:rPr lang="en-US" dirty="0" smtClean="0"/>
              <a:t>Event Title</a:t>
            </a:r>
            <a:endParaRPr lang="en-US" dirty="0"/>
          </a:p>
        </p:txBody>
      </p:sp>
      <p:sp>
        <p:nvSpPr>
          <p:cNvPr id="3" name="Subtitle 2"/>
          <p:cNvSpPr>
            <a:spLocks noGrp="1"/>
          </p:cNvSpPr>
          <p:nvPr>
            <p:ph type="subTitle" idx="1" hasCustomPrompt="1"/>
          </p:nvPr>
        </p:nvSpPr>
        <p:spPr>
          <a:xfrm>
            <a:off x="730249" y="3272135"/>
            <a:ext cx="7681913" cy="461665"/>
          </a:xfrm>
        </p:spPr>
        <p:txBody>
          <a:bodyPr>
            <a:noAutofit/>
          </a:bodyPr>
          <a:lstStyle>
            <a:lvl1pPr marL="0" indent="0" algn="l">
              <a:lnSpc>
                <a:spcPct val="90000"/>
              </a:lnSpc>
              <a:spcBef>
                <a:spcPts val="0"/>
              </a:spcBef>
              <a:buNone/>
              <a:defRPr sz="2800">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cxnSp>
        <p:nvCxnSpPr>
          <p:cNvPr id="7" name="Straight Connector 6"/>
          <p:cNvCxnSpPr/>
          <p:nvPr userDrawn="1"/>
        </p:nvCxnSpPr>
        <p:spPr>
          <a:xfrm>
            <a:off x="0" y="3124200"/>
            <a:ext cx="45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2" descr="W:\TRANSFER\MBupload\SERVER-new\Logo\Exchange\Exchange\Exchange_h_rgb.png"/>
          <p:cNvPicPr>
            <a:picLocks noChangeAspect="1" noChangeArrowheads="1"/>
          </p:cNvPicPr>
          <p:nvPr userDrawn="1"/>
        </p:nvPicPr>
        <p:blipFill>
          <a:blip r:embed="rId3"/>
          <a:srcRect/>
          <a:stretch>
            <a:fillRect/>
          </a:stretch>
        </p:blipFill>
        <p:spPr bwMode="auto">
          <a:xfrm>
            <a:off x="785812" y="918260"/>
            <a:ext cx="2795588" cy="52954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Title_bar_light_YELLOW.png"/>
          <p:cNvPicPr>
            <a:picLocks noChangeAspect="1"/>
          </p:cNvPicPr>
          <p:nvPr userDrawn="1"/>
        </p:nvPicPr>
        <p:blipFill>
          <a:blip r:embed="rId3"/>
          <a:stretch>
            <a:fillRect/>
          </a:stretch>
        </p:blipFill>
        <p:spPr>
          <a:xfrm>
            <a:off x="0" y="4133850"/>
            <a:ext cx="9144000" cy="2724150"/>
          </a:xfrm>
          <a:prstGeom prst="rect">
            <a:avLst/>
          </a:prstGeom>
        </p:spPr>
      </p:pic>
      <p:sp>
        <p:nvSpPr>
          <p:cNvPr id="2" name="Title 1"/>
          <p:cNvSpPr>
            <a:spLocks noGrp="1"/>
          </p:cNvSpPr>
          <p:nvPr>
            <p:ph type="ctrTitle"/>
          </p:nvPr>
        </p:nvSpPr>
        <p:spPr>
          <a:xfrm>
            <a:off x="730514" y="649805"/>
            <a:ext cx="7043208" cy="1523494"/>
          </a:xfrm>
        </p:spPr>
        <p:txBody>
          <a:bodyPr anchor="ctr" anchorCtr="0">
            <a:noAutofit/>
          </a:bodyPr>
          <a:lstStyle>
            <a:lvl1pPr>
              <a:lnSpc>
                <a:spcPct val="90000"/>
              </a:lnSpc>
              <a:defRPr sz="5400">
                <a:solidFill>
                  <a:schemeClr val="accent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50"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8" y="2729806"/>
            <a:ext cx="8040951" cy="1384994"/>
          </a:xfrm>
        </p:spPr>
        <p:txBody>
          <a:bodyPr anchor="b" anchorCtr="0">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1"/>
                </a:soli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03680"/>
          </a:xfrm>
        </p:spPr>
        <p:txBody>
          <a:bodyPr/>
          <a:lstStyle>
            <a:lvl1pPr>
              <a:lnSpc>
                <a:spcPct val="90000"/>
              </a:lnSpc>
              <a:buSzPct val="130000"/>
              <a:buFont typeface="Arial" pitchFamily="34" charset="0"/>
              <a:buChar char="•"/>
              <a:defRPr/>
            </a:lvl1pPr>
            <a:lvl2pPr algn="l" defTabSz="914363" rtl="0" eaLnBrk="1" latinLnBrk="0" hangingPunct="1">
              <a:lnSpc>
                <a:spcPct val="90000"/>
              </a:lnSpc>
              <a:spcBef>
                <a:spcPct val="20000"/>
              </a:spcBef>
              <a:buClr>
                <a:srgbClr val="777777"/>
              </a:buClr>
              <a:buSzPct val="100000"/>
              <a:buFont typeface="Segoe" pitchFamily="34" charset="0"/>
              <a:buChar char="−"/>
              <a:defRPr lang="en-US" sz="2800" kern="1200" dirty="0" smtClean="0">
                <a:solidFill>
                  <a:schemeClr val="tx1"/>
                </a:solidFill>
                <a:latin typeface="+mn-lt"/>
                <a:ea typeface="+mn-ea"/>
                <a:cs typeface="+mn-cs"/>
              </a:defRPr>
            </a:lvl2pPr>
            <a:lvl3pPr algn="l" defTabSz="914363" rtl="0" eaLnBrk="1" latinLnBrk="0" hangingPunct="1">
              <a:lnSpc>
                <a:spcPct val="90000"/>
              </a:lnSpc>
              <a:spcBef>
                <a:spcPct val="20000"/>
              </a:spcBef>
              <a:buClr>
                <a:srgbClr val="777777"/>
              </a:buClr>
              <a:buSzPct val="100000"/>
              <a:buFont typeface="Segoe" pitchFamily="34" charset="0"/>
              <a:buChar char="−"/>
              <a:defRPr lang="en-US" sz="2400" kern="1200" dirty="0" smtClean="0">
                <a:solidFill>
                  <a:schemeClr val="tx1"/>
                </a:solidFill>
                <a:latin typeface="+mn-lt"/>
                <a:ea typeface="+mn-ea"/>
                <a:cs typeface="+mn-cs"/>
              </a:defRPr>
            </a:lvl3pPr>
            <a:lvl4pPr algn="l" defTabSz="914363" rtl="0" eaLnBrk="1" latinLnBrk="0" hangingPunct="1">
              <a:lnSpc>
                <a:spcPct val="90000"/>
              </a:lnSpc>
              <a:spcBef>
                <a:spcPct val="20000"/>
              </a:spcBef>
              <a:buClr>
                <a:srgbClr val="777777"/>
              </a:buClr>
              <a:buSzPct val="100000"/>
              <a:buFont typeface="Segoe" pitchFamily="34" charset="0"/>
              <a:buChar char="−"/>
              <a:defRPr lang="en-US" sz="2400" kern="1200" dirty="0" smtClean="0">
                <a:solidFill>
                  <a:schemeClr val="tx1"/>
                </a:solidFill>
                <a:latin typeface="+mn-lt"/>
                <a:ea typeface="+mn-ea"/>
                <a:cs typeface="+mn-cs"/>
              </a:defRPr>
            </a:lvl4pPr>
            <a:lvl5pPr algn="l" defTabSz="914363" rtl="0" eaLnBrk="1" latinLnBrk="0" hangingPunct="1">
              <a:lnSpc>
                <a:spcPct val="90000"/>
              </a:lnSpc>
              <a:spcBef>
                <a:spcPct val="20000"/>
              </a:spcBef>
              <a:buClr>
                <a:srgbClr val="777777"/>
              </a:buClr>
              <a:buSzPct val="100000"/>
              <a:buFont typeface="Segoe" pitchFamily="34" charset="0"/>
              <a:buChar char="−"/>
              <a:defRPr lang="en-US" sz="2400" kern="1200" dirty="0">
                <a:solidFill>
                  <a:schemeClr val="tx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0250" y="1524505"/>
            <a:ext cx="7681913" cy="1523495"/>
          </a:xfrm>
        </p:spPr>
        <p:txBody>
          <a:bodyPr anchor="b" anchorCtr="0">
            <a:noAutofit/>
          </a:bodyPr>
          <a:lstStyle>
            <a:lvl1pPr>
              <a:lnSpc>
                <a:spcPct val="90000"/>
              </a:lnSpc>
              <a:defRPr sz="4800">
                <a:ln w="3175">
                  <a:noFill/>
                </a:ln>
                <a:solidFill>
                  <a:schemeClr val="accent1"/>
                </a:solidFill>
                <a:effectLst>
                  <a:outerShdw blurRad="38100" dist="38100" dir="2700000" algn="tl">
                    <a:srgbClr val="000000">
                      <a:alpha val="43137"/>
                    </a:srgbClr>
                  </a:outerShdw>
                </a:effectLst>
              </a:defRPr>
            </a:lvl1pPr>
          </a:lstStyle>
          <a:p>
            <a:r>
              <a:rPr lang="en-US" dirty="0" smtClean="0"/>
              <a:t>Event Name</a:t>
            </a:r>
            <a:endParaRPr lang="en-US" dirty="0"/>
          </a:p>
        </p:txBody>
      </p:sp>
      <p:sp>
        <p:nvSpPr>
          <p:cNvPr id="3" name="Subtitle 2"/>
          <p:cNvSpPr>
            <a:spLocks noGrp="1"/>
          </p:cNvSpPr>
          <p:nvPr>
            <p:ph type="subTitle" idx="1" hasCustomPrompt="1"/>
          </p:nvPr>
        </p:nvSpPr>
        <p:spPr>
          <a:xfrm>
            <a:off x="730249" y="5638800"/>
            <a:ext cx="7681913" cy="461665"/>
          </a:xfrm>
        </p:spPr>
        <p:txBody>
          <a:bodyPr>
            <a:noAutofit/>
          </a:bodyPr>
          <a:lstStyle>
            <a:lvl1pPr marL="0" indent="0" algn="l">
              <a:lnSpc>
                <a:spcPct val="90000"/>
              </a:lnSpc>
              <a:spcBef>
                <a:spcPts val="0"/>
              </a:spcBef>
              <a:buNone/>
              <a:defRPr sz="2800">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pic>
        <p:nvPicPr>
          <p:cNvPr id="5" name="Picture 4" descr="photo_YELLOW_Delores.jpg"/>
          <p:cNvPicPr>
            <a:picLocks noChangeAspect="1"/>
          </p:cNvPicPr>
          <p:nvPr userDrawn="1"/>
        </p:nvPicPr>
        <p:blipFill>
          <a:blip r:embed="rId3"/>
          <a:stretch>
            <a:fillRect/>
          </a:stretch>
        </p:blipFill>
        <p:spPr>
          <a:xfrm>
            <a:off x="0" y="3197225"/>
            <a:ext cx="3338650" cy="2292350"/>
          </a:xfrm>
          <a:prstGeom prst="rect">
            <a:avLst/>
          </a:prstGeom>
        </p:spPr>
      </p:pic>
      <p:pic>
        <p:nvPicPr>
          <p:cNvPr id="1026" name="Picture 2" descr="W:\TRANSFER\MBupload\SERVER-new\Logo\Exchange\Exchange\Exchange_h_rgb.png"/>
          <p:cNvPicPr>
            <a:picLocks noChangeAspect="1" noChangeArrowheads="1"/>
          </p:cNvPicPr>
          <p:nvPr userDrawn="1"/>
        </p:nvPicPr>
        <p:blipFill>
          <a:blip r:embed="rId4"/>
          <a:srcRect/>
          <a:stretch>
            <a:fillRect/>
          </a:stretch>
        </p:blipFill>
        <p:spPr bwMode="auto">
          <a:xfrm>
            <a:off x="785812" y="918260"/>
            <a:ext cx="2795588" cy="52954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22" r:id="rId10"/>
    <p:sldLayoutId id="2147483703" r:id="rId11"/>
    <p:sldLayoutId id="2147483704" r:id="rId12"/>
  </p:sldLayoutIdLst>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solidFill>
            <a:srgbClr val="777777"/>
          </a:solidFill>
          <a:effectLst/>
          <a:latin typeface="Segoe" pitchFamily="34" charset="0"/>
          <a:ea typeface="+mn-ea"/>
          <a:cs typeface="Arial" charset="0"/>
        </a:defRPr>
      </a:lvl1pPr>
    </p:titleStyle>
    <p:bodyStyle>
      <a:lvl1pPr marL="457200" indent="-457200" algn="l" defTabSz="914363" rtl="0" eaLnBrk="1" latinLnBrk="0" hangingPunct="1">
        <a:lnSpc>
          <a:spcPct val="90000"/>
        </a:lnSpc>
        <a:spcBef>
          <a:spcPct val="20000"/>
        </a:spcBef>
        <a:buClr>
          <a:srgbClr val="777777"/>
        </a:buClr>
        <a:buSzPct val="130000"/>
        <a:buFont typeface="Arial" pitchFamily="34" charset="0"/>
        <a:buChar char="•"/>
        <a:defRPr sz="3200" kern="1200">
          <a:solidFill>
            <a:schemeClr val="tx1"/>
          </a:solidFill>
          <a:latin typeface="+mn-lt"/>
          <a:ea typeface="+mn-ea"/>
          <a:cs typeface="+mn-cs"/>
        </a:defRPr>
      </a:lvl1pPr>
      <a:lvl2pPr marL="854075" indent="-396875" algn="l" defTabSz="914363" rtl="0" eaLnBrk="1" latinLnBrk="0" hangingPunct="1">
        <a:lnSpc>
          <a:spcPct val="90000"/>
        </a:lnSpc>
        <a:spcBef>
          <a:spcPct val="20000"/>
        </a:spcBef>
        <a:buClr>
          <a:srgbClr val="777777"/>
        </a:buClr>
        <a:buFont typeface="Segoe" pitchFamily="34" charset="0"/>
        <a:buChar char="−"/>
        <a:defRPr sz="2800" kern="1200">
          <a:solidFill>
            <a:schemeClr val="tx1"/>
          </a:solidFill>
          <a:latin typeface="+mn-lt"/>
          <a:ea typeface="+mn-ea"/>
          <a:cs typeface="+mn-cs"/>
        </a:defRPr>
      </a:lvl2pPr>
      <a:lvl3pPr marL="1258888" indent="-404813" algn="l" defTabSz="914363" rtl="0" eaLnBrk="1" latinLnBrk="0" hangingPunct="1">
        <a:lnSpc>
          <a:spcPct val="90000"/>
        </a:lnSpc>
        <a:spcBef>
          <a:spcPct val="20000"/>
        </a:spcBef>
        <a:buClr>
          <a:srgbClr val="777777"/>
        </a:buClr>
        <a:buFont typeface="Segoe" pitchFamily="34" charset="0"/>
        <a:buChar char="−"/>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Clr>
          <a:srgbClr val="777777"/>
        </a:buClr>
        <a:buFont typeface="Segoe" pitchFamily="34" charset="0"/>
        <a:buChar char="−"/>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Clr>
          <a:srgbClr val="777777"/>
        </a:buClr>
        <a:buFont typeface="Segoe" pitchFamily="34" charset="0"/>
        <a:buChar char="−"/>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a:ln w="3175">
            <a:noFill/>
          </a:ln>
          <a:solidFill>
            <a:schemeClr val="tx1">
              <a:lumMod val="50000"/>
              <a:lumOff val="50000"/>
            </a:schemeClr>
          </a:solidFill>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erverBkg_ppt-bottom.jpg"/>
          <p:cNvPicPr>
            <a:picLocks noChangeAspect="1"/>
          </p:cNvPicPr>
          <p:nvPr userDrawn="1"/>
        </p:nvPicPr>
        <p:blipFill>
          <a:blip r:embed="rId3"/>
          <a:stretch>
            <a:fillRect/>
          </a:stretch>
        </p:blipFill>
        <p:spPr>
          <a:xfrm>
            <a:off x="0" y="6566267"/>
            <a:ext cx="9144000" cy="291733"/>
          </a:xfrm>
          <a:prstGeom prst="rect">
            <a:avLst/>
          </a:prstGeom>
        </p:spPr>
      </p:pic>
      <p:sp>
        <p:nvSpPr>
          <p:cNvPr id="4" name="Title Placeholder 1"/>
          <p:cNvSpPr>
            <a:spLocks noGrp="1"/>
          </p:cNvSpPr>
          <p:nvPr>
            <p:ph type="title"/>
          </p:nvPr>
        </p:nvSpPr>
        <p:spPr>
          <a:xfrm>
            <a:off x="381000" y="230188"/>
            <a:ext cx="8382000" cy="677108"/>
          </a:xfrm>
          <a:prstGeom prst="rect">
            <a:avLst/>
          </a:prstGeom>
        </p:spPr>
        <p:txBody>
          <a:bodyPr vert="horz" wrap="square" lIns="0" tIns="0" rIns="0" bIns="0" rtlCol="0" anchor="t">
            <a:sp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24" r:id="rId1"/>
  </p:sldLayoutIdLst>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txStyles>
    <p:titleStyle>
      <a:lvl1pPr algn="l" defTabSz="457200" rtl="0" eaLnBrk="1" latinLnBrk="0" hangingPunct="1">
        <a:lnSpc>
          <a:spcPct val="90000"/>
        </a:lnSpc>
        <a:spcBef>
          <a:spcPct val="0"/>
        </a:spcBef>
        <a:buNone/>
        <a:defRPr sz="4800" kern="1200" spc="-150">
          <a:solidFill>
            <a:schemeClr val="tx1">
              <a:lumMod val="50000"/>
              <a:lumOff val="50000"/>
            </a:schemeClr>
          </a:solidFill>
          <a:latin typeface="Segoe"/>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8337550" cy="1523495"/>
          </a:xfrm>
        </p:spPr>
        <p:txBody>
          <a:bodyPr/>
          <a:lstStyle/>
          <a:p>
            <a:r>
              <a:rPr lang="en-US" dirty="0" smtClean="0"/>
              <a:t>Exchange Server 2010</a:t>
            </a:r>
            <a:br>
              <a:rPr lang="en-US" dirty="0" smtClean="0"/>
            </a:br>
            <a:r>
              <a:rPr lang="en-US" dirty="0" smtClean="0"/>
              <a:t>Personal Archive &amp;</a:t>
            </a:r>
            <a:br>
              <a:rPr lang="en-US" dirty="0" smtClean="0"/>
            </a:br>
            <a:r>
              <a:rPr lang="en-US" dirty="0" smtClean="0"/>
              <a:t>Retention Policies</a:t>
            </a:r>
            <a:endParaRPr lang="en-US" dirty="0"/>
          </a:p>
        </p:txBody>
      </p:sp>
      <p:sp>
        <p:nvSpPr>
          <p:cNvPr id="3" name="Subtitle 2"/>
          <p:cNvSpPr>
            <a:spLocks noGrp="1"/>
          </p:cNvSpPr>
          <p:nvPr>
            <p:ph type="subTitle" idx="1"/>
          </p:nvPr>
        </p:nvSpPr>
        <p:spPr/>
        <p:txBody>
          <a:bodyPr/>
          <a:lstStyle/>
          <a:p>
            <a:r>
              <a:rPr lang="en-US" dirty="0" smtClean="0"/>
              <a:t>Ned Gnichtel</a:t>
            </a:r>
          </a:p>
          <a:p>
            <a:r>
              <a:rPr lang="en-US" dirty="0" smtClean="0"/>
              <a:t>Technical Specialist - UC</a:t>
            </a:r>
          </a:p>
          <a:p>
            <a:r>
              <a:rPr lang="en-US" dirty="0" smtClean="0"/>
              <a:t>Microsoft Corporation</a:t>
            </a:r>
          </a:p>
          <a:p>
            <a:r>
              <a:rPr lang="en-US" dirty="0" smtClean="0"/>
              <a:t>edwingn@microsoft.com</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280416" y="2283074"/>
            <a:ext cx="8522208" cy="4210260"/>
          </a:xfrm>
          <a:prstGeom prst="roundRect">
            <a:avLst>
              <a:gd name="adj" fmla="val 1953"/>
            </a:avLst>
          </a:prstGeom>
          <a:gradFill flip="none" rotWithShape="1">
            <a:gsLst>
              <a:gs pos="0">
                <a:schemeClr val="bg1">
                  <a:lumMod val="85000"/>
                  <a:alpha val="67000"/>
                </a:schemeClr>
              </a:gs>
              <a:gs pos="50000">
                <a:schemeClr val="tx1">
                  <a:lumMod val="20000"/>
                  <a:lumOff val="80000"/>
                  <a:alpha val="41000"/>
                </a:schemeClr>
              </a:gs>
              <a:gs pos="100000">
                <a:schemeClr val="bg1">
                  <a:lumMod val="95000"/>
                  <a:alpha val="60000"/>
                </a:schemeClr>
              </a:gs>
            </a:gsLst>
            <a:lin ang="13500000" scaled="1"/>
            <a:tileRect/>
          </a:gradFill>
          <a:ln>
            <a:solidFill>
              <a:schemeClr val="accent1"/>
            </a:solidFill>
            <a:headEnd type="none" w="med" len="med"/>
            <a:tailEnd type="none" w="med" len="med"/>
          </a:ln>
          <a:effectLst>
            <a:outerShdw blurRad="101600" dist="63500" dir="2700000" algn="tl" rotWithShape="0">
              <a:prstClr val="black">
                <a:alpha val="2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smtClean="0">
              <a:gradFill>
                <a:gsLst>
                  <a:gs pos="0">
                    <a:schemeClr val="tx1"/>
                  </a:gs>
                  <a:gs pos="50000">
                    <a:schemeClr val="tx1"/>
                  </a:gs>
                </a:gsLst>
                <a:lin ang="5400000" scaled="0"/>
              </a:gradFill>
              <a:latin typeface="Segoe" pitchFamily="34" charset="0"/>
            </a:endParaRPr>
          </a:p>
        </p:txBody>
      </p:sp>
      <p:sp>
        <p:nvSpPr>
          <p:cNvPr id="2" name="Title 1"/>
          <p:cNvSpPr>
            <a:spLocks noGrp="1"/>
          </p:cNvSpPr>
          <p:nvPr>
            <p:ph type="title"/>
          </p:nvPr>
        </p:nvSpPr>
        <p:spPr/>
        <p:txBody>
          <a:bodyPr/>
          <a:lstStyle/>
          <a:p>
            <a:r>
              <a:rPr lang="en-US" dirty="0" smtClean="0"/>
              <a:t>Online Archive</a:t>
            </a:r>
            <a:endParaRPr lang="en-US" dirty="0"/>
          </a:p>
        </p:txBody>
      </p:sp>
      <p:sp>
        <p:nvSpPr>
          <p:cNvPr id="3" name="Content Placeholder 2"/>
          <p:cNvSpPr>
            <a:spLocks noGrp="1"/>
          </p:cNvSpPr>
          <p:nvPr>
            <p:ph sz="half" idx="1"/>
          </p:nvPr>
        </p:nvSpPr>
        <p:spPr>
          <a:xfrm>
            <a:off x="449240" y="1044094"/>
            <a:ext cx="7155180" cy="954107"/>
          </a:xfrm>
        </p:spPr>
        <p:txBody>
          <a:bodyPr/>
          <a:lstStyle/>
          <a:p>
            <a:r>
              <a:rPr lang="en-US" sz="2000" dirty="0"/>
              <a:t>Archive in the folder list</a:t>
            </a:r>
          </a:p>
          <a:p>
            <a:r>
              <a:rPr lang="en-US" sz="2000" dirty="0"/>
              <a:t>Treat like any other folder</a:t>
            </a:r>
          </a:p>
          <a:p>
            <a:r>
              <a:rPr lang="en-US" sz="2000" dirty="0"/>
              <a:t>Access your PST from the </a:t>
            </a:r>
            <a:r>
              <a:rPr lang="en-US" sz="2000" dirty="0" smtClean="0"/>
              <a:t>Web</a:t>
            </a:r>
            <a:endParaRPr lang="en-US" sz="2000" dirty="0"/>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30" t="13577" r="1302" b="4467"/>
          <a:stretch/>
        </p:blipFill>
        <p:spPr bwMode="auto">
          <a:xfrm>
            <a:off x="1320394" y="2412775"/>
            <a:ext cx="6557119" cy="3919792"/>
          </a:xfrm>
          <a:prstGeom prst="rect">
            <a:avLst/>
          </a:prstGeom>
          <a:ln>
            <a:noFill/>
          </a:ln>
          <a:effectLst>
            <a:outerShdw blurRad="292100" dist="139700" dir="2700000" algn="tl" rotWithShape="0">
              <a:srgbClr val="333333">
                <a:alpha val="65000"/>
              </a:srgbClr>
            </a:outerShdw>
          </a:effectLst>
        </p:spPr>
      </p:pic>
      <p:sp>
        <p:nvSpPr>
          <p:cNvPr id="11" name="Rounded Rectangle 10"/>
          <p:cNvSpPr/>
          <p:nvPr/>
        </p:nvSpPr>
        <p:spPr bwMode="auto">
          <a:xfrm>
            <a:off x="1320394" y="4811534"/>
            <a:ext cx="1136033" cy="620239"/>
          </a:xfrm>
          <a:prstGeom prst="roundRect">
            <a:avLst/>
          </a:prstGeom>
          <a:noFill/>
          <a:ln w="31750">
            <a:solidFill>
              <a:srgbClr val="FF000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37254372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Tkzaw-pro-18\Mydocs3\ianhamer\My Documents\_Archiving_\Ex2010 Launch\Content Refresh\Screen Shots - SP1\Outlook 2010\OL2010 User Search in Personal Archiv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10499"/>
            <a:ext cx="6400800" cy="4519376"/>
          </a:xfrm>
          <a:prstGeom prst="rect">
            <a:avLst/>
          </a:prstGeom>
          <a:ln>
            <a:solidFill>
              <a:srgbClr val="FFFFFF">
                <a:lumMod val="75000"/>
              </a:srgb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098" name="Picture 2" descr="\\Tkzaw-pro-18\Mydocs3\ianhamer\My Documents\_Archiving_\Ex2010 Launch\Content Refresh\Screen Shots - SP1\Outlook Web App\OWA User Search in Personal Archive.png"/>
          <p:cNvPicPr>
            <a:picLocks noChangeAspect="1" noChangeArrowheads="1"/>
          </p:cNvPicPr>
          <p:nvPr/>
        </p:nvPicPr>
        <p:blipFill rotWithShape="1">
          <a:blip r:embed="rId4">
            <a:extLst>
              <a:ext uri="{28A0092B-C50C-407E-A947-70E740481C1C}">
                <a14:useLocalDpi xmlns:a14="http://schemas.microsoft.com/office/drawing/2010/main" val="0"/>
              </a:ext>
            </a:extLst>
          </a:blip>
          <a:srcRect l="700" t="11836" r="749" b="18351"/>
          <a:stretch/>
        </p:blipFill>
        <p:spPr bwMode="auto">
          <a:xfrm>
            <a:off x="2362200" y="3352800"/>
            <a:ext cx="6400800" cy="3211586"/>
          </a:xfrm>
          <a:prstGeom prst="rect">
            <a:avLst/>
          </a:prstGeom>
          <a:ln>
            <a:solidFill>
              <a:srgbClr val="FFFFFF">
                <a:lumMod val="75000"/>
              </a:srgb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One User Search Experience</a:t>
            </a:r>
            <a:endParaRPr lang="en-US" dirty="0"/>
          </a:p>
        </p:txBody>
      </p:sp>
      <p:cxnSp>
        <p:nvCxnSpPr>
          <p:cNvPr id="6" name="Straight Arrow Connector 5"/>
          <p:cNvCxnSpPr/>
          <p:nvPr/>
        </p:nvCxnSpPr>
        <p:spPr>
          <a:xfrm>
            <a:off x="2819400" y="2397125"/>
            <a:ext cx="2133600" cy="440641"/>
          </a:xfrm>
          <a:prstGeom prst="straightConnector1">
            <a:avLst/>
          </a:prstGeom>
          <a:ln cap="flat" cmpd="sng">
            <a:solidFill>
              <a:schemeClr val="accent1"/>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7" name="TextBox 9"/>
          <p:cNvSpPr txBox="1"/>
          <p:nvPr/>
        </p:nvSpPr>
        <p:spPr>
          <a:xfrm>
            <a:off x="4876800" y="2514600"/>
            <a:ext cx="3581400" cy="646331"/>
          </a:xfrm>
          <a:prstGeom prst="rect">
            <a:avLst/>
          </a:prstGeom>
          <a:solidFill>
            <a:srgbClr val="FFFFFF">
              <a:lumMod val="95000"/>
              <a:alpha val="75000"/>
            </a:srgbClr>
          </a:solidFill>
          <a:effectLst>
            <a:outerShdw blurRad="50800" dist="38100" dir="2700000" algn="tl" rotWithShape="0">
              <a:prstClr val="black">
                <a:alpha val="40000"/>
              </a:prstClr>
            </a:outerShdw>
          </a:effectLst>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dirty="0" smtClean="0"/>
              <a:t>Same search steps with option to search across archived email</a:t>
            </a:r>
            <a:endParaRPr lang="en-US" dirty="0"/>
          </a:p>
        </p:txBody>
      </p:sp>
      <p:cxnSp>
        <p:nvCxnSpPr>
          <p:cNvPr id="8" name="Straight Arrow Connector 7"/>
          <p:cNvCxnSpPr/>
          <p:nvPr/>
        </p:nvCxnSpPr>
        <p:spPr>
          <a:xfrm flipV="1">
            <a:off x="5067301" y="3200400"/>
            <a:ext cx="114299" cy="1295400"/>
          </a:xfrm>
          <a:prstGeom prst="straightConnector1">
            <a:avLst/>
          </a:prstGeom>
          <a:ln cap="flat" cmpd="sng">
            <a:solidFill>
              <a:schemeClr val="accent1"/>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33069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
            </a:r>
            <a:r>
              <a:rPr lang="en-US" dirty="0" smtClean="0"/>
              <a:t>mail Archiving</a:t>
            </a:r>
            <a:endParaRPr lang="en-US" dirty="0"/>
          </a:p>
        </p:txBody>
      </p:sp>
      <p:pic>
        <p:nvPicPr>
          <p:cNvPr id="4" name="Picture 3" descr="C:\Users\ianhamer\Desktop\Meshing Around\Work\MMS05.bmp"/>
          <p:cNvPicPr>
            <a:picLocks noChangeAspect="1" noChangeArrowheads="1"/>
          </p:cNvPicPr>
          <p:nvPr/>
        </p:nvPicPr>
        <p:blipFill>
          <a:blip r:embed="rId3" cstate="screen"/>
          <a:srcRect t="560" b="7376"/>
          <a:stretch>
            <a:fillRect/>
          </a:stretch>
        </p:blipFill>
        <p:spPr bwMode="auto">
          <a:xfrm>
            <a:off x="400620" y="1997594"/>
            <a:ext cx="8333370" cy="4695092"/>
          </a:xfrm>
          <a:prstGeom prst="rect">
            <a:avLst/>
          </a:prstGeom>
          <a:ln>
            <a:solidFill>
              <a:srgbClr val="4D4D4D">
                <a:lumMod val="40000"/>
                <a:lumOff val="60000"/>
              </a:srgbClr>
            </a:solidFill>
          </a:ln>
          <a:effectLst>
            <a:outerShdw blurRad="292100" dist="139700" dir="2700000" algn="tl" rotWithShape="0">
              <a:srgbClr val="333333">
                <a:alpha val="65000"/>
              </a:srgbClr>
            </a:outerShdw>
          </a:effectLst>
        </p:spPr>
      </p:pic>
      <p:pic>
        <p:nvPicPr>
          <p:cNvPr id="5" name="Picture 4" descr="C:\Users\ianhamer\Desktop\Meshing Around\Work\MMS02.bmp"/>
          <p:cNvPicPr>
            <a:picLocks noChangeAspect="1" noChangeArrowheads="1"/>
          </p:cNvPicPr>
          <p:nvPr/>
        </p:nvPicPr>
        <p:blipFill>
          <a:blip r:embed="rId4" cstate="screen"/>
          <a:srcRect/>
          <a:stretch>
            <a:fillRect/>
          </a:stretch>
        </p:blipFill>
        <p:spPr bwMode="auto">
          <a:xfrm>
            <a:off x="990600" y="2406270"/>
            <a:ext cx="3307743" cy="3753016"/>
          </a:xfrm>
          <a:prstGeom prst="rect">
            <a:avLst/>
          </a:prstGeom>
          <a:ln>
            <a:solidFill>
              <a:schemeClr val="bg1">
                <a:lumMod val="60000"/>
                <a:lumOff val="40000"/>
              </a:schemeClr>
            </a:solidFill>
          </a:ln>
          <a:effectLst>
            <a:outerShdw blurRad="292100" dist="139700" dir="2700000" algn="tl" rotWithShape="0">
              <a:srgbClr val="333333">
                <a:alpha val="65000"/>
              </a:srgbClr>
            </a:outerShdw>
          </a:effectLst>
        </p:spPr>
      </p:pic>
      <p:pic>
        <p:nvPicPr>
          <p:cNvPr id="6" name="Picture 5" descr="C:\Users\ianhamer\Desktop\Meshing Around\Work\MMS04.bmp"/>
          <p:cNvPicPr>
            <a:picLocks noChangeAspect="1" noChangeArrowheads="1"/>
          </p:cNvPicPr>
          <p:nvPr/>
        </p:nvPicPr>
        <p:blipFill>
          <a:blip r:embed="rId5" cstate="screen"/>
          <a:srcRect/>
          <a:stretch>
            <a:fillRect/>
          </a:stretch>
        </p:blipFill>
        <p:spPr bwMode="auto">
          <a:xfrm>
            <a:off x="2564352" y="3035086"/>
            <a:ext cx="3291840" cy="3746714"/>
          </a:xfrm>
          <a:prstGeom prst="rect">
            <a:avLst/>
          </a:prstGeom>
          <a:ln>
            <a:solidFill>
              <a:schemeClr val="bg1">
                <a:lumMod val="60000"/>
                <a:lumOff val="40000"/>
              </a:schemeClr>
            </a:solidFill>
          </a:ln>
          <a:effectLst>
            <a:outerShdw blurRad="292100" dist="139700" dir="2700000" algn="tl" rotWithShape="0">
              <a:srgbClr val="333333">
                <a:alpha val="65000"/>
              </a:srgbClr>
            </a:outerShdw>
          </a:effectLst>
        </p:spPr>
      </p:pic>
      <p:sp>
        <p:nvSpPr>
          <p:cNvPr id="7" name="TextBox 5"/>
          <p:cNvSpPr txBox="1"/>
          <p:nvPr/>
        </p:nvSpPr>
        <p:spPr>
          <a:xfrm>
            <a:off x="76200" y="5208250"/>
            <a:ext cx="2438400" cy="646331"/>
          </a:xfrm>
          <a:prstGeom prst="rect">
            <a:avLst/>
          </a:prstGeom>
          <a:solidFill>
            <a:srgbClr val="FFFFFF">
              <a:lumMod val="95000"/>
              <a:alpha val="65000"/>
            </a:srgbClr>
          </a:solidFill>
          <a:effectLst>
            <a:outerShdw blurRad="50800" dist="38100" dir="2700000" algn="tl" rotWithShape="0">
              <a:prstClr val="black">
                <a:alpha val="40000"/>
              </a:prstClr>
            </a:outerShdw>
          </a:effectLst>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dirty="0"/>
              <a:t>Rich </a:t>
            </a:r>
            <a:r>
              <a:rPr lang="en-US" dirty="0" smtClean="0"/>
              <a:t>Search Criteria </a:t>
            </a:r>
            <a:r>
              <a:rPr lang="en-US" dirty="0"/>
              <a:t>and </a:t>
            </a:r>
            <a:r>
              <a:rPr lang="en-US" dirty="0" smtClean="0"/>
              <a:t>Targeting Options</a:t>
            </a:r>
            <a:endParaRPr lang="en-US" dirty="0"/>
          </a:p>
        </p:txBody>
      </p:sp>
      <p:cxnSp>
        <p:nvCxnSpPr>
          <p:cNvPr id="8" name="Straight Arrow Connector 7"/>
          <p:cNvCxnSpPr/>
          <p:nvPr/>
        </p:nvCxnSpPr>
        <p:spPr>
          <a:xfrm rot="5400000">
            <a:off x="548899" y="4255580"/>
            <a:ext cx="1394849" cy="325464"/>
          </a:xfrm>
          <a:prstGeom prst="straightConnector1">
            <a:avLst/>
          </a:prstGeom>
          <a:ln cap="flat" cmpd="sng">
            <a:solidFill>
              <a:schemeClr val="accent1"/>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rot="10800000" flipV="1">
            <a:off x="1261823" y="4712776"/>
            <a:ext cx="1464589" cy="457201"/>
          </a:xfrm>
          <a:prstGeom prst="straightConnector1">
            <a:avLst/>
          </a:prstGeom>
          <a:ln cap="flat" cmpd="sng">
            <a:solidFill>
              <a:schemeClr val="accent1"/>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0" name="TextBox 23"/>
          <p:cNvSpPr txBox="1"/>
          <p:nvPr/>
        </p:nvSpPr>
        <p:spPr>
          <a:xfrm>
            <a:off x="5377913" y="2289309"/>
            <a:ext cx="1937287" cy="646331"/>
          </a:xfrm>
          <a:prstGeom prst="rect">
            <a:avLst/>
          </a:prstGeom>
          <a:solidFill>
            <a:srgbClr val="FFFFFF">
              <a:lumMod val="95000"/>
              <a:alpha val="65000"/>
            </a:srgbClr>
          </a:solidFill>
          <a:effectLst>
            <a:outerShdw blurRad="50800" dist="38100" dir="2700000" algn="tl" rotWithShape="0">
              <a:prstClr val="black">
                <a:alpha val="40000"/>
              </a:prstClr>
            </a:outerShdw>
          </a:effectLst>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dirty="0"/>
              <a:t>Delegate </a:t>
            </a:r>
            <a:r>
              <a:rPr lang="en-US" dirty="0" smtClean="0"/>
              <a:t>Access </a:t>
            </a:r>
            <a:r>
              <a:rPr lang="en-US" dirty="0"/>
              <a:t>to </a:t>
            </a:r>
            <a:r>
              <a:rPr lang="en-US" dirty="0" smtClean="0"/>
              <a:t>Specialists</a:t>
            </a:r>
            <a:endParaRPr lang="en-US" dirty="0"/>
          </a:p>
        </p:txBody>
      </p:sp>
      <p:cxnSp>
        <p:nvCxnSpPr>
          <p:cNvPr id="11" name="Straight Arrow Connector 10"/>
          <p:cNvCxnSpPr/>
          <p:nvPr/>
        </p:nvCxnSpPr>
        <p:spPr>
          <a:xfrm rot="10800000" flipV="1">
            <a:off x="7391400" y="2196886"/>
            <a:ext cx="401668" cy="241514"/>
          </a:xfrm>
          <a:prstGeom prst="straightConnector1">
            <a:avLst/>
          </a:prstGeom>
          <a:ln cap="flat" cmpd="sng">
            <a:solidFill>
              <a:schemeClr val="accent1"/>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2" name="TextBox 26"/>
          <p:cNvSpPr txBox="1"/>
          <p:nvPr/>
        </p:nvSpPr>
        <p:spPr>
          <a:xfrm>
            <a:off x="6384012" y="5951886"/>
            <a:ext cx="2260169" cy="646331"/>
          </a:xfrm>
          <a:prstGeom prst="rect">
            <a:avLst/>
          </a:prstGeom>
          <a:solidFill>
            <a:srgbClr val="FFFFFF">
              <a:lumMod val="95000"/>
              <a:alpha val="65000"/>
            </a:srgbClr>
          </a:solidFill>
          <a:effectLst>
            <a:outerShdw blurRad="50800" dist="38100" dir="2700000" algn="tl" rotWithShape="0">
              <a:prstClr val="black">
                <a:alpha val="40000"/>
              </a:prstClr>
            </a:outerShdw>
          </a:effectLst>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dirty="0"/>
              <a:t>Results </a:t>
            </a:r>
            <a:r>
              <a:rPr lang="en-US" dirty="0" smtClean="0"/>
              <a:t>Stored </a:t>
            </a:r>
            <a:r>
              <a:rPr lang="en-US" dirty="0"/>
              <a:t>in </a:t>
            </a:r>
            <a:r>
              <a:rPr lang="en-US" dirty="0" smtClean="0"/>
              <a:t>Specialized Mailbox</a:t>
            </a:r>
            <a:endParaRPr lang="en-US" dirty="0"/>
          </a:p>
        </p:txBody>
      </p:sp>
      <p:cxnSp>
        <p:nvCxnSpPr>
          <p:cNvPr id="13" name="Straight Arrow Connector 12"/>
          <p:cNvCxnSpPr/>
          <p:nvPr/>
        </p:nvCxnSpPr>
        <p:spPr>
          <a:xfrm rot="10800000" flipV="1">
            <a:off x="6563762" y="5473486"/>
            <a:ext cx="599038" cy="429284"/>
          </a:xfrm>
          <a:prstGeom prst="straightConnector1">
            <a:avLst/>
          </a:prstGeom>
          <a:ln cap="flat" cmpd="sng">
            <a:solidFill>
              <a:schemeClr val="accent1"/>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703885" y="5857417"/>
            <a:ext cx="1625882" cy="242459"/>
          </a:xfrm>
          <a:prstGeom prst="straightConnector1">
            <a:avLst/>
          </a:prstGeom>
          <a:ln cap="flat" cmpd="sng">
            <a:solidFill>
              <a:schemeClr val="accent1"/>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503814" y="1069210"/>
            <a:ext cx="8116614" cy="867930"/>
          </a:xfrm>
          <a:prstGeom prst="rect">
            <a:avLst/>
          </a:prstGeom>
        </p:spPr>
        <p:txBody>
          <a:bodyPr wrap="square">
            <a:spAutoFit/>
          </a:bodyPr>
          <a:lstStyle/>
          <a:p>
            <a:pPr algn="ctr">
              <a:lnSpc>
                <a:spcPct val="90000"/>
              </a:lnSpc>
              <a:spcBef>
                <a:spcPct val="20000"/>
              </a:spcBef>
              <a:defRPr/>
            </a:pPr>
            <a:r>
              <a:rPr lang="en-US" sz="2800" b="1" dirty="0" smtClean="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rPr>
              <a:t>Empower compliance officers to conduct</a:t>
            </a:r>
            <a:br>
              <a:rPr lang="en-US" sz="2800" b="1" dirty="0" smtClean="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rPr>
            </a:br>
            <a:r>
              <a:rPr lang="en-US" sz="2800" b="1" dirty="0" smtClean="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rPr>
              <a:t>multi-mailbox searches with ease</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kzaw-pro-18\Mydocs3\ianhamer\My Documents\_Archiving_\Ex2010 Launch\Content Refresh\Screen Shots\Exchange Management Console\EMC Enabling Archive (Hi-Res).bmp"/>
          <p:cNvPicPr>
            <a:picLocks noChangeAspect="1" noChangeArrowheads="1"/>
          </p:cNvPicPr>
          <p:nvPr/>
        </p:nvPicPr>
        <p:blipFill>
          <a:blip r:embed="rId3" cstate="screen"/>
          <a:srcRect/>
          <a:stretch>
            <a:fillRect/>
          </a:stretch>
        </p:blipFill>
        <p:spPr bwMode="auto">
          <a:xfrm>
            <a:off x="381000" y="2259013"/>
            <a:ext cx="5080826" cy="3608387"/>
          </a:xfrm>
          <a:prstGeom prst="rect">
            <a:avLst/>
          </a:prstGeom>
          <a:ln>
            <a:solidFill>
              <a:srgbClr val="FFFFFF">
                <a:lumMod val="75000"/>
              </a:srgbClr>
            </a:solidFill>
          </a:ln>
          <a:effectLst>
            <a:outerShdw blurRad="292100" dist="139700" dir="2700000" algn="tl" rotWithShape="0">
              <a:srgbClr val="333333">
                <a:alpha val="65000"/>
              </a:srgbClr>
            </a:outerShdw>
          </a:effectLst>
        </p:spPr>
      </p:pic>
      <p:pic>
        <p:nvPicPr>
          <p:cNvPr id="15" name="Picture 4" descr="\\Tkzaw-pro-18\Mydocs3\ianhamer\My Documents\_Archiving_\Ex2010 Launch\Content Refresh\Screen Shots\Exchange Management Console\EMC Setting Archive Quota (Hi-Res).bmp"/>
          <p:cNvPicPr>
            <a:picLocks noChangeAspect="1" noChangeArrowheads="1"/>
          </p:cNvPicPr>
          <p:nvPr/>
        </p:nvPicPr>
        <p:blipFill>
          <a:blip r:embed="rId4" cstate="screen"/>
          <a:srcRect l="304" t="503" r="32556"/>
          <a:stretch>
            <a:fillRect/>
          </a:stretch>
        </p:blipFill>
        <p:spPr bwMode="auto">
          <a:xfrm>
            <a:off x="4598892" y="1995541"/>
            <a:ext cx="2967318" cy="3567953"/>
          </a:xfrm>
          <a:prstGeom prst="rect">
            <a:avLst/>
          </a:prstGeom>
          <a:ln>
            <a:solidFill>
              <a:srgbClr val="FFFFFF">
                <a:lumMod val="75000"/>
              </a:srgbClr>
            </a:solidFill>
          </a:ln>
          <a:effectLst>
            <a:outerShdw blurRad="292100" dist="139700" dir="2700000" algn="tl" rotWithShape="0">
              <a:srgbClr val="333333">
                <a:alpha val="65000"/>
              </a:srgbClr>
            </a:outerShdw>
          </a:effectLst>
        </p:spPr>
      </p:pic>
      <p:pic>
        <p:nvPicPr>
          <p:cNvPr id="2052" name="Picture 4" descr="\\Tkzaw-pro-18\Mydocs3\ianhamer\My Documents\_Archiving_\Ex2010 Launch\Content Refresh\Screen Shots\Exchange Management Console\EMC Setting Archive Quota (Hi-Res).bmp"/>
          <p:cNvPicPr>
            <a:picLocks noChangeAspect="1" noChangeArrowheads="1"/>
          </p:cNvPicPr>
          <p:nvPr/>
        </p:nvPicPr>
        <p:blipFill>
          <a:blip r:embed="rId4" cstate="screen"/>
          <a:srcRect l="35355" t="31877" b="40524"/>
          <a:stretch>
            <a:fillRect/>
          </a:stretch>
        </p:blipFill>
        <p:spPr bwMode="auto">
          <a:xfrm>
            <a:off x="6134548" y="3119718"/>
            <a:ext cx="2857052" cy="989703"/>
          </a:xfrm>
          <a:prstGeom prst="rect">
            <a:avLst/>
          </a:prstGeom>
          <a:ln>
            <a:solidFill>
              <a:srgbClr val="FFFFFF">
                <a:lumMod val="75000"/>
              </a:srgbClr>
            </a:solidFill>
          </a:ln>
          <a:effectLst>
            <a:outerShdw blurRad="292100" dist="139700" dir="2700000" algn="tl" rotWithShape="0">
              <a:srgbClr val="333333">
                <a:alpha val="65000"/>
              </a:srgbClr>
            </a:outerShdw>
          </a:effectLst>
        </p:spPr>
      </p:pic>
      <p:pic>
        <p:nvPicPr>
          <p:cNvPr id="5122" name="Picture 2" descr="\\Tkzaw-pro-18\Mydocs3\ianhamer\My Documents\_Archiving_\Ex2010 Launch\Content Refresh\Screen Shots - SP1\Exchange Management Console\EMC New Mailbox with Archive.png"/>
          <p:cNvPicPr>
            <a:picLocks noChangeAspect="1" noChangeArrowheads="1"/>
          </p:cNvPicPr>
          <p:nvPr/>
        </p:nvPicPr>
        <p:blipFill rotWithShape="1">
          <a:blip r:embed="rId5">
            <a:extLst>
              <a:ext uri="{28A0092B-C50C-407E-A947-70E740481C1C}">
                <a14:useLocalDpi xmlns:a14="http://schemas.microsoft.com/office/drawing/2010/main" val="0"/>
              </a:ext>
            </a:extLst>
          </a:blip>
          <a:srcRect l="18159" t="13336" r="19713" b="10017"/>
          <a:stretch/>
        </p:blipFill>
        <p:spPr bwMode="auto">
          <a:xfrm>
            <a:off x="3818792" y="3789499"/>
            <a:ext cx="3356795" cy="2926080"/>
          </a:xfrm>
          <a:prstGeom prst="rect">
            <a:avLst/>
          </a:prstGeom>
          <a:ln>
            <a:solidFill>
              <a:srgbClr val="FFFFFF">
                <a:lumMod val="75000"/>
              </a:srgb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230188"/>
            <a:ext cx="8382000" cy="664797"/>
          </a:xfrm>
        </p:spPr>
        <p:txBody>
          <a:bodyPr/>
          <a:lstStyle/>
          <a:p>
            <a:r>
              <a:rPr lang="en-US" dirty="0" smtClean="0"/>
              <a:t>Streamlined Administration</a:t>
            </a:r>
            <a:endParaRPr lang="en-US" dirty="0"/>
          </a:p>
        </p:txBody>
      </p:sp>
      <p:sp>
        <p:nvSpPr>
          <p:cNvPr id="6" name="Rectangle 5"/>
          <p:cNvSpPr/>
          <p:nvPr/>
        </p:nvSpPr>
        <p:spPr>
          <a:xfrm>
            <a:off x="266700" y="919270"/>
            <a:ext cx="8610600" cy="867930"/>
          </a:xfrm>
          <a:prstGeom prst="rect">
            <a:avLst/>
          </a:prstGeom>
        </p:spPr>
        <p:txBody>
          <a:bodyPr wrap="square">
            <a:spAutoFit/>
          </a:bodyPr>
          <a:lstStyle/>
          <a:p>
            <a:pPr algn="ctr">
              <a:lnSpc>
                <a:spcPct val="90000"/>
              </a:lnSpc>
              <a:spcBef>
                <a:spcPct val="20000"/>
              </a:spcBef>
              <a:defRPr/>
            </a:pPr>
            <a:r>
              <a:rPr lang="en-US" sz="2800" b="1" dirty="0" smtClean="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rPr>
              <a:t>Use your existing Exchange admin skills and tools to  manage and deploy the personal archive</a:t>
            </a:r>
            <a:endParaRPr lang="en-US" sz="2800" b="1" dirty="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endParaRPr>
          </a:p>
        </p:txBody>
      </p:sp>
      <p:cxnSp>
        <p:nvCxnSpPr>
          <p:cNvPr id="8" name="Straight Arrow Connector 7"/>
          <p:cNvCxnSpPr/>
          <p:nvPr/>
        </p:nvCxnSpPr>
        <p:spPr>
          <a:xfrm>
            <a:off x="5334000" y="4944208"/>
            <a:ext cx="609600" cy="533400"/>
          </a:xfrm>
          <a:prstGeom prst="straightConnector1">
            <a:avLst/>
          </a:prstGeom>
          <a:ln cap="flat" cmpd="sng">
            <a:solidFill>
              <a:schemeClr val="accent1"/>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410200" y="5449669"/>
            <a:ext cx="2590800" cy="646331"/>
          </a:xfrm>
          <a:prstGeom prst="rect">
            <a:avLst/>
          </a:prstGeom>
          <a:solidFill>
            <a:srgbClr val="FFFFFF">
              <a:lumMod val="95000"/>
              <a:alpha val="65000"/>
            </a:srgbClr>
          </a:solidFill>
          <a:effectLst>
            <a:outerShdw blurRad="50800" dist="38100" dir="2700000" algn="tl" rotWithShape="0">
              <a:prstClr val="black">
                <a:alpha val="40000"/>
              </a:prstClr>
            </a:outerShdw>
          </a:effectLst>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dirty="0" smtClean="0"/>
              <a:t>Add an archive when creating a new mailbox</a:t>
            </a:r>
            <a:endParaRPr lang="en-US" dirty="0"/>
          </a:p>
        </p:txBody>
      </p:sp>
      <p:cxnSp>
        <p:nvCxnSpPr>
          <p:cNvPr id="13" name="Straight Arrow Connector 12"/>
          <p:cNvCxnSpPr/>
          <p:nvPr/>
        </p:nvCxnSpPr>
        <p:spPr>
          <a:xfrm rot="10800000" flipV="1">
            <a:off x="1981200" y="4114800"/>
            <a:ext cx="838200" cy="609600"/>
          </a:xfrm>
          <a:prstGeom prst="straightConnector1">
            <a:avLst/>
          </a:prstGeom>
          <a:ln cap="flat" cmpd="sng">
            <a:solidFill>
              <a:schemeClr val="accent1"/>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52400" y="4736882"/>
            <a:ext cx="2438400" cy="646331"/>
          </a:xfrm>
          <a:prstGeom prst="rect">
            <a:avLst/>
          </a:prstGeom>
          <a:solidFill>
            <a:srgbClr val="FFFFFF">
              <a:lumMod val="95000"/>
              <a:alpha val="65000"/>
            </a:srgbClr>
          </a:solidFill>
          <a:effectLst>
            <a:outerShdw blurRad="50800" dist="38100" dir="2700000" algn="tl" rotWithShape="0">
              <a:prstClr val="black">
                <a:alpha val="40000"/>
              </a:prstClr>
            </a:outerShdw>
          </a:effectLst>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r"/>
            <a:r>
              <a:rPr lang="en-US" dirty="0" smtClean="0"/>
              <a:t>Enable the archive on an existing mailbox</a:t>
            </a:r>
            <a:endParaRPr lang="en-US" dirty="0"/>
          </a:p>
        </p:txBody>
      </p:sp>
      <p:cxnSp>
        <p:nvCxnSpPr>
          <p:cNvPr id="17" name="Straight Arrow Connector 16"/>
          <p:cNvCxnSpPr/>
          <p:nvPr/>
        </p:nvCxnSpPr>
        <p:spPr>
          <a:xfrm rot="5400000" flipH="1" flipV="1">
            <a:off x="6553200" y="2590800"/>
            <a:ext cx="990600" cy="685800"/>
          </a:xfrm>
          <a:prstGeom prst="straightConnector1">
            <a:avLst/>
          </a:prstGeom>
          <a:ln cap="flat" cmpd="sng">
            <a:solidFill>
              <a:schemeClr val="accent1"/>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553200" y="1792069"/>
            <a:ext cx="2362200" cy="646331"/>
          </a:xfrm>
          <a:prstGeom prst="rect">
            <a:avLst/>
          </a:prstGeom>
          <a:solidFill>
            <a:srgbClr val="FFFFFF">
              <a:lumMod val="95000"/>
              <a:alpha val="65000"/>
            </a:srgbClr>
          </a:solidFill>
          <a:effectLst>
            <a:outerShdw blurRad="50800" dist="38100" dir="2700000" algn="tl" rotWithShape="0">
              <a:prstClr val="black">
                <a:alpha val="40000"/>
              </a:prstClr>
            </a:outerShdw>
          </a:effectLst>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dirty="0" smtClean="0"/>
              <a:t>Set separate quota for archive mailbox</a:t>
            </a:r>
            <a:endParaRPr lang="en-US" dirty="0"/>
          </a:p>
        </p:txBody>
      </p:sp>
    </p:spTree>
    <p:extLst>
      <p:ext uri="{BB962C8B-B14F-4D97-AF65-F5344CB8AC3E}">
        <p14:creationId xmlns:p14="http://schemas.microsoft.com/office/powerpoint/2010/main" val="41369810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Retention Policies</a:t>
            </a:r>
            <a:endParaRPr lang="en-US" dirty="0"/>
          </a:p>
        </p:txBody>
      </p:sp>
      <p:sp>
        <p:nvSpPr>
          <p:cNvPr id="14" name="Rectangle 13"/>
          <p:cNvSpPr/>
          <p:nvPr/>
        </p:nvSpPr>
        <p:spPr>
          <a:xfrm>
            <a:off x="503814" y="1069210"/>
            <a:ext cx="8116614" cy="867930"/>
          </a:xfrm>
          <a:prstGeom prst="rect">
            <a:avLst/>
          </a:prstGeom>
        </p:spPr>
        <p:txBody>
          <a:bodyPr wrap="square">
            <a:spAutoFit/>
          </a:bodyPr>
          <a:lstStyle/>
          <a:p>
            <a:pPr algn="ctr">
              <a:lnSpc>
                <a:spcPct val="90000"/>
              </a:lnSpc>
              <a:spcBef>
                <a:spcPct val="20000"/>
              </a:spcBef>
              <a:defRPr/>
            </a:pPr>
            <a:r>
              <a:rPr lang="en-US" sz="2800" b="1" dirty="0" smtClean="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rPr>
              <a:t>Set granular per item retention policies and capture all edits and deletions with legal hold</a:t>
            </a:r>
          </a:p>
        </p:txBody>
      </p:sp>
      <p:pic>
        <p:nvPicPr>
          <p:cNvPr id="15" name="Picture 5" descr="\\Tkzaw-pro-18\Mydocs3\ianhamer\My Documents\_Archiving_\Ex2010 Launch\Content Refresh\Screen Shots\Outlook 2010\OL2010 Archive Policy (Hi-Res).bmp"/>
          <p:cNvPicPr>
            <a:picLocks noChangeAspect="1" noChangeArrowheads="1"/>
          </p:cNvPicPr>
          <p:nvPr/>
        </p:nvPicPr>
        <p:blipFill>
          <a:blip r:embed="rId3" cstate="screen"/>
          <a:srcRect/>
          <a:stretch>
            <a:fillRect/>
          </a:stretch>
        </p:blipFill>
        <p:spPr bwMode="auto">
          <a:xfrm>
            <a:off x="279162" y="2522339"/>
            <a:ext cx="8569419" cy="3842829"/>
          </a:xfrm>
          <a:prstGeom prst="rect">
            <a:avLst/>
          </a:prstGeom>
          <a:ln>
            <a:solidFill>
              <a:srgbClr val="FFFFFF">
                <a:lumMod val="75000"/>
              </a:srgbClr>
            </a:solidFill>
          </a:ln>
          <a:effectLst>
            <a:outerShdw blurRad="292100" dist="139700" dir="2700000" algn="tl" rotWithShape="0">
              <a:srgbClr val="333333">
                <a:alpha val="65000"/>
              </a:srgbClr>
            </a:outerShdw>
          </a:effectLst>
        </p:spPr>
      </p:pic>
      <p:pic>
        <p:nvPicPr>
          <p:cNvPr id="16" name="Picture 2" descr="\\Tkzaw-pro-18\Mydocs3\ianhamer\My Documents\_Archiving_\Ex2010 Launch\Content Refresh\Screen Shots\Outlook 2010\OL2010 Inbox Folder Retention Policy (Hi-Res).bmp"/>
          <p:cNvPicPr>
            <a:picLocks noChangeAspect="1" noChangeArrowheads="1"/>
          </p:cNvPicPr>
          <p:nvPr/>
        </p:nvPicPr>
        <p:blipFill>
          <a:blip r:embed="rId4" cstate="screen"/>
          <a:srcRect/>
          <a:stretch>
            <a:fillRect/>
          </a:stretch>
        </p:blipFill>
        <p:spPr bwMode="auto">
          <a:xfrm>
            <a:off x="679561" y="2097968"/>
            <a:ext cx="3435239" cy="4607632"/>
          </a:xfrm>
          <a:prstGeom prst="rect">
            <a:avLst/>
          </a:prstGeom>
          <a:ln>
            <a:solidFill>
              <a:srgbClr val="FFFFFF">
                <a:lumMod val="75000"/>
              </a:srgbClr>
            </a:solidFill>
          </a:ln>
          <a:effectLst>
            <a:outerShdw blurRad="292100" dist="139700" dir="2700000" algn="tl" rotWithShape="0">
              <a:srgbClr val="333333">
                <a:alpha val="65000"/>
              </a:srgbClr>
            </a:outerShdw>
          </a:effectLst>
        </p:spPr>
      </p:pic>
      <p:cxnSp>
        <p:nvCxnSpPr>
          <p:cNvPr id="17" name="Straight Arrow Connector 16"/>
          <p:cNvCxnSpPr/>
          <p:nvPr/>
        </p:nvCxnSpPr>
        <p:spPr>
          <a:xfrm rot="10800000">
            <a:off x="5486400" y="2859970"/>
            <a:ext cx="685800" cy="304799"/>
          </a:xfrm>
          <a:prstGeom prst="straightConnector1">
            <a:avLst/>
          </a:prstGeom>
          <a:ln cap="flat" cmpd="sng">
            <a:solidFill>
              <a:schemeClr val="accent1"/>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8" name="TextBox 4"/>
          <p:cNvSpPr txBox="1"/>
          <p:nvPr/>
        </p:nvSpPr>
        <p:spPr>
          <a:xfrm>
            <a:off x="4343400" y="2174168"/>
            <a:ext cx="3429000" cy="646331"/>
          </a:xfrm>
          <a:prstGeom prst="rect">
            <a:avLst/>
          </a:prstGeom>
          <a:solidFill>
            <a:srgbClr val="FFFFFF">
              <a:lumMod val="95000"/>
              <a:alpha val="65000"/>
            </a:srgbClr>
          </a:solidFill>
          <a:effectLst>
            <a:outerShdw blurRad="50800" dist="38100" dir="2700000" algn="tl" rotWithShape="0">
              <a:prstClr val="black">
                <a:alpha val="40000"/>
              </a:prstClr>
            </a:outerShdw>
          </a:effectLst>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dirty="0" smtClean="0"/>
              <a:t>Apply Move and Delete Policies to Individual Messages</a:t>
            </a:r>
            <a:endParaRPr lang="en-US" dirty="0"/>
          </a:p>
        </p:txBody>
      </p:sp>
      <p:cxnSp>
        <p:nvCxnSpPr>
          <p:cNvPr id="19" name="Straight Arrow Connector 18"/>
          <p:cNvCxnSpPr/>
          <p:nvPr/>
        </p:nvCxnSpPr>
        <p:spPr>
          <a:xfrm rot="5400000">
            <a:off x="6705600" y="4841168"/>
            <a:ext cx="533400" cy="533400"/>
          </a:xfrm>
          <a:prstGeom prst="straightConnector1">
            <a:avLst/>
          </a:prstGeom>
          <a:ln cap="flat" cmpd="sng">
            <a:solidFill>
              <a:schemeClr val="accent1"/>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0" name="TextBox 6"/>
          <p:cNvSpPr txBox="1"/>
          <p:nvPr/>
        </p:nvSpPr>
        <p:spPr>
          <a:xfrm>
            <a:off x="5385276" y="5450768"/>
            <a:ext cx="2133600" cy="646331"/>
          </a:xfrm>
          <a:prstGeom prst="rect">
            <a:avLst/>
          </a:prstGeom>
          <a:solidFill>
            <a:srgbClr val="FFFFFF">
              <a:lumMod val="95000"/>
              <a:alpha val="65000"/>
            </a:srgbClr>
          </a:solidFill>
          <a:effectLst>
            <a:outerShdw blurRad="50800" dist="38100" dir="2700000" algn="tl" rotWithShape="0">
              <a:prstClr val="black">
                <a:alpha val="40000"/>
              </a:prstClr>
            </a:outerShdw>
          </a:effectLst>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dirty="0" smtClean="0"/>
              <a:t>Retention Policy and Expiry Details </a:t>
            </a:r>
            <a:endParaRPr lang="en-US" dirty="0"/>
          </a:p>
        </p:txBody>
      </p:sp>
      <p:sp>
        <p:nvSpPr>
          <p:cNvPr id="21" name="TextBox 9"/>
          <p:cNvSpPr txBox="1"/>
          <p:nvPr/>
        </p:nvSpPr>
        <p:spPr>
          <a:xfrm>
            <a:off x="381000" y="4138276"/>
            <a:ext cx="2514600" cy="646331"/>
          </a:xfrm>
          <a:prstGeom prst="rect">
            <a:avLst/>
          </a:prstGeom>
          <a:solidFill>
            <a:srgbClr val="FFFFFF">
              <a:lumMod val="95000"/>
              <a:alpha val="65000"/>
            </a:srgbClr>
          </a:solidFill>
          <a:effectLst>
            <a:outerShdw blurRad="50800" dist="38100" dir="2700000" algn="tl" rotWithShape="0">
              <a:prstClr val="black">
                <a:alpha val="40000"/>
              </a:prstClr>
            </a:outerShdw>
          </a:effectLst>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dirty="0"/>
              <a:t>Policies </a:t>
            </a:r>
            <a:r>
              <a:rPr lang="en-US" dirty="0" smtClean="0"/>
              <a:t>Applied </a:t>
            </a:r>
            <a:r>
              <a:rPr lang="en-US" dirty="0"/>
              <a:t>to </a:t>
            </a:r>
            <a:r>
              <a:rPr lang="en-US" dirty="0" smtClean="0"/>
              <a:t>All </a:t>
            </a:r>
            <a:r>
              <a:rPr lang="en-US" dirty="0"/>
              <a:t>E</a:t>
            </a:r>
            <a:r>
              <a:rPr lang="en-US" dirty="0" smtClean="0"/>
              <a:t>mail Within </a:t>
            </a:r>
            <a:r>
              <a:rPr lang="en-US" dirty="0"/>
              <a:t>a </a:t>
            </a:r>
            <a:r>
              <a:rPr lang="en-US" dirty="0" smtClean="0"/>
              <a:t>Folder</a:t>
            </a:r>
            <a:endParaRPr lang="en-US" dirty="0"/>
          </a:p>
        </p:txBody>
      </p:sp>
      <p:cxnSp>
        <p:nvCxnSpPr>
          <p:cNvPr id="22" name="Straight Arrow Connector 21"/>
          <p:cNvCxnSpPr/>
          <p:nvPr/>
        </p:nvCxnSpPr>
        <p:spPr>
          <a:xfrm rot="5400000">
            <a:off x="1524000" y="3621968"/>
            <a:ext cx="457200" cy="457200"/>
          </a:xfrm>
          <a:prstGeom prst="straightConnector1">
            <a:avLst/>
          </a:prstGeom>
          <a:ln cap="flat" cmpd="sng">
            <a:solidFill>
              <a:schemeClr val="accent1"/>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10800000">
            <a:off x="1524000" y="4841168"/>
            <a:ext cx="457200" cy="304800"/>
          </a:xfrm>
          <a:prstGeom prst="straightConnector1">
            <a:avLst/>
          </a:prstGeom>
          <a:ln cap="flat" cmpd="sng">
            <a:solidFill>
              <a:schemeClr val="accent1"/>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16200000" flipH="1">
            <a:off x="5638800" y="4841169"/>
            <a:ext cx="533400" cy="533400"/>
          </a:xfrm>
          <a:prstGeom prst="straightConnector1">
            <a:avLst/>
          </a:prstGeom>
          <a:ln cap="flat" cmpd="sng">
            <a:solidFill>
              <a:schemeClr val="accent1"/>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Retention Policies In-Depth</a:t>
            </a:r>
            <a:endParaRPr lang="en-US" dirty="0"/>
          </a:p>
        </p:txBody>
      </p:sp>
      <p:sp>
        <p:nvSpPr>
          <p:cNvPr id="3" name="Text Placeholder 2"/>
          <p:cNvSpPr>
            <a:spLocks noGrp="1"/>
          </p:cNvSpPr>
          <p:nvPr>
            <p:ph type="body" sz="quarter" idx="10"/>
          </p:nvPr>
        </p:nvSpPr>
        <p:spPr>
          <a:xfrm>
            <a:off x="381000" y="1411552"/>
            <a:ext cx="8382000" cy="5446448"/>
          </a:xfrm>
        </p:spPr>
        <p:txBody>
          <a:bodyPr>
            <a:normAutofit fontScale="92500" lnSpcReduction="10000"/>
          </a:bodyPr>
          <a:lstStyle/>
          <a:p>
            <a:r>
              <a:rPr lang="en-US" dirty="0"/>
              <a:t>MRM in Exchange 2010 is accomplished by using </a:t>
            </a:r>
            <a:r>
              <a:rPr lang="en-US" i="1" dirty="0"/>
              <a:t>retention tags</a:t>
            </a:r>
            <a:r>
              <a:rPr lang="en-US" dirty="0"/>
              <a:t> and </a:t>
            </a:r>
            <a:r>
              <a:rPr lang="en-US" i="1" dirty="0"/>
              <a:t>retention policies</a:t>
            </a:r>
            <a:r>
              <a:rPr lang="en-US" dirty="0" smtClean="0"/>
              <a:t>.</a:t>
            </a:r>
          </a:p>
          <a:p>
            <a:pPr marL="0" indent="0">
              <a:buNone/>
            </a:pPr>
            <a:endParaRPr lang="en-US" dirty="0" smtClean="0"/>
          </a:p>
          <a:p>
            <a:pPr lvl="1"/>
            <a:r>
              <a:rPr lang="en-US" dirty="0"/>
              <a:t>Assigning retention policy tags (RPTs) to default folders, such as the Inbox.</a:t>
            </a:r>
          </a:p>
          <a:p>
            <a:pPr lvl="1"/>
            <a:endParaRPr lang="en-US" dirty="0"/>
          </a:p>
          <a:p>
            <a:pPr lvl="1"/>
            <a:r>
              <a:rPr lang="en-US" dirty="0"/>
              <a:t>Applying a default policy tag (DPT) to mailboxes to manage the retention of all untagged items.</a:t>
            </a:r>
          </a:p>
          <a:p>
            <a:pPr lvl="1"/>
            <a:endParaRPr lang="en-US" dirty="0"/>
          </a:p>
          <a:p>
            <a:pPr lvl="1"/>
            <a:r>
              <a:rPr lang="en-US" dirty="0"/>
              <a:t>Allowing the user to assign personal tags to custom folders and individual items</a:t>
            </a:r>
            <a:r>
              <a:rPr lang="en-US" dirty="0" smtClean="0"/>
              <a:t>.</a:t>
            </a:r>
          </a:p>
          <a:p>
            <a:endParaRPr lang="en-US" dirty="0"/>
          </a:p>
          <a:p>
            <a:r>
              <a:rPr lang="en-US" dirty="0" smtClean="0"/>
              <a:t>Tags are assigned to Retention Policies which are assigned to User Mailboxes</a:t>
            </a:r>
            <a:endParaRPr lang="en-US" dirty="0"/>
          </a:p>
          <a:p>
            <a:pPr lvl="1"/>
            <a:endParaRPr lang="en-US" dirty="0"/>
          </a:p>
        </p:txBody>
      </p:sp>
    </p:spTree>
    <p:extLst>
      <p:ext uri="{BB962C8B-B14F-4D97-AF65-F5344CB8AC3E}">
        <p14:creationId xmlns:p14="http://schemas.microsoft.com/office/powerpoint/2010/main" val="33816125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Retention Policies In-Depth</a:t>
            </a:r>
            <a:endParaRPr lang="en-US" dirty="0"/>
          </a:p>
        </p:txBody>
      </p:sp>
      <p:sp>
        <p:nvSpPr>
          <p:cNvPr id="3" name="Text Placeholder 2"/>
          <p:cNvSpPr>
            <a:spLocks noGrp="1"/>
          </p:cNvSpPr>
          <p:nvPr>
            <p:ph type="body" sz="quarter" idx="10"/>
          </p:nvPr>
        </p:nvSpPr>
        <p:spPr>
          <a:xfrm>
            <a:off x="381000" y="1411552"/>
            <a:ext cx="8382000" cy="4308872"/>
          </a:xfrm>
        </p:spPr>
        <p:txBody>
          <a:bodyPr/>
          <a:lstStyle/>
          <a:p>
            <a:r>
              <a:rPr lang="en-US" dirty="0"/>
              <a:t>U</a:t>
            </a:r>
            <a:r>
              <a:rPr lang="en-US" dirty="0" smtClean="0"/>
              <a:t>se </a:t>
            </a:r>
            <a:r>
              <a:rPr lang="en-US" dirty="0"/>
              <a:t>retention policies to group one or more retention tags and apply them to mailboxes</a:t>
            </a:r>
            <a:r>
              <a:rPr lang="en-US" dirty="0" smtClean="0"/>
              <a:t>.</a:t>
            </a:r>
          </a:p>
          <a:p>
            <a:r>
              <a:rPr lang="en-US" dirty="0" smtClean="0"/>
              <a:t>Retention Policy can contain the following tags:</a:t>
            </a:r>
          </a:p>
          <a:p>
            <a:endParaRPr lang="en-US" dirty="0" smtClean="0"/>
          </a:p>
          <a:p>
            <a:pPr lvl="1"/>
            <a:r>
              <a:rPr lang="en-US" dirty="0" smtClean="0"/>
              <a:t>One </a:t>
            </a:r>
            <a:r>
              <a:rPr lang="en-US" dirty="0" smtClean="0"/>
              <a:t>DPT for Archive action</a:t>
            </a:r>
            <a:endParaRPr lang="en-US" dirty="0" smtClean="0"/>
          </a:p>
          <a:p>
            <a:pPr lvl="1"/>
            <a:r>
              <a:rPr lang="en-US" dirty="0" smtClean="0"/>
              <a:t>One DPT for Delete action</a:t>
            </a:r>
            <a:endParaRPr lang="en-US" dirty="0" smtClean="0"/>
          </a:p>
          <a:p>
            <a:pPr lvl="1"/>
            <a:r>
              <a:rPr lang="en-US" dirty="0"/>
              <a:t>One or more RPTs for supported default </a:t>
            </a:r>
            <a:r>
              <a:rPr lang="en-US" dirty="0" smtClean="0"/>
              <a:t>folders.</a:t>
            </a:r>
          </a:p>
          <a:p>
            <a:pPr lvl="1"/>
            <a:r>
              <a:rPr lang="en-US" dirty="0" smtClean="0"/>
              <a:t>Any </a:t>
            </a:r>
            <a:r>
              <a:rPr lang="en-US" dirty="0"/>
              <a:t>number of personal </a:t>
            </a:r>
            <a:r>
              <a:rPr lang="en-US" dirty="0" smtClean="0"/>
              <a:t>tags.</a:t>
            </a:r>
            <a:endParaRPr lang="en-US" dirty="0"/>
          </a:p>
        </p:txBody>
      </p:sp>
    </p:spTree>
    <p:extLst>
      <p:ext uri="{BB962C8B-B14F-4D97-AF65-F5344CB8AC3E}">
        <p14:creationId xmlns:p14="http://schemas.microsoft.com/office/powerpoint/2010/main" val="29859717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Retention Policies In-Depth</a:t>
            </a:r>
            <a:endParaRPr lang="en-US" dirty="0"/>
          </a:p>
        </p:txBody>
      </p:sp>
      <p:sp>
        <p:nvSpPr>
          <p:cNvPr id="3" name="Text Placeholder 2"/>
          <p:cNvSpPr>
            <a:spLocks noGrp="1"/>
          </p:cNvSpPr>
          <p:nvPr>
            <p:ph type="body" sz="quarter" idx="10"/>
          </p:nvPr>
        </p:nvSpPr>
        <p:spPr>
          <a:xfrm>
            <a:off x="381000" y="1411552"/>
            <a:ext cx="8382000" cy="5217848"/>
          </a:xfrm>
        </p:spPr>
        <p:txBody>
          <a:bodyPr/>
          <a:lstStyle/>
          <a:p>
            <a:pPr marL="457200" lvl="1" indent="-457200">
              <a:buSzPct val="130000"/>
              <a:buFont typeface="Arial" pitchFamily="34" charset="0"/>
              <a:buChar char="•"/>
            </a:pPr>
            <a:r>
              <a:rPr lang="en-US" dirty="0" smtClean="0"/>
              <a:t>Key Differentiator versus Managed Folders: </a:t>
            </a:r>
          </a:p>
          <a:p>
            <a:pPr marL="0" lvl="1" indent="0">
              <a:buSzPct val="130000"/>
              <a:buNone/>
            </a:pPr>
            <a:endParaRPr lang="en-US" dirty="0" smtClean="0"/>
          </a:p>
          <a:p>
            <a:pPr marL="862013" lvl="2" indent="-457200">
              <a:buSzPct val="130000"/>
              <a:buFont typeface="Arial" pitchFamily="34" charset="0"/>
              <a:buChar char="•"/>
            </a:pPr>
            <a:r>
              <a:rPr lang="en-US" sz="3200" dirty="0" smtClean="0"/>
              <a:t>MRM functionality is separate </a:t>
            </a:r>
            <a:r>
              <a:rPr lang="en-US" sz="3200" dirty="0"/>
              <a:t>from users' Inbox management and filing habits. </a:t>
            </a:r>
            <a:endParaRPr lang="en-US" sz="3200" dirty="0" smtClean="0"/>
          </a:p>
          <a:p>
            <a:pPr marL="862013" lvl="2" indent="-457200">
              <a:buSzPct val="130000"/>
              <a:buFont typeface="Arial" pitchFamily="34" charset="0"/>
              <a:buChar char="•"/>
            </a:pPr>
            <a:r>
              <a:rPr lang="en-US" sz="3200" dirty="0" smtClean="0"/>
              <a:t>Users </a:t>
            </a:r>
            <a:r>
              <a:rPr lang="en-US" sz="3200" dirty="0"/>
              <a:t>aren't required to file messages in managed folders based on retention requirements. </a:t>
            </a:r>
            <a:endParaRPr lang="en-US" sz="3200" dirty="0" smtClean="0"/>
          </a:p>
          <a:p>
            <a:pPr marL="862013" lvl="2" indent="-457200">
              <a:buSzPct val="130000"/>
              <a:buFont typeface="Arial" pitchFamily="34" charset="0"/>
              <a:buChar char="•"/>
            </a:pPr>
            <a:r>
              <a:rPr lang="en-US" sz="3200" dirty="0" smtClean="0"/>
              <a:t>Individual </a:t>
            </a:r>
            <a:r>
              <a:rPr lang="en-US" sz="3200" dirty="0"/>
              <a:t>messages can have a different retention tag than the one applied to the folder in which they're located.</a:t>
            </a:r>
          </a:p>
          <a:p>
            <a:endParaRPr lang="en-US" dirty="0"/>
          </a:p>
        </p:txBody>
      </p:sp>
    </p:spTree>
    <p:extLst>
      <p:ext uri="{BB962C8B-B14F-4D97-AF65-F5344CB8AC3E}">
        <p14:creationId xmlns:p14="http://schemas.microsoft.com/office/powerpoint/2010/main" val="29899236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Retention Policies In-Depth</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90600"/>
            <a:ext cx="6705600" cy="5717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05636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Retention Polices In-Depth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987" y="970936"/>
            <a:ext cx="6705600" cy="5772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87827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ounded Rectangle 61"/>
          <p:cNvSpPr>
            <a:spLocks noChangeArrowheads="1"/>
          </p:cNvSpPr>
          <p:nvPr/>
        </p:nvSpPr>
        <p:spPr bwMode="gray">
          <a:xfrm>
            <a:off x="492369" y="1175657"/>
            <a:ext cx="8108706" cy="5225143"/>
          </a:xfrm>
          <a:prstGeom prst="roundRect">
            <a:avLst>
              <a:gd name="adj" fmla="val 2389"/>
            </a:avLst>
          </a:prstGeom>
          <a:gradFill flip="none" rotWithShape="1">
            <a:gsLst>
              <a:gs pos="0">
                <a:schemeClr val="bg1">
                  <a:lumMod val="85000"/>
                  <a:alpha val="67000"/>
                </a:schemeClr>
              </a:gs>
              <a:gs pos="50000">
                <a:schemeClr val="tx1">
                  <a:lumMod val="20000"/>
                  <a:lumOff val="80000"/>
                  <a:alpha val="41000"/>
                </a:schemeClr>
              </a:gs>
              <a:gs pos="100000">
                <a:schemeClr val="bg1">
                  <a:lumMod val="95000"/>
                  <a:alpha val="60000"/>
                </a:schemeClr>
              </a:gs>
            </a:gsLst>
            <a:lin ang="13500000" scaled="1"/>
            <a:tileRect/>
          </a:gradFill>
          <a:ln>
            <a:solidFill>
              <a:schemeClr val="accent1"/>
            </a:solidFill>
            <a:headEnd type="none" w="med" len="med"/>
            <a:tailEnd type="none" w="med" len="med"/>
          </a:ln>
          <a:effectLst>
            <a:outerShdw blurRad="101600" dist="63500" dir="2700000" algn="tl" rotWithShape="0">
              <a:prstClr val="black">
                <a:alpha val="2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523854" algn="ctr" defTabSz="914099" fontAlgn="base">
              <a:lnSpc>
                <a:spcPct val="85000"/>
              </a:lnSpc>
              <a:spcBef>
                <a:spcPct val="0"/>
              </a:spcBef>
              <a:spcAft>
                <a:spcPct val="0"/>
              </a:spcAft>
              <a:buClr>
                <a:srgbClr val="FFC000"/>
              </a:buClr>
              <a:buSzPct val="76000"/>
              <a:defRPr/>
            </a:pPr>
            <a:endParaRPr lang="en-US" sz="2300" dirty="0">
              <a:gradFill>
                <a:gsLst>
                  <a:gs pos="0">
                    <a:schemeClr val="tx1"/>
                  </a:gs>
                  <a:gs pos="50000">
                    <a:schemeClr val="tx1"/>
                  </a:gs>
                </a:gsLst>
                <a:lin ang="5400000" scaled="0"/>
              </a:gradFill>
              <a:latin typeface="Segoe" pitchFamily="34" charset="0"/>
            </a:endParaRPr>
          </a:p>
        </p:txBody>
      </p:sp>
      <p:sp>
        <p:nvSpPr>
          <p:cNvPr id="69" name="Straight Connector 1024003"/>
          <p:cNvSpPr>
            <a:spLocks noChangeShapeType="1"/>
          </p:cNvSpPr>
          <p:nvPr/>
        </p:nvSpPr>
        <p:spPr bwMode="auto">
          <a:xfrm>
            <a:off x="964648" y="2418520"/>
            <a:ext cx="1692828" cy="83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en-US" dirty="0"/>
          </a:p>
        </p:txBody>
      </p:sp>
      <p:sp>
        <p:nvSpPr>
          <p:cNvPr id="61" name="Rounded Rectangle 60"/>
          <p:cNvSpPr>
            <a:spLocks noChangeArrowheads="1"/>
          </p:cNvSpPr>
          <p:nvPr/>
        </p:nvSpPr>
        <p:spPr bwMode="gray">
          <a:xfrm>
            <a:off x="4191001" y="1371600"/>
            <a:ext cx="4257674" cy="4876800"/>
          </a:xfrm>
          <a:prstGeom prst="roundRect">
            <a:avLst>
              <a:gd name="adj" fmla="val 2389"/>
            </a:avLst>
          </a:prstGeom>
          <a:gradFill flip="none" rotWithShape="1">
            <a:gsLst>
              <a:gs pos="0">
                <a:srgbClr val="B64506"/>
              </a:gs>
              <a:gs pos="25000">
                <a:srgbClr val="CB790B"/>
              </a:gs>
              <a:gs pos="80000">
                <a:srgbClr val="FA9B00"/>
              </a:gs>
              <a:gs pos="100000">
                <a:srgbClr val="FFC971"/>
              </a:gs>
            </a:gsLst>
            <a:lin ang="5400000" scaled="1"/>
            <a:tileRect/>
          </a:gradFill>
          <a:ln>
            <a:headEnd type="none" w="med" len="med"/>
            <a:tailEnd type="none" w="med" len="med"/>
          </a:ln>
          <a:effectLst>
            <a:outerShdw blurRad="101600" dist="635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523854" algn="ctr" defTabSz="914099" fontAlgn="base">
              <a:lnSpc>
                <a:spcPct val="85000"/>
              </a:lnSpc>
              <a:spcBef>
                <a:spcPct val="0"/>
              </a:spcBef>
              <a:spcAft>
                <a:spcPct val="0"/>
              </a:spcAft>
              <a:buClr>
                <a:srgbClr val="FFC000"/>
              </a:buClr>
              <a:buSzPct val="76000"/>
              <a:defRPr/>
            </a:pPr>
            <a:endParaRPr lang="en-US" dirty="0">
              <a:gradFill>
                <a:gsLst>
                  <a:gs pos="0">
                    <a:schemeClr val="bg1"/>
                  </a:gs>
                  <a:gs pos="100000">
                    <a:schemeClr val="bg1"/>
                  </a:gs>
                </a:gsLst>
                <a:lin ang="13500000" scaled="1"/>
              </a:gradFill>
              <a:latin typeface="Segoe Semibold" pitchFamily="34" charset="0"/>
            </a:endParaRPr>
          </a:p>
        </p:txBody>
      </p:sp>
      <p:sp>
        <p:nvSpPr>
          <p:cNvPr id="94" name="Title 93"/>
          <p:cNvSpPr>
            <a:spLocks noGrp="1"/>
          </p:cNvSpPr>
          <p:nvPr>
            <p:ph type="title"/>
          </p:nvPr>
        </p:nvSpPr>
        <p:spPr/>
        <p:txBody>
          <a:bodyPr/>
          <a:lstStyle/>
          <a:p>
            <a:r>
              <a:rPr lang="en-US" dirty="0" smtClean="0"/>
              <a:t>Exchange Enterprise Topology</a:t>
            </a:r>
            <a:endParaRPr lang="en-US" dirty="0"/>
          </a:p>
        </p:txBody>
      </p:sp>
      <p:sp>
        <p:nvSpPr>
          <p:cNvPr id="13317" name="Straight Connector 1024003"/>
          <p:cNvSpPr>
            <a:spLocks noChangeShapeType="1"/>
          </p:cNvSpPr>
          <p:nvPr/>
        </p:nvSpPr>
        <p:spPr bwMode="auto">
          <a:xfrm>
            <a:off x="4038600" y="2371724"/>
            <a:ext cx="977349" cy="3175"/>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en-US" dirty="0"/>
          </a:p>
        </p:txBody>
      </p:sp>
      <p:sp>
        <p:nvSpPr>
          <p:cNvPr id="13320" name="Rounded Rectangle 1024006"/>
          <p:cNvSpPr>
            <a:spLocks noChangeArrowheads="1"/>
          </p:cNvSpPr>
          <p:nvPr/>
        </p:nvSpPr>
        <p:spPr bwMode="gray">
          <a:xfrm>
            <a:off x="2669210" y="2113720"/>
            <a:ext cx="1384300" cy="629480"/>
          </a:xfrm>
          <a:prstGeom prst="roundRect">
            <a:avLst>
              <a:gd name="adj" fmla="val 6412"/>
            </a:avLst>
          </a:prstGeom>
          <a:gradFill flip="none" rotWithShape="1">
            <a:gsLst>
              <a:gs pos="0">
                <a:schemeClr val="accent3">
                  <a:lumMod val="50000"/>
                </a:schemeClr>
              </a:gs>
              <a:gs pos="25000">
                <a:schemeClr val="accent3">
                  <a:lumMod val="75000"/>
                </a:schemeClr>
              </a:gs>
              <a:gs pos="80000">
                <a:schemeClr val="accent3"/>
              </a:gs>
              <a:gs pos="100000">
                <a:schemeClr val="accent3">
                  <a:lumMod val="60000"/>
                  <a:lumOff val="40000"/>
                  <a:alpha val="69000"/>
                </a:schemeClr>
              </a:gs>
            </a:gsLst>
            <a:lin ang="5400000" scaled="1"/>
            <a:tileRect/>
          </a:gradFill>
          <a:ln>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a:lnSpc>
                <a:spcPct val="85000"/>
              </a:lnSpc>
              <a:spcBef>
                <a:spcPct val="0"/>
              </a:spcBef>
              <a:buClr>
                <a:srgbClr val="FFFF99"/>
              </a:buClr>
              <a:buSzPct val="80000"/>
              <a:tabLst>
                <a:tab pos="424590" algn="l"/>
              </a:tabLst>
              <a:defRPr/>
            </a:pPr>
            <a:endParaRPr lang="en-US" altLang="zh-CN" dirty="0">
              <a:gradFill>
                <a:gsLst>
                  <a:gs pos="0">
                    <a:schemeClr val="bg1"/>
                  </a:gs>
                  <a:gs pos="100000">
                    <a:schemeClr val="bg1"/>
                  </a:gs>
                </a:gsLst>
                <a:lin ang="13500000" scaled="1"/>
              </a:gradFill>
              <a:latin typeface="Segoe Semibold" pitchFamily="34" charset="0"/>
            </a:endParaRPr>
          </a:p>
        </p:txBody>
      </p:sp>
      <p:sp>
        <p:nvSpPr>
          <p:cNvPr id="13321" name="Rounded Rectangle 1024007"/>
          <p:cNvSpPr>
            <a:spLocks noChangeArrowheads="1"/>
          </p:cNvSpPr>
          <p:nvPr/>
        </p:nvSpPr>
        <p:spPr bwMode="gray">
          <a:xfrm>
            <a:off x="6818244" y="3378752"/>
            <a:ext cx="1476375" cy="695740"/>
          </a:xfrm>
          <a:prstGeom prst="roundRect">
            <a:avLst>
              <a:gd name="adj" fmla="val 6412"/>
            </a:avLst>
          </a:prstGeom>
          <a:gradFill flip="none" rotWithShape="1">
            <a:gsLst>
              <a:gs pos="0">
                <a:srgbClr val="1B396B"/>
              </a:gs>
              <a:gs pos="25000">
                <a:schemeClr val="accent2">
                  <a:lumMod val="75000"/>
                </a:schemeClr>
              </a:gs>
              <a:gs pos="80000">
                <a:schemeClr val="accent2"/>
              </a:gs>
              <a:gs pos="100000">
                <a:srgbClr val="5C9EE6"/>
              </a:gs>
            </a:gsLst>
            <a:lin ang="5400000" scaled="1"/>
            <a:tileRect/>
          </a:gradFill>
          <a:ln>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85000"/>
              </a:lnSpc>
              <a:spcBef>
                <a:spcPct val="0"/>
              </a:spcBef>
            </a:pPr>
            <a:endParaRPr lang="en-US" dirty="0">
              <a:gradFill>
                <a:gsLst>
                  <a:gs pos="0">
                    <a:schemeClr val="bg1"/>
                  </a:gs>
                  <a:gs pos="100000">
                    <a:schemeClr val="bg1"/>
                  </a:gs>
                </a:gsLst>
                <a:lin ang="13500000" scaled="1"/>
              </a:gradFill>
              <a:latin typeface="Segoe Semibold" pitchFamily="34" charset="0"/>
            </a:endParaRPr>
          </a:p>
        </p:txBody>
      </p:sp>
      <p:sp>
        <p:nvSpPr>
          <p:cNvPr id="13322" name="Rounded Rectangle 1024008"/>
          <p:cNvSpPr>
            <a:spLocks noChangeArrowheads="1"/>
          </p:cNvSpPr>
          <p:nvPr/>
        </p:nvSpPr>
        <p:spPr bwMode="gray">
          <a:xfrm>
            <a:off x="5118653" y="3421389"/>
            <a:ext cx="1346200" cy="619824"/>
          </a:xfrm>
          <a:prstGeom prst="roundRect">
            <a:avLst>
              <a:gd name="adj" fmla="val 6412"/>
            </a:avLst>
          </a:prstGeom>
          <a:gradFill flip="none" rotWithShape="1">
            <a:gsLst>
              <a:gs pos="0">
                <a:srgbClr val="1B396B"/>
              </a:gs>
              <a:gs pos="25000">
                <a:schemeClr val="accent2">
                  <a:lumMod val="75000"/>
                </a:schemeClr>
              </a:gs>
              <a:gs pos="80000">
                <a:schemeClr val="accent2"/>
              </a:gs>
              <a:gs pos="100000">
                <a:srgbClr val="5C9EE6"/>
              </a:gs>
            </a:gsLst>
            <a:lin ang="5400000" scaled="1"/>
            <a:tileRect/>
          </a:gradFill>
          <a:ln>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85000"/>
              </a:lnSpc>
              <a:spcBef>
                <a:spcPct val="0"/>
              </a:spcBef>
            </a:pPr>
            <a:endParaRPr lang="en-US" dirty="0">
              <a:gradFill>
                <a:gsLst>
                  <a:gs pos="0">
                    <a:schemeClr val="bg1"/>
                  </a:gs>
                  <a:gs pos="100000">
                    <a:schemeClr val="bg1"/>
                  </a:gs>
                </a:gsLst>
                <a:lin ang="13500000" scaled="1"/>
              </a:gradFill>
              <a:latin typeface="Segoe Semibold" pitchFamily="34" charset="0"/>
            </a:endParaRPr>
          </a:p>
        </p:txBody>
      </p:sp>
      <p:sp>
        <p:nvSpPr>
          <p:cNvPr id="13323" name="Rounded Rectangle 1024009"/>
          <p:cNvSpPr>
            <a:spLocks noChangeArrowheads="1"/>
          </p:cNvSpPr>
          <p:nvPr/>
        </p:nvSpPr>
        <p:spPr bwMode="gray">
          <a:xfrm>
            <a:off x="5029202" y="4419600"/>
            <a:ext cx="1524000" cy="762000"/>
          </a:xfrm>
          <a:prstGeom prst="roundRect">
            <a:avLst>
              <a:gd name="adj" fmla="val 6412"/>
            </a:avLst>
          </a:prstGeom>
          <a:gradFill flip="none" rotWithShape="1">
            <a:gsLst>
              <a:gs pos="0">
                <a:srgbClr val="1B396B"/>
              </a:gs>
              <a:gs pos="25000">
                <a:schemeClr val="accent2">
                  <a:lumMod val="75000"/>
                </a:schemeClr>
              </a:gs>
              <a:gs pos="80000">
                <a:schemeClr val="accent2"/>
              </a:gs>
              <a:gs pos="100000">
                <a:srgbClr val="5C9EE6"/>
              </a:gs>
            </a:gsLst>
            <a:lin ang="5400000" scaled="1"/>
            <a:tileRect/>
          </a:gradFill>
          <a:ln>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85000"/>
              </a:lnSpc>
              <a:spcBef>
                <a:spcPct val="0"/>
              </a:spcBef>
            </a:pPr>
            <a:endParaRPr lang="en-US" dirty="0">
              <a:gradFill>
                <a:gsLst>
                  <a:gs pos="0">
                    <a:schemeClr val="bg1"/>
                  </a:gs>
                  <a:gs pos="100000">
                    <a:schemeClr val="bg1"/>
                  </a:gs>
                </a:gsLst>
                <a:lin ang="13500000" scaled="1"/>
              </a:gradFill>
              <a:latin typeface="Segoe Semibold" pitchFamily="34" charset="0"/>
            </a:endParaRPr>
          </a:p>
        </p:txBody>
      </p:sp>
      <p:sp>
        <p:nvSpPr>
          <p:cNvPr id="13326" name="Rectangle 1024012"/>
          <p:cNvSpPr>
            <a:spLocks noChangeArrowheads="1"/>
          </p:cNvSpPr>
          <p:nvPr/>
        </p:nvSpPr>
        <p:spPr bwMode="gray">
          <a:xfrm>
            <a:off x="4319589" y="1398073"/>
            <a:ext cx="2767012" cy="369328"/>
          </a:xfrm>
          <a:prstGeom prst="rect">
            <a:avLst/>
          </a:prstGeom>
          <a:noFill/>
          <a:ln w="9525">
            <a:noFill/>
            <a:miter lim="800000"/>
            <a:headEnd/>
            <a:tailEnd/>
          </a:ln>
        </p:spPr>
        <p:txBody>
          <a:bodyPr lIns="91436" tIns="45718" rIns="91436" bIns="45718" anchor="ctr">
            <a:spAutoFit/>
          </a:bodyPr>
          <a:lstStyle/>
          <a:p>
            <a:pPr eaLnBrk="1" hangingPunct="1">
              <a:lnSpc>
                <a:spcPct val="100000"/>
              </a:lnSpc>
              <a:spcBef>
                <a:spcPct val="0"/>
              </a:spcBef>
            </a:pPr>
            <a:r>
              <a:rPr lang="en-US" dirty="0">
                <a:solidFill>
                  <a:schemeClr val="bg1"/>
                </a:solidFill>
                <a:effectLst>
                  <a:outerShdw blurRad="38100" dist="38100" dir="2700000" algn="tl">
                    <a:srgbClr val="000000">
                      <a:alpha val="43137"/>
                    </a:srgbClr>
                  </a:outerShdw>
                </a:effectLst>
                <a:latin typeface="Segoe Semibold" pitchFamily="34" charset="0"/>
              </a:rPr>
              <a:t>Enterprise Network</a:t>
            </a:r>
          </a:p>
        </p:txBody>
      </p:sp>
      <p:sp>
        <p:nvSpPr>
          <p:cNvPr id="13327" name="Rectangle 1024013"/>
          <p:cNvSpPr>
            <a:spLocks noChangeArrowheads="1"/>
          </p:cNvSpPr>
          <p:nvPr/>
        </p:nvSpPr>
        <p:spPr bwMode="gray">
          <a:xfrm>
            <a:off x="570395" y="2703926"/>
            <a:ext cx="1066800" cy="646327"/>
          </a:xfrm>
          <a:prstGeom prst="rect">
            <a:avLst/>
          </a:prstGeom>
          <a:noFill/>
          <a:ln w="9525">
            <a:noFill/>
            <a:miter lim="800000"/>
            <a:headEnd/>
            <a:tailEnd/>
          </a:ln>
        </p:spPr>
        <p:txBody>
          <a:bodyPr lIns="91436" tIns="45718" rIns="91436" bIns="45718" anchor="ctr">
            <a:spAutoFit/>
          </a:bodyPr>
          <a:lstStyle/>
          <a:p>
            <a:pPr algn="ctr" eaLnBrk="1" hangingPunct="1">
              <a:lnSpc>
                <a:spcPct val="100000"/>
              </a:lnSpc>
              <a:spcBef>
                <a:spcPct val="0"/>
              </a:spcBef>
            </a:pPr>
            <a:r>
              <a:rPr lang="en-US" sz="1200" dirty="0" smtClean="0"/>
              <a:t>External</a:t>
            </a:r>
          </a:p>
          <a:p>
            <a:pPr algn="ctr" eaLnBrk="1" hangingPunct="1">
              <a:lnSpc>
                <a:spcPct val="100000"/>
              </a:lnSpc>
              <a:spcBef>
                <a:spcPct val="0"/>
              </a:spcBef>
            </a:pPr>
            <a:r>
              <a:rPr lang="en-US" sz="1200" dirty="0" smtClean="0"/>
              <a:t>SMTP</a:t>
            </a:r>
            <a:r>
              <a:rPr lang="en-US" sz="1200" dirty="0"/>
              <a:t/>
            </a:r>
            <a:br>
              <a:rPr lang="en-US" sz="1200" dirty="0"/>
            </a:br>
            <a:r>
              <a:rPr lang="en-US" sz="1200" dirty="0" smtClean="0"/>
              <a:t>servers</a:t>
            </a:r>
            <a:endParaRPr lang="en-US" sz="1200" dirty="0"/>
          </a:p>
        </p:txBody>
      </p:sp>
      <p:sp>
        <p:nvSpPr>
          <p:cNvPr id="13329" name="Rectangle 1024015"/>
          <p:cNvSpPr>
            <a:spLocks noChangeArrowheads="1"/>
          </p:cNvSpPr>
          <p:nvPr/>
        </p:nvSpPr>
        <p:spPr bwMode="gray">
          <a:xfrm>
            <a:off x="2667000" y="2113720"/>
            <a:ext cx="1384300" cy="580842"/>
          </a:xfrm>
          <a:prstGeom prst="rect">
            <a:avLst/>
          </a:prstGeom>
          <a:noFill/>
          <a:ln w="9525">
            <a:noFill/>
            <a:miter lim="800000"/>
            <a:headEnd/>
            <a:tailEnd/>
          </a:ln>
        </p:spPr>
        <p:txBody>
          <a:bodyPr lIns="91436" tIns="45718" rIns="91436" bIns="45718" anchor="ctr"/>
          <a:lstStyle/>
          <a:p>
            <a:pPr algn="ctr" eaLnBrk="1" hangingPunct="1">
              <a:lnSpc>
                <a:spcPct val="100000"/>
              </a:lnSpc>
              <a:spcBef>
                <a:spcPct val="0"/>
              </a:spcBef>
            </a:pPr>
            <a:r>
              <a:rPr lang="en-US" sz="1200" b="1" dirty="0" smtClean="0">
                <a:solidFill>
                  <a:schemeClr val="bg1"/>
                </a:solidFill>
              </a:rPr>
              <a:t>Edge Transport</a:t>
            </a:r>
          </a:p>
          <a:p>
            <a:pPr algn="ctr" eaLnBrk="1" hangingPunct="1">
              <a:lnSpc>
                <a:spcPct val="100000"/>
              </a:lnSpc>
              <a:spcBef>
                <a:spcPct val="0"/>
              </a:spcBef>
            </a:pPr>
            <a:r>
              <a:rPr lang="en-US" sz="1200" dirty="0" smtClean="0">
                <a:solidFill>
                  <a:schemeClr val="bg1"/>
                </a:solidFill>
              </a:rPr>
              <a:t>Routing and </a:t>
            </a:r>
            <a:r>
              <a:rPr lang="en-US" sz="1200" dirty="0">
                <a:solidFill>
                  <a:schemeClr val="bg1"/>
                </a:solidFill>
              </a:rPr>
              <a:t>AV/AS</a:t>
            </a:r>
          </a:p>
        </p:txBody>
      </p:sp>
      <p:sp>
        <p:nvSpPr>
          <p:cNvPr id="13333" name="TextBox 1024021"/>
          <p:cNvSpPr txBox="1">
            <a:spLocks noChangeArrowheads="1"/>
          </p:cNvSpPr>
          <p:nvPr/>
        </p:nvSpPr>
        <p:spPr bwMode="gray">
          <a:xfrm>
            <a:off x="6781801" y="1524000"/>
            <a:ext cx="1295400" cy="461665"/>
          </a:xfrm>
          <a:prstGeom prst="rect">
            <a:avLst/>
          </a:prstGeom>
          <a:noFill/>
          <a:ln w="9525">
            <a:noFill/>
            <a:miter lim="800000"/>
            <a:headEnd/>
            <a:tailEnd/>
          </a:ln>
        </p:spPr>
        <p:txBody>
          <a:bodyPr wrap="square">
            <a:spAutoFit/>
          </a:bodyPr>
          <a:lstStyle/>
          <a:p>
            <a:pPr algn="ctr" eaLnBrk="1" hangingPunct="1">
              <a:lnSpc>
                <a:spcPct val="100000"/>
              </a:lnSpc>
              <a:spcBef>
                <a:spcPct val="50000"/>
              </a:spcBef>
            </a:pPr>
            <a:r>
              <a:rPr lang="en-US" sz="1200" dirty="0" smtClean="0"/>
              <a:t>Phone system (PBX or VOIP)</a:t>
            </a:r>
            <a:endParaRPr lang="en-US" sz="1200" dirty="0"/>
          </a:p>
        </p:txBody>
      </p:sp>
      <p:sp>
        <p:nvSpPr>
          <p:cNvPr id="13337" name="Rectangle 1024025"/>
          <p:cNvSpPr>
            <a:spLocks noChangeArrowheads="1"/>
          </p:cNvSpPr>
          <p:nvPr/>
        </p:nvSpPr>
        <p:spPr bwMode="gray">
          <a:xfrm>
            <a:off x="5032513" y="4456044"/>
            <a:ext cx="1524000" cy="646327"/>
          </a:xfrm>
          <a:prstGeom prst="rect">
            <a:avLst/>
          </a:prstGeom>
          <a:noFill/>
          <a:ln w="9525">
            <a:noFill/>
            <a:miter lim="800000"/>
            <a:headEnd/>
            <a:tailEnd/>
          </a:ln>
        </p:spPr>
        <p:txBody>
          <a:bodyPr lIns="91436" tIns="45718" rIns="91436" bIns="45718" anchor="ctr">
            <a:spAutoFit/>
          </a:bodyPr>
          <a:lstStyle/>
          <a:p>
            <a:pPr algn="ctr" eaLnBrk="1" hangingPunct="1">
              <a:lnSpc>
                <a:spcPct val="100000"/>
              </a:lnSpc>
              <a:spcBef>
                <a:spcPct val="0"/>
              </a:spcBef>
            </a:pPr>
            <a:r>
              <a:rPr lang="en-US" sz="1200" b="1" dirty="0" smtClean="0">
                <a:solidFill>
                  <a:schemeClr val="bg1"/>
                </a:solidFill>
              </a:rPr>
              <a:t>Client Access</a:t>
            </a:r>
          </a:p>
          <a:p>
            <a:pPr algn="ctr" eaLnBrk="1" hangingPunct="1">
              <a:lnSpc>
                <a:spcPct val="100000"/>
              </a:lnSpc>
              <a:spcBef>
                <a:spcPct val="0"/>
              </a:spcBef>
            </a:pPr>
            <a:r>
              <a:rPr lang="en-US" sz="1200" dirty="0" smtClean="0">
                <a:solidFill>
                  <a:schemeClr val="bg1"/>
                </a:solidFill>
              </a:rPr>
              <a:t>Client connectivity</a:t>
            </a:r>
          </a:p>
          <a:p>
            <a:pPr algn="ctr" eaLnBrk="1" hangingPunct="1">
              <a:lnSpc>
                <a:spcPct val="100000"/>
              </a:lnSpc>
              <a:spcBef>
                <a:spcPct val="0"/>
              </a:spcBef>
            </a:pPr>
            <a:r>
              <a:rPr lang="en-US" sz="1200" dirty="0" smtClean="0">
                <a:solidFill>
                  <a:schemeClr val="bg1"/>
                </a:solidFill>
              </a:rPr>
              <a:t>Web services</a:t>
            </a:r>
          </a:p>
        </p:txBody>
      </p:sp>
      <p:pic>
        <p:nvPicPr>
          <p:cNvPr id="13356" name="Rectangle 1024072"/>
          <p:cNvPicPr>
            <a:picLocks noChangeAspect="1" noChangeArrowheads="1"/>
          </p:cNvPicPr>
          <p:nvPr/>
        </p:nvPicPr>
        <p:blipFill>
          <a:blip r:embed="rId3" cstate="print"/>
          <a:srcRect/>
          <a:stretch>
            <a:fillRect/>
          </a:stretch>
        </p:blipFill>
        <p:spPr bwMode="gray">
          <a:xfrm>
            <a:off x="4343401" y="1841500"/>
            <a:ext cx="456198" cy="1280160"/>
          </a:xfrm>
          <a:prstGeom prst="rect">
            <a:avLst/>
          </a:prstGeom>
          <a:noFill/>
          <a:ln w="9525">
            <a:noFill/>
            <a:miter lim="800000"/>
            <a:headEnd/>
            <a:tailEnd/>
          </a:ln>
        </p:spPr>
      </p:pic>
      <p:pic>
        <p:nvPicPr>
          <p:cNvPr id="13362" name="Rectangle 1024078"/>
          <p:cNvPicPr>
            <a:picLocks noChangeAspect="1" noChangeArrowheads="1"/>
          </p:cNvPicPr>
          <p:nvPr/>
        </p:nvPicPr>
        <p:blipFill>
          <a:blip r:embed="rId4" cstate="print"/>
          <a:srcRect/>
          <a:stretch>
            <a:fillRect/>
          </a:stretch>
        </p:blipFill>
        <p:spPr bwMode="gray">
          <a:xfrm>
            <a:off x="7026965" y="2096604"/>
            <a:ext cx="609600" cy="566737"/>
          </a:xfrm>
          <a:prstGeom prst="rect">
            <a:avLst/>
          </a:prstGeom>
          <a:noFill/>
          <a:ln w="9525">
            <a:noFill/>
            <a:miter lim="800000"/>
            <a:headEnd/>
            <a:tailEnd/>
          </a:ln>
        </p:spPr>
      </p:pic>
      <p:pic>
        <p:nvPicPr>
          <p:cNvPr id="13364" name="Rectangle 1024082"/>
          <p:cNvPicPr>
            <a:picLocks noChangeAspect="1" noChangeArrowheads="1"/>
          </p:cNvPicPr>
          <p:nvPr/>
        </p:nvPicPr>
        <p:blipFill>
          <a:blip r:embed="rId3" cstate="print"/>
          <a:srcRect/>
          <a:stretch>
            <a:fillRect/>
          </a:stretch>
        </p:blipFill>
        <p:spPr bwMode="gray">
          <a:xfrm>
            <a:off x="2004943" y="1845364"/>
            <a:ext cx="456198" cy="1280160"/>
          </a:xfrm>
          <a:prstGeom prst="rect">
            <a:avLst/>
          </a:prstGeom>
          <a:noFill/>
          <a:ln w="9525">
            <a:noFill/>
            <a:miter lim="800000"/>
            <a:headEnd/>
            <a:tailEnd/>
          </a:ln>
        </p:spPr>
      </p:pic>
      <p:sp>
        <p:nvSpPr>
          <p:cNvPr id="13319" name="Rounded Rectangle 1024005"/>
          <p:cNvSpPr>
            <a:spLocks noChangeArrowheads="1"/>
          </p:cNvSpPr>
          <p:nvPr/>
        </p:nvSpPr>
        <p:spPr bwMode="gray">
          <a:xfrm>
            <a:off x="5029753" y="2070101"/>
            <a:ext cx="1524000" cy="609600"/>
          </a:xfrm>
          <a:prstGeom prst="roundRect">
            <a:avLst>
              <a:gd name="adj" fmla="val 6412"/>
            </a:avLst>
          </a:prstGeom>
          <a:gradFill flip="none" rotWithShape="1">
            <a:gsLst>
              <a:gs pos="0">
                <a:srgbClr val="1B396B"/>
              </a:gs>
              <a:gs pos="25000">
                <a:schemeClr val="accent2">
                  <a:lumMod val="75000"/>
                </a:schemeClr>
              </a:gs>
              <a:gs pos="80000">
                <a:schemeClr val="accent2"/>
              </a:gs>
              <a:gs pos="100000">
                <a:srgbClr val="5C9EE6"/>
              </a:gs>
            </a:gsLst>
            <a:lin ang="5400000" scaled="1"/>
            <a:tileRect/>
          </a:gradFill>
          <a:ln>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85000"/>
              </a:lnSpc>
              <a:spcBef>
                <a:spcPct val="0"/>
              </a:spcBef>
            </a:pPr>
            <a:endParaRPr lang="en-US" dirty="0">
              <a:gradFill>
                <a:gsLst>
                  <a:gs pos="0">
                    <a:schemeClr val="bg1"/>
                  </a:gs>
                  <a:gs pos="100000">
                    <a:schemeClr val="bg1"/>
                  </a:gs>
                </a:gsLst>
                <a:lin ang="13500000" scaled="1"/>
              </a:gradFill>
              <a:latin typeface="Segoe Semibold" pitchFamily="34" charset="0"/>
            </a:endParaRPr>
          </a:p>
        </p:txBody>
      </p:sp>
      <p:sp>
        <p:nvSpPr>
          <p:cNvPr id="13330" name="Rectangle 1024016"/>
          <p:cNvSpPr>
            <a:spLocks noChangeArrowheads="1"/>
          </p:cNvSpPr>
          <p:nvPr/>
        </p:nvSpPr>
        <p:spPr bwMode="gray">
          <a:xfrm>
            <a:off x="5029201" y="2096604"/>
            <a:ext cx="1511300" cy="533400"/>
          </a:xfrm>
          <a:prstGeom prst="rect">
            <a:avLst/>
          </a:prstGeom>
          <a:noFill/>
          <a:ln w="9525">
            <a:noFill/>
            <a:miter lim="800000"/>
            <a:headEnd/>
            <a:tailEnd/>
          </a:ln>
        </p:spPr>
        <p:txBody>
          <a:bodyPr lIns="91436" tIns="45718" rIns="91436" bIns="45718" anchor="ctr"/>
          <a:lstStyle/>
          <a:p>
            <a:pPr algn="ctr" eaLnBrk="1" hangingPunct="1">
              <a:lnSpc>
                <a:spcPct val="100000"/>
              </a:lnSpc>
              <a:spcBef>
                <a:spcPct val="0"/>
              </a:spcBef>
            </a:pPr>
            <a:r>
              <a:rPr lang="en-US" sz="1200" b="1" dirty="0" smtClean="0">
                <a:solidFill>
                  <a:schemeClr val="bg1"/>
                </a:solidFill>
              </a:rPr>
              <a:t>Hub Transport</a:t>
            </a:r>
          </a:p>
          <a:p>
            <a:pPr algn="ctr" eaLnBrk="1" hangingPunct="1">
              <a:lnSpc>
                <a:spcPct val="100000"/>
              </a:lnSpc>
              <a:spcBef>
                <a:spcPct val="0"/>
              </a:spcBef>
            </a:pPr>
            <a:r>
              <a:rPr lang="en-US" sz="1200" dirty="0" smtClean="0">
                <a:solidFill>
                  <a:schemeClr val="bg1"/>
                </a:solidFill>
              </a:rPr>
              <a:t>Routing and policy</a:t>
            </a:r>
            <a:endParaRPr lang="en-US" sz="1200" dirty="0">
              <a:solidFill>
                <a:schemeClr val="bg1"/>
              </a:solidFill>
            </a:endParaRPr>
          </a:p>
        </p:txBody>
      </p:sp>
      <p:sp>
        <p:nvSpPr>
          <p:cNvPr id="72" name="Rectangle 1024013"/>
          <p:cNvSpPr>
            <a:spLocks noChangeArrowheads="1"/>
          </p:cNvSpPr>
          <p:nvPr/>
        </p:nvSpPr>
        <p:spPr bwMode="gray">
          <a:xfrm>
            <a:off x="391355" y="4632162"/>
            <a:ext cx="1219200" cy="276995"/>
          </a:xfrm>
          <a:prstGeom prst="rect">
            <a:avLst/>
          </a:prstGeom>
          <a:noFill/>
          <a:ln w="9525">
            <a:noFill/>
            <a:miter lim="800000"/>
            <a:headEnd/>
            <a:tailEnd/>
          </a:ln>
        </p:spPr>
        <p:txBody>
          <a:bodyPr wrap="square" lIns="91436" tIns="45718" rIns="91436" bIns="45718" anchor="ctr">
            <a:spAutoFit/>
          </a:bodyPr>
          <a:lstStyle/>
          <a:p>
            <a:pPr algn="ctr" eaLnBrk="1" hangingPunct="1">
              <a:lnSpc>
                <a:spcPct val="100000"/>
              </a:lnSpc>
              <a:spcBef>
                <a:spcPct val="0"/>
              </a:spcBef>
            </a:pPr>
            <a:r>
              <a:rPr lang="en-US" sz="1200" dirty="0" smtClean="0"/>
              <a:t>Web browser</a:t>
            </a:r>
            <a:endParaRPr lang="en-US" sz="1200" dirty="0"/>
          </a:p>
        </p:txBody>
      </p:sp>
      <p:grpSp>
        <p:nvGrpSpPr>
          <p:cNvPr id="2" name="Group 40"/>
          <p:cNvGrpSpPr>
            <a:grpSpLocks/>
          </p:cNvGrpSpPr>
          <p:nvPr/>
        </p:nvGrpSpPr>
        <p:grpSpPr bwMode="auto">
          <a:xfrm>
            <a:off x="1600200" y="5261112"/>
            <a:ext cx="914400" cy="674688"/>
            <a:chOff x="528" y="2832"/>
            <a:chExt cx="576" cy="425"/>
          </a:xfrm>
        </p:grpSpPr>
        <p:sp>
          <p:nvSpPr>
            <p:cNvPr id="77" name="Oval 1024040"/>
            <p:cNvSpPr>
              <a:spLocks noChangeArrowheads="1"/>
            </p:cNvSpPr>
            <p:nvPr/>
          </p:nvSpPr>
          <p:spPr bwMode="gray">
            <a:xfrm>
              <a:off x="528" y="2976"/>
              <a:ext cx="576" cy="281"/>
            </a:xfrm>
            <a:prstGeom prst="ellipse">
              <a:avLst/>
            </a:prstGeom>
            <a:gradFill rotWithShape="1">
              <a:gsLst>
                <a:gs pos="0">
                  <a:schemeClr val="tx1">
                    <a:alpha val="57999"/>
                  </a:schemeClr>
                </a:gs>
                <a:gs pos="100000">
                  <a:schemeClr val="tx1">
                    <a:alpha val="0"/>
                  </a:schemeClr>
                </a:gs>
              </a:gsLst>
              <a:path path="shape">
                <a:fillToRect l="50000" t="50000" r="50000" b="50000"/>
              </a:path>
            </a:gradFill>
            <a:ln w="9525">
              <a:noFill/>
              <a:round/>
              <a:headEnd/>
              <a:tailEnd/>
            </a:ln>
          </p:spPr>
          <p:txBody>
            <a:bodyPr wrap="none" anchor="ctr"/>
            <a:lstStyle/>
            <a:p>
              <a:pPr eaLnBrk="1" hangingPunct="1">
                <a:lnSpc>
                  <a:spcPct val="100000"/>
                </a:lnSpc>
                <a:spcBef>
                  <a:spcPct val="0"/>
                </a:spcBef>
              </a:pPr>
              <a:endParaRPr lang="en-US" sz="1800" b="0" dirty="0">
                <a:solidFill>
                  <a:srgbClr val="000000"/>
                </a:solidFill>
                <a:latin typeface="Arial" pitchFamily="34" charset="0"/>
              </a:endParaRPr>
            </a:p>
          </p:txBody>
        </p:sp>
        <p:pic>
          <p:nvPicPr>
            <p:cNvPr id="78" name="Rectangle 1024041"/>
            <p:cNvPicPr>
              <a:picLocks noChangeAspect="1" noChangeArrowheads="1"/>
            </p:cNvPicPr>
            <p:nvPr/>
          </p:nvPicPr>
          <p:blipFill>
            <a:blip r:embed="rId5" cstate="print"/>
            <a:srcRect/>
            <a:stretch>
              <a:fillRect/>
            </a:stretch>
          </p:blipFill>
          <p:spPr bwMode="gray">
            <a:xfrm>
              <a:off x="624" y="2832"/>
              <a:ext cx="384" cy="344"/>
            </a:xfrm>
            <a:prstGeom prst="rect">
              <a:avLst/>
            </a:prstGeom>
            <a:noFill/>
            <a:ln w="9525">
              <a:noFill/>
              <a:miter lim="800000"/>
              <a:headEnd/>
              <a:tailEnd/>
            </a:ln>
          </p:spPr>
        </p:pic>
      </p:grpSp>
      <p:grpSp>
        <p:nvGrpSpPr>
          <p:cNvPr id="3" name="Group 49"/>
          <p:cNvGrpSpPr>
            <a:grpSpLocks/>
          </p:cNvGrpSpPr>
          <p:nvPr/>
        </p:nvGrpSpPr>
        <p:grpSpPr bwMode="auto">
          <a:xfrm>
            <a:off x="1562100" y="4499112"/>
            <a:ext cx="762000" cy="677863"/>
            <a:chOff x="619" y="3312"/>
            <a:chExt cx="480" cy="427"/>
          </a:xfrm>
        </p:grpSpPr>
        <p:sp>
          <p:nvSpPr>
            <p:cNvPr id="80" name="Oval 1024049"/>
            <p:cNvSpPr>
              <a:spLocks noChangeArrowheads="1"/>
            </p:cNvSpPr>
            <p:nvPr/>
          </p:nvSpPr>
          <p:spPr bwMode="gray">
            <a:xfrm rot="538358">
              <a:off x="619" y="3504"/>
              <a:ext cx="480" cy="235"/>
            </a:xfrm>
            <a:prstGeom prst="ellipse">
              <a:avLst/>
            </a:prstGeom>
            <a:gradFill rotWithShape="1">
              <a:gsLst>
                <a:gs pos="0">
                  <a:schemeClr val="tx1">
                    <a:alpha val="57999"/>
                  </a:schemeClr>
                </a:gs>
                <a:gs pos="100000">
                  <a:schemeClr val="tx1">
                    <a:alpha val="0"/>
                  </a:schemeClr>
                </a:gs>
              </a:gsLst>
              <a:path path="shape">
                <a:fillToRect l="50000" t="50000" r="50000" b="50000"/>
              </a:path>
            </a:gradFill>
            <a:ln w="9525">
              <a:noFill/>
              <a:round/>
              <a:headEnd/>
              <a:tailEnd/>
            </a:ln>
          </p:spPr>
          <p:txBody>
            <a:bodyPr wrap="none" anchor="ctr"/>
            <a:lstStyle/>
            <a:p>
              <a:pPr eaLnBrk="1" hangingPunct="1">
                <a:lnSpc>
                  <a:spcPct val="100000"/>
                </a:lnSpc>
                <a:spcBef>
                  <a:spcPct val="0"/>
                </a:spcBef>
              </a:pPr>
              <a:endParaRPr lang="en-US" sz="1800" b="0" dirty="0">
                <a:solidFill>
                  <a:srgbClr val="000000"/>
                </a:solidFill>
                <a:latin typeface="Arial" pitchFamily="34" charset="0"/>
              </a:endParaRPr>
            </a:p>
          </p:txBody>
        </p:sp>
        <p:pic>
          <p:nvPicPr>
            <p:cNvPr id="81" name="Rectangle 1024050"/>
            <p:cNvPicPr>
              <a:picLocks noChangeAspect="1" noChangeArrowheads="1"/>
            </p:cNvPicPr>
            <p:nvPr/>
          </p:nvPicPr>
          <p:blipFill>
            <a:blip r:embed="rId6" cstate="print"/>
            <a:srcRect/>
            <a:stretch>
              <a:fillRect/>
            </a:stretch>
          </p:blipFill>
          <p:spPr bwMode="gray">
            <a:xfrm rot="21419117" flipH="1">
              <a:off x="624" y="3312"/>
              <a:ext cx="384" cy="370"/>
            </a:xfrm>
            <a:prstGeom prst="rect">
              <a:avLst/>
            </a:prstGeom>
            <a:noFill/>
            <a:ln w="9525">
              <a:noFill/>
              <a:miter lim="800000"/>
              <a:headEnd/>
              <a:tailEnd/>
            </a:ln>
          </p:spPr>
        </p:pic>
      </p:grpSp>
      <p:cxnSp>
        <p:nvCxnSpPr>
          <p:cNvPr id="90" name="Straight Connector 89"/>
          <p:cNvCxnSpPr>
            <a:stCxn id="13323" idx="0"/>
            <a:endCxn id="13322" idx="2"/>
          </p:cNvCxnSpPr>
          <p:nvPr/>
        </p:nvCxnSpPr>
        <p:spPr>
          <a:xfrm rot="5400000" flipH="1" flipV="1">
            <a:off x="5602284" y="4230132"/>
            <a:ext cx="378387" cy="551"/>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3337" idx="1"/>
          </p:cNvCxnSpPr>
          <p:nvPr/>
        </p:nvCxnSpPr>
        <p:spPr>
          <a:xfrm rot="10800000">
            <a:off x="3733801" y="4770120"/>
            <a:ext cx="1298712" cy="908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16200000" flipV="1">
            <a:off x="6957221" y="3024980"/>
            <a:ext cx="715963" cy="2"/>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2" name="Straight Connector 1024003"/>
          <p:cNvSpPr>
            <a:spLocks noChangeShapeType="1"/>
          </p:cNvSpPr>
          <p:nvPr/>
        </p:nvSpPr>
        <p:spPr bwMode="auto">
          <a:xfrm>
            <a:off x="5791202" y="2679700"/>
            <a:ext cx="0" cy="73152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en-US" dirty="0"/>
          </a:p>
        </p:txBody>
      </p:sp>
      <p:pic>
        <p:nvPicPr>
          <p:cNvPr id="133" name="Picture 2" descr="\\eventsql\dvd\Online_ART\DVD_ART34\Artwork_Imagery\Icons - Illustrations\_WINDOWS SERVER ICONS\Hardware\Virtual Servers 2.png"/>
          <p:cNvPicPr>
            <a:picLocks noChangeAspect="1" noChangeArrowheads="1"/>
          </p:cNvPicPr>
          <p:nvPr/>
        </p:nvPicPr>
        <p:blipFill>
          <a:blip r:embed="rId7"/>
          <a:stretch>
            <a:fillRect/>
          </a:stretch>
        </p:blipFill>
        <p:spPr bwMode="auto">
          <a:xfrm>
            <a:off x="676275" y="2025690"/>
            <a:ext cx="431507" cy="588827"/>
          </a:xfrm>
          <a:prstGeom prst="rect">
            <a:avLst/>
          </a:prstGeom>
          <a:noFill/>
        </p:spPr>
      </p:pic>
      <p:pic>
        <p:nvPicPr>
          <p:cNvPr id="135" name="Picture 2" descr="\\eventsql\dvd\Online_ART\DVD_ART34\Artwork_Imagery\Icons - Illustrations\_WINDOWS SERVER ICONS\Hardware\Virtual Servers 2.png"/>
          <p:cNvPicPr>
            <a:picLocks noChangeAspect="1" noChangeArrowheads="1"/>
          </p:cNvPicPr>
          <p:nvPr/>
        </p:nvPicPr>
        <p:blipFill>
          <a:blip r:embed="rId7"/>
          <a:stretch>
            <a:fillRect/>
          </a:stretch>
        </p:blipFill>
        <p:spPr bwMode="auto">
          <a:xfrm>
            <a:off x="969411" y="2085975"/>
            <a:ext cx="443171" cy="604743"/>
          </a:xfrm>
          <a:prstGeom prst="rect">
            <a:avLst/>
          </a:prstGeom>
          <a:noFill/>
        </p:spPr>
      </p:pic>
      <p:pic>
        <p:nvPicPr>
          <p:cNvPr id="134" name="Picture 3" descr="\\eventsql\dvd\Online_ART\DVD_ART34\Artwork_Imagery\Icons - Illustrations\_MSN ICONS\MSN icon envelope email mail letter.png"/>
          <p:cNvPicPr>
            <a:picLocks noChangeAspect="1" noChangeArrowheads="1"/>
          </p:cNvPicPr>
          <p:nvPr/>
        </p:nvPicPr>
        <p:blipFill>
          <a:blip r:embed="rId8"/>
          <a:stretch>
            <a:fillRect/>
          </a:stretch>
        </p:blipFill>
        <p:spPr bwMode="auto">
          <a:xfrm>
            <a:off x="1256195" y="2260122"/>
            <a:ext cx="335601" cy="312985"/>
          </a:xfrm>
          <a:prstGeom prst="rect">
            <a:avLst/>
          </a:prstGeom>
          <a:noFill/>
        </p:spPr>
      </p:pic>
      <p:cxnSp>
        <p:nvCxnSpPr>
          <p:cNvPr id="137" name="Straight Connector 136"/>
          <p:cNvCxnSpPr>
            <a:stCxn id="13321" idx="1"/>
            <a:endCxn id="13322" idx="3"/>
          </p:cNvCxnSpPr>
          <p:nvPr/>
        </p:nvCxnSpPr>
        <p:spPr>
          <a:xfrm rot="10800000" flipV="1">
            <a:off x="6464854" y="3726621"/>
            <a:ext cx="353391" cy="4679"/>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40"/>
          <p:cNvGrpSpPr>
            <a:grpSpLocks/>
          </p:cNvGrpSpPr>
          <p:nvPr/>
        </p:nvGrpSpPr>
        <p:grpSpPr bwMode="auto">
          <a:xfrm>
            <a:off x="4191001" y="5322400"/>
            <a:ext cx="914400" cy="674688"/>
            <a:chOff x="528" y="2832"/>
            <a:chExt cx="576" cy="425"/>
          </a:xfrm>
        </p:grpSpPr>
        <p:sp>
          <p:nvSpPr>
            <p:cNvPr id="155" name="Oval 1024040"/>
            <p:cNvSpPr>
              <a:spLocks noChangeArrowheads="1"/>
            </p:cNvSpPr>
            <p:nvPr/>
          </p:nvSpPr>
          <p:spPr bwMode="gray">
            <a:xfrm>
              <a:off x="528" y="2976"/>
              <a:ext cx="576" cy="281"/>
            </a:xfrm>
            <a:prstGeom prst="ellipse">
              <a:avLst/>
            </a:prstGeom>
            <a:gradFill rotWithShape="1">
              <a:gsLst>
                <a:gs pos="0">
                  <a:schemeClr val="tx1">
                    <a:alpha val="57999"/>
                  </a:schemeClr>
                </a:gs>
                <a:gs pos="100000">
                  <a:schemeClr val="tx1">
                    <a:alpha val="0"/>
                  </a:schemeClr>
                </a:gs>
              </a:gsLst>
              <a:path path="shape">
                <a:fillToRect l="50000" t="50000" r="50000" b="50000"/>
              </a:path>
            </a:gradFill>
            <a:ln w="9525">
              <a:noFill/>
              <a:round/>
              <a:headEnd/>
              <a:tailEnd/>
            </a:ln>
          </p:spPr>
          <p:txBody>
            <a:bodyPr wrap="none" anchor="ctr"/>
            <a:lstStyle/>
            <a:p>
              <a:pPr eaLnBrk="1" hangingPunct="1">
                <a:lnSpc>
                  <a:spcPct val="100000"/>
                </a:lnSpc>
                <a:spcBef>
                  <a:spcPct val="0"/>
                </a:spcBef>
              </a:pPr>
              <a:endParaRPr lang="en-US" sz="1800" b="0" dirty="0">
                <a:solidFill>
                  <a:srgbClr val="000000"/>
                </a:solidFill>
                <a:latin typeface="Arial" pitchFamily="34" charset="0"/>
              </a:endParaRPr>
            </a:p>
          </p:txBody>
        </p:sp>
        <p:pic>
          <p:nvPicPr>
            <p:cNvPr id="156" name="Rectangle 1024041"/>
            <p:cNvPicPr>
              <a:picLocks noChangeAspect="1" noChangeArrowheads="1"/>
            </p:cNvPicPr>
            <p:nvPr/>
          </p:nvPicPr>
          <p:blipFill>
            <a:blip r:embed="rId5" cstate="print"/>
            <a:srcRect/>
            <a:stretch>
              <a:fillRect/>
            </a:stretch>
          </p:blipFill>
          <p:spPr bwMode="gray">
            <a:xfrm>
              <a:off x="624" y="2832"/>
              <a:ext cx="384" cy="344"/>
            </a:xfrm>
            <a:prstGeom prst="rect">
              <a:avLst/>
            </a:prstGeom>
            <a:noFill/>
            <a:ln w="9525">
              <a:noFill/>
              <a:miter lim="800000"/>
              <a:headEnd/>
              <a:tailEnd/>
            </a:ln>
          </p:spPr>
        </p:pic>
      </p:grpSp>
      <p:grpSp>
        <p:nvGrpSpPr>
          <p:cNvPr id="5" name="Group 49"/>
          <p:cNvGrpSpPr>
            <a:grpSpLocks/>
          </p:cNvGrpSpPr>
          <p:nvPr/>
        </p:nvGrpSpPr>
        <p:grpSpPr bwMode="auto">
          <a:xfrm>
            <a:off x="4953001" y="5398600"/>
            <a:ext cx="762000" cy="677863"/>
            <a:chOff x="619" y="3312"/>
            <a:chExt cx="480" cy="427"/>
          </a:xfrm>
        </p:grpSpPr>
        <p:sp>
          <p:nvSpPr>
            <p:cNvPr id="158" name="Oval 1024049"/>
            <p:cNvSpPr>
              <a:spLocks noChangeArrowheads="1"/>
            </p:cNvSpPr>
            <p:nvPr/>
          </p:nvSpPr>
          <p:spPr bwMode="gray">
            <a:xfrm rot="538358">
              <a:off x="619" y="3504"/>
              <a:ext cx="480" cy="235"/>
            </a:xfrm>
            <a:prstGeom prst="ellipse">
              <a:avLst/>
            </a:prstGeom>
            <a:gradFill rotWithShape="1">
              <a:gsLst>
                <a:gs pos="0">
                  <a:schemeClr val="tx1">
                    <a:alpha val="57999"/>
                  </a:schemeClr>
                </a:gs>
                <a:gs pos="100000">
                  <a:schemeClr val="tx1">
                    <a:alpha val="0"/>
                  </a:schemeClr>
                </a:gs>
              </a:gsLst>
              <a:path path="shape">
                <a:fillToRect l="50000" t="50000" r="50000" b="50000"/>
              </a:path>
            </a:gradFill>
            <a:ln w="9525">
              <a:noFill/>
              <a:round/>
              <a:headEnd/>
              <a:tailEnd/>
            </a:ln>
          </p:spPr>
          <p:txBody>
            <a:bodyPr wrap="none" anchor="ctr"/>
            <a:lstStyle/>
            <a:p>
              <a:pPr eaLnBrk="1" hangingPunct="1">
                <a:lnSpc>
                  <a:spcPct val="100000"/>
                </a:lnSpc>
                <a:spcBef>
                  <a:spcPct val="0"/>
                </a:spcBef>
              </a:pPr>
              <a:endParaRPr lang="en-US" sz="1800" b="0" dirty="0">
                <a:solidFill>
                  <a:srgbClr val="000000"/>
                </a:solidFill>
                <a:latin typeface="Arial" pitchFamily="34" charset="0"/>
              </a:endParaRPr>
            </a:p>
          </p:txBody>
        </p:sp>
        <p:pic>
          <p:nvPicPr>
            <p:cNvPr id="159" name="Rectangle 1024050"/>
            <p:cNvPicPr>
              <a:picLocks noChangeAspect="1" noChangeArrowheads="1"/>
            </p:cNvPicPr>
            <p:nvPr/>
          </p:nvPicPr>
          <p:blipFill>
            <a:blip r:embed="rId6" cstate="print"/>
            <a:srcRect/>
            <a:stretch>
              <a:fillRect/>
            </a:stretch>
          </p:blipFill>
          <p:spPr bwMode="gray">
            <a:xfrm rot="21419117" flipH="1">
              <a:off x="624" y="3312"/>
              <a:ext cx="384" cy="370"/>
            </a:xfrm>
            <a:prstGeom prst="rect">
              <a:avLst/>
            </a:prstGeom>
            <a:noFill/>
            <a:ln w="9525">
              <a:noFill/>
              <a:miter lim="800000"/>
              <a:headEnd/>
              <a:tailEnd/>
            </a:ln>
          </p:spPr>
        </p:pic>
      </p:grpSp>
      <p:sp>
        <p:nvSpPr>
          <p:cNvPr id="160" name="Rectangle 1024013"/>
          <p:cNvSpPr>
            <a:spLocks noChangeArrowheads="1"/>
          </p:cNvSpPr>
          <p:nvPr/>
        </p:nvSpPr>
        <p:spPr bwMode="gray">
          <a:xfrm>
            <a:off x="533400" y="5331645"/>
            <a:ext cx="1285460" cy="461661"/>
          </a:xfrm>
          <a:prstGeom prst="rect">
            <a:avLst/>
          </a:prstGeom>
          <a:noFill/>
          <a:ln w="9525">
            <a:noFill/>
            <a:miter lim="800000"/>
            <a:headEnd/>
            <a:tailEnd/>
          </a:ln>
        </p:spPr>
        <p:txBody>
          <a:bodyPr wrap="square" lIns="91436" tIns="45718" rIns="91436" bIns="45718" anchor="ctr">
            <a:spAutoFit/>
          </a:bodyPr>
          <a:lstStyle/>
          <a:p>
            <a:pPr algn="ctr" eaLnBrk="1" hangingPunct="1">
              <a:lnSpc>
                <a:spcPct val="100000"/>
              </a:lnSpc>
              <a:spcBef>
                <a:spcPct val="0"/>
              </a:spcBef>
            </a:pPr>
            <a:r>
              <a:rPr lang="en-US" sz="1200" dirty="0" smtClean="0"/>
              <a:t>Outlook (remote user)</a:t>
            </a:r>
            <a:endParaRPr lang="en-US" sz="1200" dirty="0"/>
          </a:p>
        </p:txBody>
      </p:sp>
      <p:sp>
        <p:nvSpPr>
          <p:cNvPr id="161" name="Rectangle 1024013"/>
          <p:cNvSpPr>
            <a:spLocks noChangeArrowheads="1"/>
          </p:cNvSpPr>
          <p:nvPr/>
        </p:nvSpPr>
        <p:spPr bwMode="gray">
          <a:xfrm>
            <a:off x="819150" y="3886726"/>
            <a:ext cx="1219200" cy="276995"/>
          </a:xfrm>
          <a:prstGeom prst="rect">
            <a:avLst/>
          </a:prstGeom>
          <a:noFill/>
          <a:ln w="9525">
            <a:noFill/>
            <a:miter lim="800000"/>
            <a:headEnd/>
            <a:tailEnd/>
          </a:ln>
        </p:spPr>
        <p:txBody>
          <a:bodyPr wrap="square" lIns="91436" tIns="45718" rIns="91436" bIns="45718" anchor="ctr">
            <a:spAutoFit/>
          </a:bodyPr>
          <a:lstStyle/>
          <a:p>
            <a:pPr algn="ctr" eaLnBrk="1" hangingPunct="1">
              <a:lnSpc>
                <a:spcPct val="100000"/>
              </a:lnSpc>
              <a:spcBef>
                <a:spcPct val="0"/>
              </a:spcBef>
            </a:pPr>
            <a:r>
              <a:rPr lang="en-US" sz="1200" dirty="0" smtClean="0"/>
              <a:t>Mobile phone</a:t>
            </a:r>
            <a:endParaRPr lang="en-US" sz="1200" dirty="0"/>
          </a:p>
        </p:txBody>
      </p:sp>
      <p:sp>
        <p:nvSpPr>
          <p:cNvPr id="162" name="Rectangle 1024013"/>
          <p:cNvSpPr>
            <a:spLocks noChangeArrowheads="1"/>
          </p:cNvSpPr>
          <p:nvPr/>
        </p:nvSpPr>
        <p:spPr bwMode="gray">
          <a:xfrm>
            <a:off x="4131365" y="5956016"/>
            <a:ext cx="1905000" cy="276995"/>
          </a:xfrm>
          <a:prstGeom prst="rect">
            <a:avLst/>
          </a:prstGeom>
          <a:noFill/>
          <a:ln w="9525">
            <a:noFill/>
            <a:miter lim="800000"/>
            <a:headEnd/>
            <a:tailEnd/>
          </a:ln>
        </p:spPr>
        <p:txBody>
          <a:bodyPr wrap="square" lIns="91436" tIns="45718" rIns="91436" bIns="45718" anchor="ctr">
            <a:spAutoFit/>
          </a:bodyPr>
          <a:lstStyle/>
          <a:p>
            <a:pPr algn="ctr" eaLnBrk="1" hangingPunct="1">
              <a:lnSpc>
                <a:spcPct val="100000"/>
              </a:lnSpc>
              <a:spcBef>
                <a:spcPct val="0"/>
              </a:spcBef>
            </a:pPr>
            <a:r>
              <a:rPr lang="en-US" sz="1200" dirty="0" smtClean="0"/>
              <a:t>Outlook (local user)</a:t>
            </a:r>
            <a:endParaRPr lang="en-US" sz="1200" dirty="0"/>
          </a:p>
        </p:txBody>
      </p:sp>
      <p:cxnSp>
        <p:nvCxnSpPr>
          <p:cNvPr id="163" name="Straight Connector 162"/>
          <p:cNvCxnSpPr>
            <a:stCxn id="13323" idx="2"/>
            <a:endCxn id="159" idx="0"/>
          </p:cNvCxnSpPr>
          <p:nvPr/>
        </p:nvCxnSpPr>
        <p:spPr>
          <a:xfrm rot="5400000">
            <a:off x="5412045" y="5019849"/>
            <a:ext cx="217406" cy="540909"/>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stCxn id="70" idx="3"/>
            <a:endCxn id="161" idx="3"/>
          </p:cNvCxnSpPr>
          <p:nvPr/>
        </p:nvCxnSpPr>
        <p:spPr>
          <a:xfrm flipH="1" flipV="1">
            <a:off x="2038350" y="4025224"/>
            <a:ext cx="1924050" cy="7482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a:stCxn id="70" idx="3"/>
          </p:cNvCxnSpPr>
          <p:nvPr/>
        </p:nvCxnSpPr>
        <p:spPr>
          <a:xfrm flipH="1">
            <a:off x="2179216" y="4773432"/>
            <a:ext cx="1783184" cy="333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a:stCxn id="70" idx="3"/>
          </p:cNvCxnSpPr>
          <p:nvPr/>
        </p:nvCxnSpPr>
        <p:spPr>
          <a:xfrm flipH="1">
            <a:off x="2362200" y="4773432"/>
            <a:ext cx="1600200" cy="76073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70" name="Rectangle 1024072"/>
          <p:cNvPicPr>
            <a:picLocks noChangeAspect="1" noChangeArrowheads="1"/>
          </p:cNvPicPr>
          <p:nvPr/>
        </p:nvPicPr>
        <p:blipFill>
          <a:blip r:embed="rId3" cstate="print"/>
          <a:srcRect/>
          <a:stretch>
            <a:fillRect/>
          </a:stretch>
        </p:blipFill>
        <p:spPr bwMode="gray">
          <a:xfrm>
            <a:off x="3506202" y="4133352"/>
            <a:ext cx="456198" cy="1280160"/>
          </a:xfrm>
          <a:prstGeom prst="rect">
            <a:avLst/>
          </a:prstGeom>
          <a:noFill/>
          <a:ln w="9525">
            <a:noFill/>
            <a:miter lim="800000"/>
            <a:headEnd/>
            <a:tailEnd/>
          </a:ln>
        </p:spPr>
      </p:pic>
      <p:pic>
        <p:nvPicPr>
          <p:cNvPr id="180" name="Picture 2" descr="\\eventsql\dvd\Online_ART\DVD_ART34\Artwork_Imagery\Icons - Illustrations\_WINDOWS SERVER ICONS\Hardware\Virtual Servers 2.png"/>
          <p:cNvPicPr>
            <a:picLocks noChangeAspect="1" noChangeArrowheads="1"/>
          </p:cNvPicPr>
          <p:nvPr/>
        </p:nvPicPr>
        <p:blipFill>
          <a:blip r:embed="rId7"/>
          <a:stretch>
            <a:fillRect/>
          </a:stretch>
        </p:blipFill>
        <p:spPr bwMode="auto">
          <a:xfrm>
            <a:off x="7124951" y="4791076"/>
            <a:ext cx="495050" cy="675536"/>
          </a:xfrm>
          <a:prstGeom prst="rect">
            <a:avLst/>
          </a:prstGeom>
          <a:noFill/>
        </p:spPr>
      </p:pic>
      <p:sp>
        <p:nvSpPr>
          <p:cNvPr id="181" name="Rectangle 1024013"/>
          <p:cNvSpPr>
            <a:spLocks noChangeArrowheads="1"/>
          </p:cNvSpPr>
          <p:nvPr/>
        </p:nvSpPr>
        <p:spPr bwMode="gray">
          <a:xfrm>
            <a:off x="6407425" y="5456584"/>
            <a:ext cx="1905000" cy="461661"/>
          </a:xfrm>
          <a:prstGeom prst="rect">
            <a:avLst/>
          </a:prstGeom>
          <a:noFill/>
          <a:ln w="9525">
            <a:noFill/>
            <a:miter lim="800000"/>
            <a:headEnd/>
            <a:tailEnd/>
          </a:ln>
        </p:spPr>
        <p:txBody>
          <a:bodyPr wrap="square" lIns="91436" tIns="45718" rIns="91436" bIns="45718" anchor="ctr">
            <a:spAutoFit/>
          </a:bodyPr>
          <a:lstStyle/>
          <a:p>
            <a:pPr algn="ctr" eaLnBrk="1" hangingPunct="1">
              <a:lnSpc>
                <a:spcPct val="100000"/>
              </a:lnSpc>
              <a:spcBef>
                <a:spcPct val="0"/>
              </a:spcBef>
            </a:pPr>
            <a:r>
              <a:rPr lang="en-US" sz="1200" dirty="0" smtClean="0"/>
              <a:t>Line of business application</a:t>
            </a:r>
            <a:endParaRPr lang="en-US" sz="1200" dirty="0"/>
          </a:p>
        </p:txBody>
      </p:sp>
      <p:cxnSp>
        <p:nvCxnSpPr>
          <p:cNvPr id="187" name="Straight Connector 186"/>
          <p:cNvCxnSpPr>
            <a:stCxn id="13337" idx="3"/>
            <a:endCxn id="180" idx="1"/>
          </p:cNvCxnSpPr>
          <p:nvPr/>
        </p:nvCxnSpPr>
        <p:spPr>
          <a:xfrm>
            <a:off x="6556513" y="4779208"/>
            <a:ext cx="568438" cy="349636"/>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6" name="Group 43"/>
          <p:cNvGrpSpPr>
            <a:grpSpLocks/>
          </p:cNvGrpSpPr>
          <p:nvPr/>
        </p:nvGrpSpPr>
        <p:grpSpPr bwMode="auto">
          <a:xfrm>
            <a:off x="1733550" y="3746637"/>
            <a:ext cx="704850" cy="625475"/>
            <a:chOff x="104" y="2358"/>
            <a:chExt cx="444" cy="394"/>
          </a:xfrm>
        </p:grpSpPr>
        <p:sp>
          <p:nvSpPr>
            <p:cNvPr id="191" name="Oval 1024043"/>
            <p:cNvSpPr>
              <a:spLocks noChangeArrowheads="1"/>
            </p:cNvSpPr>
            <p:nvPr/>
          </p:nvSpPr>
          <p:spPr bwMode="gray">
            <a:xfrm>
              <a:off x="140" y="2615"/>
              <a:ext cx="408" cy="121"/>
            </a:xfrm>
            <a:prstGeom prst="ellipse">
              <a:avLst/>
            </a:prstGeom>
            <a:gradFill rotWithShape="1">
              <a:gsLst>
                <a:gs pos="0">
                  <a:schemeClr val="tx1">
                    <a:alpha val="57999"/>
                  </a:schemeClr>
                </a:gs>
                <a:gs pos="100000">
                  <a:schemeClr val="tx1">
                    <a:alpha val="0"/>
                  </a:schemeClr>
                </a:gs>
              </a:gsLst>
              <a:path path="shape">
                <a:fillToRect l="50000" t="50000" r="50000" b="50000"/>
              </a:path>
            </a:gradFill>
            <a:ln w="9525">
              <a:noFill/>
              <a:round/>
              <a:headEnd/>
              <a:tailEnd/>
            </a:ln>
          </p:spPr>
          <p:txBody>
            <a:bodyPr wrap="none" anchor="ctr"/>
            <a:lstStyle/>
            <a:p>
              <a:pPr eaLnBrk="1" hangingPunct="1">
                <a:lnSpc>
                  <a:spcPct val="100000"/>
                </a:lnSpc>
                <a:spcBef>
                  <a:spcPct val="0"/>
                </a:spcBef>
              </a:pPr>
              <a:endParaRPr lang="en-US" sz="1800" b="0" dirty="0">
                <a:solidFill>
                  <a:srgbClr val="000000"/>
                </a:solidFill>
                <a:latin typeface="Arial" pitchFamily="34" charset="0"/>
              </a:endParaRPr>
            </a:p>
          </p:txBody>
        </p:sp>
        <p:pic>
          <p:nvPicPr>
            <p:cNvPr id="192" name="Rectangle 1024044"/>
            <p:cNvPicPr>
              <a:picLocks noChangeAspect="1" noChangeArrowheads="1"/>
            </p:cNvPicPr>
            <p:nvPr/>
          </p:nvPicPr>
          <p:blipFill>
            <a:blip r:embed="rId9"/>
            <a:stretch>
              <a:fillRect/>
            </a:stretch>
          </p:blipFill>
          <p:spPr bwMode="gray">
            <a:xfrm>
              <a:off x="104" y="2358"/>
              <a:ext cx="394" cy="394"/>
            </a:xfrm>
            <a:prstGeom prst="rect">
              <a:avLst/>
            </a:prstGeom>
            <a:noFill/>
            <a:ln w="9525">
              <a:noFill/>
              <a:miter lim="800000"/>
              <a:headEnd/>
              <a:tailEnd/>
            </a:ln>
          </p:spPr>
        </p:pic>
      </p:grpSp>
      <p:cxnSp>
        <p:nvCxnSpPr>
          <p:cNvPr id="217" name="Straight Connector 216"/>
          <p:cNvCxnSpPr/>
          <p:nvPr/>
        </p:nvCxnSpPr>
        <p:spPr>
          <a:xfrm rot="10800000" flipV="1">
            <a:off x="4876801" y="3784308"/>
            <a:ext cx="241853" cy="184715"/>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0800000">
            <a:off x="4948078" y="3581606"/>
            <a:ext cx="167262" cy="56114"/>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3340" name="Rectangle 1024028"/>
          <p:cNvPicPr>
            <a:picLocks noChangeAspect="1" noChangeArrowheads="1"/>
          </p:cNvPicPr>
          <p:nvPr/>
        </p:nvPicPr>
        <p:blipFill>
          <a:blip r:embed="rId10" cstate="print"/>
          <a:srcRect/>
          <a:stretch>
            <a:fillRect/>
          </a:stretch>
        </p:blipFill>
        <p:spPr bwMode="gray">
          <a:xfrm>
            <a:off x="4712758" y="3763616"/>
            <a:ext cx="316442" cy="371475"/>
          </a:xfrm>
          <a:prstGeom prst="rect">
            <a:avLst/>
          </a:prstGeom>
          <a:noFill/>
          <a:ln w="9525">
            <a:noFill/>
            <a:miter lim="800000"/>
            <a:headEnd/>
            <a:tailEnd/>
          </a:ln>
        </p:spPr>
      </p:pic>
      <p:pic>
        <p:nvPicPr>
          <p:cNvPr id="227" name="Rectangle 1024028"/>
          <p:cNvPicPr>
            <a:picLocks noChangeAspect="1" noChangeArrowheads="1"/>
          </p:cNvPicPr>
          <p:nvPr/>
        </p:nvPicPr>
        <p:blipFill>
          <a:blip r:embed="rId10" cstate="print"/>
          <a:srcRect/>
          <a:stretch>
            <a:fillRect/>
          </a:stretch>
        </p:blipFill>
        <p:spPr bwMode="gray">
          <a:xfrm>
            <a:off x="4697896" y="3369364"/>
            <a:ext cx="316442" cy="371475"/>
          </a:xfrm>
          <a:prstGeom prst="rect">
            <a:avLst/>
          </a:prstGeom>
          <a:noFill/>
          <a:ln w="9525">
            <a:noFill/>
            <a:miter lim="800000"/>
            <a:headEnd/>
            <a:tailEnd/>
          </a:ln>
        </p:spPr>
      </p:pic>
      <p:sp>
        <p:nvSpPr>
          <p:cNvPr id="74" name="Rectangle 1024017"/>
          <p:cNvSpPr>
            <a:spLocks noChangeArrowheads="1"/>
          </p:cNvSpPr>
          <p:nvPr/>
        </p:nvSpPr>
        <p:spPr bwMode="gray">
          <a:xfrm>
            <a:off x="6705601" y="3381633"/>
            <a:ext cx="1676400" cy="646327"/>
          </a:xfrm>
          <a:prstGeom prst="rect">
            <a:avLst/>
          </a:prstGeom>
          <a:noFill/>
          <a:ln w="9525">
            <a:noFill/>
            <a:miter lim="800000"/>
            <a:headEnd/>
            <a:tailEnd/>
          </a:ln>
        </p:spPr>
        <p:txBody>
          <a:bodyPr wrap="square" lIns="91436" tIns="45718" rIns="91436" bIns="45718" anchor="ctr">
            <a:spAutoFit/>
          </a:bodyPr>
          <a:lstStyle/>
          <a:p>
            <a:pPr algn="ctr" eaLnBrk="1" hangingPunct="1">
              <a:lnSpc>
                <a:spcPct val="100000"/>
              </a:lnSpc>
              <a:spcBef>
                <a:spcPct val="0"/>
              </a:spcBef>
            </a:pPr>
            <a:r>
              <a:rPr lang="en-US" sz="1200" b="1" dirty="0" smtClean="0">
                <a:solidFill>
                  <a:schemeClr val="bg1"/>
                </a:solidFill>
              </a:rPr>
              <a:t>Unified Messaging</a:t>
            </a:r>
          </a:p>
          <a:p>
            <a:pPr algn="ctr" eaLnBrk="1" hangingPunct="1">
              <a:lnSpc>
                <a:spcPct val="100000"/>
              </a:lnSpc>
              <a:spcBef>
                <a:spcPct val="0"/>
              </a:spcBef>
            </a:pPr>
            <a:r>
              <a:rPr lang="en-US" sz="1200" dirty="0" smtClean="0">
                <a:solidFill>
                  <a:schemeClr val="bg1"/>
                </a:solidFill>
              </a:rPr>
              <a:t>Voicemail and </a:t>
            </a:r>
            <a:br>
              <a:rPr lang="en-US" sz="1200" dirty="0" smtClean="0">
                <a:solidFill>
                  <a:schemeClr val="bg1"/>
                </a:solidFill>
              </a:rPr>
            </a:br>
            <a:r>
              <a:rPr lang="en-US" sz="1200" dirty="0" smtClean="0">
                <a:solidFill>
                  <a:schemeClr val="bg1"/>
                </a:solidFill>
              </a:rPr>
              <a:t>voice access</a:t>
            </a:r>
            <a:endParaRPr lang="en-US" sz="1200" dirty="0">
              <a:solidFill>
                <a:schemeClr val="bg1"/>
              </a:solidFill>
            </a:endParaRPr>
          </a:p>
        </p:txBody>
      </p:sp>
      <p:sp>
        <p:nvSpPr>
          <p:cNvPr id="98" name="Rectangle 1024014"/>
          <p:cNvSpPr>
            <a:spLocks noChangeArrowheads="1"/>
          </p:cNvSpPr>
          <p:nvPr/>
        </p:nvSpPr>
        <p:spPr bwMode="gray">
          <a:xfrm>
            <a:off x="5105400" y="3405256"/>
            <a:ext cx="1371599" cy="830993"/>
          </a:xfrm>
          <a:prstGeom prst="rect">
            <a:avLst/>
          </a:prstGeom>
          <a:noFill/>
          <a:ln w="9525">
            <a:noFill/>
            <a:miter lim="800000"/>
            <a:headEnd/>
            <a:tailEnd/>
          </a:ln>
        </p:spPr>
        <p:txBody>
          <a:bodyPr wrap="square" lIns="91436" tIns="45718" rIns="91436" bIns="45718" anchor="ctr">
            <a:spAutoFit/>
          </a:bodyPr>
          <a:lstStyle/>
          <a:p>
            <a:pPr algn="ctr" eaLnBrk="1" hangingPunct="1">
              <a:lnSpc>
                <a:spcPct val="100000"/>
              </a:lnSpc>
              <a:spcBef>
                <a:spcPct val="0"/>
              </a:spcBef>
            </a:pPr>
            <a:r>
              <a:rPr lang="en-US" sz="1200" b="1" dirty="0" smtClean="0">
                <a:solidFill>
                  <a:schemeClr val="bg1"/>
                </a:solidFill>
              </a:rPr>
              <a:t>Mailbox</a:t>
            </a:r>
            <a:endParaRPr lang="en-US" sz="1200" dirty="0" smtClean="0">
              <a:solidFill>
                <a:schemeClr val="bg1"/>
              </a:solidFill>
            </a:endParaRPr>
          </a:p>
          <a:p>
            <a:pPr algn="ctr" eaLnBrk="1" hangingPunct="1">
              <a:lnSpc>
                <a:spcPct val="100000"/>
              </a:lnSpc>
              <a:spcBef>
                <a:spcPct val="0"/>
              </a:spcBef>
            </a:pPr>
            <a:r>
              <a:rPr lang="en-US" sz="1200" dirty="0" smtClean="0">
                <a:solidFill>
                  <a:schemeClr val="bg1"/>
                </a:solidFill>
              </a:rPr>
              <a:t>Storage of mailbox items</a:t>
            </a:r>
          </a:p>
          <a:p>
            <a:pPr algn="ctr" eaLnBrk="1" hangingPunct="1">
              <a:lnSpc>
                <a:spcPct val="100000"/>
              </a:lnSpc>
              <a:spcBef>
                <a:spcPct val="0"/>
              </a:spcBef>
            </a:pPr>
            <a:endParaRPr lang="en-US" sz="1200" b="1" dirty="0">
              <a:solidFill>
                <a:schemeClr val="bg1"/>
              </a:solidFill>
            </a:endParaRPr>
          </a:p>
        </p:txBody>
      </p:sp>
    </p:spTree>
    <p:extLst>
      <p:ext uri="{BB962C8B-B14F-4D97-AF65-F5344CB8AC3E}">
        <p14:creationId xmlns:p14="http://schemas.microsoft.com/office/powerpoint/2010/main" val="38761461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Retention Tags</a:t>
            </a:r>
            <a:endParaRPr lang="en-US" dirty="0"/>
          </a:p>
        </p:txBody>
      </p:sp>
      <p:sp>
        <p:nvSpPr>
          <p:cNvPr id="3" name="Text Placeholder 2"/>
          <p:cNvSpPr>
            <a:spLocks noGrp="1"/>
          </p:cNvSpPr>
          <p:nvPr>
            <p:ph type="body" sz="quarter" idx="10"/>
          </p:nvPr>
        </p:nvSpPr>
        <p:spPr>
          <a:xfrm>
            <a:off x="381000" y="1411553"/>
            <a:ext cx="8382000" cy="5446448"/>
          </a:xfrm>
        </p:spPr>
        <p:txBody>
          <a:bodyPr>
            <a:normAutofit/>
          </a:bodyPr>
          <a:lstStyle/>
          <a:p>
            <a:r>
              <a:rPr lang="en-US" b="1" dirty="0"/>
              <a:t>Default policy tags (DPTs)</a:t>
            </a:r>
            <a:r>
              <a:rPr lang="en-US" dirty="0"/>
              <a:t>   DPTs apply retention settings to untagged mailbox items. </a:t>
            </a:r>
            <a:endParaRPr lang="en-US" dirty="0" smtClean="0"/>
          </a:p>
          <a:p>
            <a:pPr marL="0" indent="0">
              <a:buNone/>
            </a:pPr>
            <a:endParaRPr lang="en-US" b="1" dirty="0" smtClean="0"/>
          </a:p>
          <a:p>
            <a:r>
              <a:rPr lang="en-US" b="1" dirty="0" smtClean="0"/>
              <a:t>Retention </a:t>
            </a:r>
            <a:r>
              <a:rPr lang="en-US" b="1" dirty="0"/>
              <a:t>policy tags (RPTs)   </a:t>
            </a:r>
            <a:r>
              <a:rPr lang="en-US" dirty="0"/>
              <a:t>RPTs apply retention settings to default folders such as Inbox, Deleted Items, and Sent Items</a:t>
            </a:r>
            <a:r>
              <a:rPr lang="en-US" dirty="0" smtClean="0"/>
              <a:t>.</a:t>
            </a:r>
          </a:p>
          <a:p>
            <a:endParaRPr lang="en-US" b="1" dirty="0" smtClean="0"/>
          </a:p>
          <a:p>
            <a:r>
              <a:rPr lang="en-US" b="1" dirty="0" smtClean="0"/>
              <a:t>Personal </a:t>
            </a:r>
            <a:r>
              <a:rPr lang="en-US" b="1" dirty="0"/>
              <a:t>tags</a:t>
            </a:r>
            <a:r>
              <a:rPr lang="en-US" dirty="0"/>
              <a:t>   Personal tags are available to Outlook 2010 and Outlook Web App users as part of their retention policy. </a:t>
            </a:r>
          </a:p>
          <a:p>
            <a:endParaRPr lang="en-US" dirty="0"/>
          </a:p>
        </p:txBody>
      </p:sp>
    </p:spTree>
    <p:extLst>
      <p:ext uri="{BB962C8B-B14F-4D97-AF65-F5344CB8AC3E}">
        <p14:creationId xmlns:p14="http://schemas.microsoft.com/office/powerpoint/2010/main" val="25059574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RPT Usage</a:t>
            </a:r>
            <a:endParaRPr lang="en-US" dirty="0"/>
          </a:p>
        </p:txBody>
      </p:sp>
      <p:sp>
        <p:nvSpPr>
          <p:cNvPr id="3" name="Text Placeholder 2"/>
          <p:cNvSpPr>
            <a:spLocks noGrp="1"/>
          </p:cNvSpPr>
          <p:nvPr>
            <p:ph type="body" sz="quarter" idx="10"/>
          </p:nvPr>
        </p:nvSpPr>
        <p:spPr>
          <a:xfrm>
            <a:off x="381000" y="1411553"/>
            <a:ext cx="8382000" cy="5446448"/>
          </a:xfrm>
        </p:spPr>
        <p:txBody>
          <a:bodyPr>
            <a:normAutofit/>
          </a:bodyPr>
          <a:lstStyle/>
          <a:p>
            <a:r>
              <a:rPr lang="en-US" dirty="0"/>
              <a:t>You can create RPTs for the following default folders</a:t>
            </a:r>
            <a:r>
              <a:rPr lang="en-US" dirty="0" smtClean="0"/>
              <a:t>:</a:t>
            </a:r>
          </a:p>
          <a:p>
            <a:pPr lvl="1"/>
            <a:r>
              <a:rPr lang="en-US" dirty="0" smtClean="0"/>
              <a:t>Deleted Items, Drafts, Inbox, Junk E-mail, Outbox, Sent Items, RSS Feeds, Sync Issues, Conversation History</a:t>
            </a:r>
          </a:p>
          <a:p>
            <a:r>
              <a:rPr lang="en-US" dirty="0" smtClean="0"/>
              <a:t>IMPORTANT:</a:t>
            </a:r>
          </a:p>
          <a:p>
            <a:pPr lvl="1"/>
            <a:r>
              <a:rPr lang="en-US" dirty="0"/>
              <a:t>You can't include more than one RPT for the same default folder type in one retention policy. </a:t>
            </a:r>
            <a:endParaRPr lang="en-US" dirty="0" smtClean="0"/>
          </a:p>
          <a:p>
            <a:pPr lvl="1"/>
            <a:r>
              <a:rPr lang="en-US" dirty="0"/>
              <a:t>RPTs aren't supported for the Calendar, Contacts, Journal, Notes, and Tasks default folders.</a:t>
            </a:r>
            <a:r>
              <a:rPr lang="en-US" dirty="0" smtClean="0"/>
              <a:t/>
            </a:r>
            <a:br>
              <a:rPr lang="en-US" dirty="0" smtClean="0"/>
            </a:br>
            <a:endParaRPr lang="en-US" dirty="0" smtClean="0"/>
          </a:p>
          <a:p>
            <a:endParaRPr lang="en-US" dirty="0"/>
          </a:p>
        </p:txBody>
      </p:sp>
    </p:spTree>
    <p:extLst>
      <p:ext uri="{BB962C8B-B14F-4D97-AF65-F5344CB8AC3E}">
        <p14:creationId xmlns:p14="http://schemas.microsoft.com/office/powerpoint/2010/main" val="7322558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Retention Actions</a:t>
            </a:r>
            <a:endParaRPr lang="en-US" dirty="0"/>
          </a:p>
        </p:txBody>
      </p:sp>
      <p:sp>
        <p:nvSpPr>
          <p:cNvPr id="3" name="Text Placeholder 2"/>
          <p:cNvSpPr>
            <a:spLocks noGrp="1"/>
          </p:cNvSpPr>
          <p:nvPr>
            <p:ph type="body" sz="quarter" idx="10"/>
          </p:nvPr>
        </p:nvSpPr>
        <p:spPr>
          <a:xfrm>
            <a:off x="381000" y="1411552"/>
            <a:ext cx="8382000" cy="5446448"/>
          </a:xfrm>
        </p:spPr>
        <p:txBody>
          <a:bodyPr>
            <a:normAutofit fontScale="92500" lnSpcReduction="10000"/>
          </a:bodyPr>
          <a:lstStyle/>
          <a:p>
            <a:r>
              <a:rPr lang="en-US" b="1" dirty="0" err="1"/>
              <a:t>MoveToArchive</a:t>
            </a:r>
            <a:r>
              <a:rPr lang="en-US" dirty="0"/>
              <a:t>   The </a:t>
            </a:r>
            <a:r>
              <a:rPr lang="en-US" dirty="0" err="1"/>
              <a:t>MoveToArchive</a:t>
            </a:r>
            <a:r>
              <a:rPr lang="en-US" dirty="0"/>
              <a:t> action moves a message to the user's archive mailbox. </a:t>
            </a:r>
            <a:endParaRPr lang="en-US" dirty="0" smtClean="0"/>
          </a:p>
          <a:p>
            <a:r>
              <a:rPr lang="en-US" b="1" dirty="0" err="1"/>
              <a:t>MoveToDeletedItems</a:t>
            </a:r>
            <a:r>
              <a:rPr lang="en-US" dirty="0"/>
              <a:t>   The </a:t>
            </a:r>
            <a:r>
              <a:rPr lang="en-US" dirty="0" err="1"/>
              <a:t>MoveToDeletedItems</a:t>
            </a:r>
            <a:r>
              <a:rPr lang="en-US" dirty="0"/>
              <a:t> action moves messages to the Deleted Items folder. </a:t>
            </a:r>
            <a:endParaRPr lang="en-US" dirty="0" smtClean="0"/>
          </a:p>
          <a:p>
            <a:r>
              <a:rPr lang="en-US" b="1" dirty="0" err="1"/>
              <a:t>DeleteAndAllowRecovery</a:t>
            </a:r>
            <a:r>
              <a:rPr lang="en-US" dirty="0"/>
              <a:t>   The </a:t>
            </a:r>
            <a:r>
              <a:rPr lang="en-US" dirty="0" err="1"/>
              <a:t>DeleteAndAllowRecovery</a:t>
            </a:r>
            <a:r>
              <a:rPr lang="en-US" dirty="0"/>
              <a:t> action </a:t>
            </a:r>
            <a:r>
              <a:rPr lang="en-US" dirty="0" smtClean="0"/>
              <a:t>moves the item to the dumpster</a:t>
            </a:r>
          </a:p>
          <a:p>
            <a:r>
              <a:rPr lang="en-US" b="1" dirty="0" err="1"/>
              <a:t>PermanentlyDelete</a:t>
            </a:r>
            <a:r>
              <a:rPr lang="en-US" dirty="0"/>
              <a:t>   The </a:t>
            </a:r>
            <a:r>
              <a:rPr lang="en-US" dirty="0" err="1"/>
              <a:t>PermanentlyDelete</a:t>
            </a:r>
            <a:r>
              <a:rPr lang="en-US" dirty="0"/>
              <a:t> action permanently deletes a message. </a:t>
            </a:r>
            <a:endParaRPr lang="en-US" dirty="0" smtClean="0"/>
          </a:p>
          <a:p>
            <a:r>
              <a:rPr lang="en-US" b="1" dirty="0" err="1"/>
              <a:t>MarkAsPastRetentionLimit</a:t>
            </a:r>
            <a:r>
              <a:rPr lang="en-US" dirty="0"/>
              <a:t>   The </a:t>
            </a:r>
            <a:r>
              <a:rPr lang="en-US" dirty="0" err="1"/>
              <a:t>MarkAsPastRetentionLimit</a:t>
            </a:r>
            <a:r>
              <a:rPr lang="en-US" dirty="0"/>
              <a:t> action marks a message as past the retention limit.</a:t>
            </a:r>
          </a:p>
        </p:txBody>
      </p:sp>
    </p:spTree>
    <p:extLst>
      <p:ext uri="{BB962C8B-B14F-4D97-AF65-F5344CB8AC3E}">
        <p14:creationId xmlns:p14="http://schemas.microsoft.com/office/powerpoint/2010/main" val="6835319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Retention Schema</a:t>
            </a:r>
            <a:endParaRPr lang="en-US" dirty="0"/>
          </a:p>
        </p:txBody>
      </p:sp>
      <p:sp>
        <p:nvSpPr>
          <p:cNvPr id="3" name="Text Placeholder 2"/>
          <p:cNvSpPr>
            <a:spLocks noGrp="1"/>
          </p:cNvSpPr>
          <p:nvPr>
            <p:ph type="body" sz="quarter" idx="10"/>
          </p:nvPr>
        </p:nvSpPr>
        <p:spPr>
          <a:xfrm>
            <a:off x="381000" y="1411552"/>
            <a:ext cx="8382000" cy="5773888"/>
          </a:xfrm>
        </p:spPr>
        <p:txBody>
          <a:bodyPr/>
          <a:lstStyle/>
          <a:p>
            <a:r>
              <a:rPr lang="en-US" sz="4000" dirty="0"/>
              <a:t>Policy 1 has these tags:</a:t>
            </a:r>
          </a:p>
          <a:p>
            <a:pPr lvl="1"/>
            <a:r>
              <a:rPr lang="en-US" sz="3600" dirty="0"/>
              <a:t>Move DPT, moves to archive in 3 years. </a:t>
            </a:r>
          </a:p>
          <a:p>
            <a:pPr lvl="1"/>
            <a:r>
              <a:rPr lang="en-US" sz="3600" dirty="0"/>
              <a:t>Expiry DPT, deletes items in 7 years.</a:t>
            </a:r>
          </a:p>
          <a:p>
            <a:pPr lvl="1"/>
            <a:r>
              <a:rPr lang="en-US" sz="3600" dirty="0"/>
              <a:t>RPT for Deleted Items folder, deletes in 60 days. </a:t>
            </a:r>
          </a:p>
          <a:p>
            <a:pPr lvl="1"/>
            <a:r>
              <a:rPr lang="en-US" sz="3600" dirty="0"/>
              <a:t>Personal Tag1: Move to archive in 30 days.</a:t>
            </a:r>
          </a:p>
          <a:p>
            <a:pPr lvl="1"/>
            <a:r>
              <a:rPr lang="en-US" sz="3600" dirty="0"/>
              <a:t>Personal Tag2: Delete in 60 days.</a:t>
            </a:r>
          </a:p>
          <a:p>
            <a:endParaRPr lang="en-US" sz="4000" dirty="0"/>
          </a:p>
        </p:txBody>
      </p:sp>
    </p:spTree>
    <p:extLst>
      <p:ext uri="{BB962C8B-B14F-4D97-AF65-F5344CB8AC3E}">
        <p14:creationId xmlns:p14="http://schemas.microsoft.com/office/powerpoint/2010/main" val="5192202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Retention Schema</a:t>
            </a:r>
            <a:endParaRPr lang="en-US" dirty="0"/>
          </a:p>
        </p:txBody>
      </p:sp>
      <p:sp>
        <p:nvSpPr>
          <p:cNvPr id="3" name="Text Placeholder 2"/>
          <p:cNvSpPr>
            <a:spLocks noGrp="1"/>
          </p:cNvSpPr>
          <p:nvPr>
            <p:ph type="body" sz="quarter" idx="10"/>
          </p:nvPr>
        </p:nvSpPr>
        <p:spPr>
          <a:xfrm>
            <a:off x="381000" y="1411552"/>
            <a:ext cx="8382000" cy="5964710"/>
          </a:xfrm>
        </p:spPr>
        <p:txBody>
          <a:bodyPr/>
          <a:lstStyle/>
          <a:p>
            <a:r>
              <a:rPr lang="en-US" sz="3600" dirty="0"/>
              <a:t>Result:</a:t>
            </a:r>
          </a:p>
          <a:p>
            <a:pPr lvl="1"/>
            <a:r>
              <a:rPr lang="en-US" sz="3200" dirty="0"/>
              <a:t>All items in mailbox moved to archive in 3 years.</a:t>
            </a:r>
          </a:p>
          <a:p>
            <a:pPr lvl="1"/>
            <a:r>
              <a:rPr lang="en-US" sz="3200" dirty="0"/>
              <a:t>All items in mailbox + archive deleted after 7 years.</a:t>
            </a:r>
          </a:p>
          <a:p>
            <a:pPr lvl="1"/>
            <a:r>
              <a:rPr lang="en-US" sz="3200" dirty="0"/>
              <a:t>Items in Deleted items deleted in 60 days (don’t get moved to archive).</a:t>
            </a:r>
          </a:p>
          <a:p>
            <a:pPr lvl="1"/>
            <a:r>
              <a:rPr lang="en-US" sz="3200" dirty="0"/>
              <a:t>User applies PT1 to item1, moves to archive in 30 days, deleted in 7 years.</a:t>
            </a:r>
          </a:p>
          <a:p>
            <a:pPr lvl="1"/>
            <a:r>
              <a:rPr lang="en-US" sz="3200" dirty="0"/>
              <a:t>User applies PT2 to item2, deleted in 60 days, doesn’t move to archive.</a:t>
            </a:r>
          </a:p>
          <a:p>
            <a:endParaRPr lang="en-US" dirty="0"/>
          </a:p>
        </p:txBody>
      </p:sp>
    </p:spTree>
    <p:extLst>
      <p:ext uri="{BB962C8B-B14F-4D97-AF65-F5344CB8AC3E}">
        <p14:creationId xmlns:p14="http://schemas.microsoft.com/office/powerpoint/2010/main" val="9125557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Policies</a:t>
            </a:r>
            <a:endParaRPr lang="en-US" dirty="0"/>
          </a:p>
        </p:txBody>
      </p:sp>
      <p:sp>
        <p:nvSpPr>
          <p:cNvPr id="3" name="Text Placeholder 2"/>
          <p:cNvSpPr>
            <a:spLocks noGrp="1"/>
          </p:cNvSpPr>
          <p:nvPr>
            <p:ph type="body" sz="quarter" idx="10"/>
          </p:nvPr>
        </p:nvSpPr>
        <p:spPr>
          <a:xfrm>
            <a:off x="381000" y="1411552"/>
            <a:ext cx="8382000" cy="4579715"/>
          </a:xfrm>
        </p:spPr>
        <p:txBody>
          <a:bodyPr/>
          <a:lstStyle/>
          <a:p>
            <a:r>
              <a:rPr lang="en-US" dirty="0" smtClean="0"/>
              <a:t>Step 1: Create tags – example, DPT</a:t>
            </a:r>
          </a:p>
          <a:p>
            <a:pPr lvl="1"/>
            <a:r>
              <a:rPr lang="en-US" dirty="0" smtClean="0"/>
              <a:t>New-</a:t>
            </a:r>
            <a:r>
              <a:rPr lang="en-US" dirty="0" err="1" smtClean="0"/>
              <a:t>RetentionPolicyTag</a:t>
            </a:r>
            <a:r>
              <a:rPr lang="en-US" dirty="0" smtClean="0"/>
              <a:t> </a:t>
            </a:r>
            <a:r>
              <a:rPr lang="en-US" dirty="0"/>
              <a:t>"Delete-15-Default" -Type All -</a:t>
            </a:r>
            <a:r>
              <a:rPr lang="en-US" dirty="0" err="1"/>
              <a:t>IsPrimary</a:t>
            </a:r>
            <a:r>
              <a:rPr lang="en-US" dirty="0"/>
              <a:t> $true -Comment "Items without </a:t>
            </a:r>
            <a:r>
              <a:rPr lang="en-US" dirty="0" smtClean="0"/>
              <a:t>a </a:t>
            </a:r>
            <a:r>
              <a:rPr lang="en-US" dirty="0"/>
              <a:t>retention tag are Deleted after 15 years" -</a:t>
            </a:r>
            <a:r>
              <a:rPr lang="en-US" dirty="0" err="1"/>
              <a:t>RetentionEnabled</a:t>
            </a:r>
            <a:r>
              <a:rPr lang="en-US" dirty="0"/>
              <a:t> $true -</a:t>
            </a:r>
            <a:r>
              <a:rPr lang="en-US" dirty="0" err="1"/>
              <a:t>AgeLimitForRetention</a:t>
            </a:r>
            <a:r>
              <a:rPr lang="en-US" dirty="0"/>
              <a:t> 5475 -</a:t>
            </a:r>
            <a:r>
              <a:rPr lang="en-US" dirty="0" err="1"/>
              <a:t>RetentionAction</a:t>
            </a:r>
            <a:r>
              <a:rPr lang="en-US" dirty="0"/>
              <a:t> </a:t>
            </a:r>
            <a:r>
              <a:rPr lang="en-US" dirty="0" err="1" smtClean="0"/>
              <a:t>PermanentlyDelete</a:t>
            </a:r>
            <a:endParaRPr lang="en-US" dirty="0" smtClean="0"/>
          </a:p>
          <a:p>
            <a:pPr lvl="1"/>
            <a:r>
              <a:rPr lang="en-US" b="1" dirty="0" smtClean="0"/>
              <a:t>Note:</a:t>
            </a:r>
            <a:r>
              <a:rPr lang="en-US" dirty="0" smtClean="0"/>
              <a:t> Every Policy must have a Primary DPT. For other DPT’s, create the tag without the “</a:t>
            </a:r>
            <a:r>
              <a:rPr lang="en-US" dirty="0" err="1" smtClean="0"/>
              <a:t>IsPrimary</a:t>
            </a:r>
            <a:r>
              <a:rPr lang="en-US" dirty="0" smtClean="0"/>
              <a:t>” </a:t>
            </a:r>
            <a:r>
              <a:rPr lang="en-US" dirty="0" err="1" smtClean="0"/>
              <a:t>arrtibute</a:t>
            </a:r>
            <a:endParaRPr lang="en-US" dirty="0" smtClean="0"/>
          </a:p>
          <a:p>
            <a:pPr marL="457200" lvl="1" indent="0">
              <a:buNone/>
            </a:pPr>
            <a:endParaRPr lang="en-US" dirty="0"/>
          </a:p>
        </p:txBody>
      </p:sp>
    </p:spTree>
    <p:extLst>
      <p:ext uri="{BB962C8B-B14F-4D97-AF65-F5344CB8AC3E}">
        <p14:creationId xmlns:p14="http://schemas.microsoft.com/office/powerpoint/2010/main" val="41818584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Policies</a:t>
            </a:r>
            <a:endParaRPr lang="en-US" dirty="0"/>
          </a:p>
        </p:txBody>
      </p:sp>
      <p:sp>
        <p:nvSpPr>
          <p:cNvPr id="3" name="Text Placeholder 2"/>
          <p:cNvSpPr>
            <a:spLocks noGrp="1"/>
          </p:cNvSpPr>
          <p:nvPr>
            <p:ph type="body" sz="quarter" idx="10"/>
          </p:nvPr>
        </p:nvSpPr>
        <p:spPr>
          <a:xfrm>
            <a:off x="381000" y="1143000"/>
            <a:ext cx="8382000" cy="5607689"/>
          </a:xfrm>
        </p:spPr>
        <p:txBody>
          <a:bodyPr/>
          <a:lstStyle/>
          <a:p>
            <a:r>
              <a:rPr lang="en-US" dirty="0" smtClean="0"/>
              <a:t>Step 2: Create Policy and Assign Tags:</a:t>
            </a:r>
          </a:p>
          <a:p>
            <a:pPr lvl="1"/>
            <a:r>
              <a:rPr lang="en-US" dirty="0"/>
              <a:t>New-</a:t>
            </a:r>
            <a:r>
              <a:rPr lang="en-US" dirty="0" err="1"/>
              <a:t>RetentionPolicy</a:t>
            </a:r>
            <a:r>
              <a:rPr lang="en-US" dirty="0"/>
              <a:t> "Basic Users" -</a:t>
            </a:r>
            <a:r>
              <a:rPr lang="en-US" dirty="0" err="1"/>
              <a:t>RetentionPolicyTagLinks</a:t>
            </a:r>
            <a:r>
              <a:rPr lang="en-US" dirty="0"/>
              <a:t> "Move-Default","</a:t>
            </a:r>
            <a:r>
              <a:rPr lang="en-US" dirty="0" smtClean="0"/>
              <a:t>Delete-15-Default“</a:t>
            </a:r>
          </a:p>
          <a:p>
            <a:endParaRPr lang="en-US" dirty="0"/>
          </a:p>
          <a:p>
            <a:r>
              <a:rPr lang="en-US" dirty="0" smtClean="0"/>
              <a:t>Step 3: Assign Policy:</a:t>
            </a:r>
          </a:p>
          <a:p>
            <a:pPr lvl="1"/>
            <a:r>
              <a:rPr lang="en-US" dirty="0"/>
              <a:t>Set-Mailbox </a:t>
            </a:r>
            <a:r>
              <a:rPr lang="en-US" dirty="0" smtClean="0"/>
              <a:t>“Ned" </a:t>
            </a:r>
            <a:r>
              <a:rPr lang="en-US" dirty="0"/>
              <a:t>-</a:t>
            </a:r>
            <a:r>
              <a:rPr lang="en-US" dirty="0" err="1"/>
              <a:t>RetentionPolicy</a:t>
            </a:r>
            <a:r>
              <a:rPr lang="en-US" dirty="0"/>
              <a:t> </a:t>
            </a:r>
            <a:r>
              <a:rPr lang="en-US" dirty="0" smtClean="0"/>
              <a:t>“Basic Users“</a:t>
            </a:r>
          </a:p>
          <a:p>
            <a:endParaRPr lang="en-US" dirty="0"/>
          </a:p>
          <a:p>
            <a:r>
              <a:rPr lang="en-US" dirty="0" smtClean="0"/>
              <a:t>This Policy will now move mail to the Archive in 1 year and Permanently Delete in 15</a:t>
            </a:r>
            <a:endParaRPr lang="en-US" dirty="0"/>
          </a:p>
        </p:txBody>
      </p:sp>
    </p:spTree>
    <p:extLst>
      <p:ext uri="{BB962C8B-B14F-4D97-AF65-F5344CB8AC3E}">
        <p14:creationId xmlns:p14="http://schemas.microsoft.com/office/powerpoint/2010/main" val="412080442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SP1 Enhancements</a:t>
            </a:r>
            <a:endParaRPr lang="en-US" dirty="0"/>
          </a:p>
        </p:txBody>
      </p:sp>
      <p:sp>
        <p:nvSpPr>
          <p:cNvPr id="3" name="Text Placeholder 2"/>
          <p:cNvSpPr>
            <a:spLocks noGrp="1"/>
          </p:cNvSpPr>
          <p:nvPr>
            <p:ph type="body" sz="quarter" idx="10"/>
          </p:nvPr>
        </p:nvSpPr>
        <p:spPr>
          <a:xfrm>
            <a:off x="381000" y="1411553"/>
            <a:ext cx="8382000" cy="2246048"/>
          </a:xfrm>
        </p:spPr>
        <p:txBody>
          <a:bodyPr>
            <a:normAutofit fontScale="70000" lnSpcReduction="20000"/>
          </a:bodyPr>
          <a:lstStyle/>
          <a:p>
            <a:r>
              <a:rPr lang="en-US" dirty="0" smtClean="0"/>
              <a:t>Today: All management of Retention Policies is performed through the Exchange Management Shell (PowerShell)</a:t>
            </a:r>
          </a:p>
          <a:p>
            <a:endParaRPr lang="en-US" dirty="0" smtClean="0"/>
          </a:p>
          <a:p>
            <a:r>
              <a:rPr lang="en-US" dirty="0" smtClean="0"/>
              <a:t>SP1 will introduce EMC Retention Tag, Policy and Assignment management</a:t>
            </a:r>
          </a:p>
          <a:p>
            <a:endParaRPr lang="en-US" dirty="0"/>
          </a:p>
          <a:p>
            <a:r>
              <a:rPr lang="en-US" dirty="0" smtClean="0"/>
              <a:t>Self Service Assignment of Optional Retention Policy via the ECP</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195" y="4038600"/>
            <a:ext cx="5486399" cy="158743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962399"/>
            <a:ext cx="2957512" cy="258143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1058" y="4510822"/>
            <a:ext cx="2541640" cy="223042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10000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2009 Microsoft </a:t>
            </a:r>
            <a:r>
              <a:rPr lang="en-US" sz="700" dirty="0">
                <a:latin typeface="Segoe" pitchFamily="34" charset="0"/>
                <a:cs typeface="Arial" charset="0"/>
              </a:rPr>
              <a:t>Corporation. All rights reserved. Microsoft, </a:t>
            </a:r>
            <a:r>
              <a:rPr lang="en-US" sz="700" dirty="0" smtClean="0">
                <a:latin typeface="Segoe" pitchFamily="34" charset="0"/>
                <a:cs typeface="Arial" charset="0"/>
              </a:rPr>
              <a:t>Exchange ActiveSync, Forefront, Outlook, Windows Mobile, and </a:t>
            </a:r>
            <a:r>
              <a:rPr lang="en-US" sz="700" dirty="0">
                <a:latin typeface="Segoe" pitchFamily="34" charset="0"/>
                <a:cs typeface="Arial" charset="0"/>
              </a:rPr>
              <a:t>other product names are or may be registered trademarks and/or trademarks in the U.S. and/or other countries</a:t>
            </a:r>
            <a:r>
              <a:rPr lang="en-US" sz="700" dirty="0" smtClean="0">
                <a:latin typeface="Segoe" pitchFamily="34" charset="0"/>
                <a:cs typeface="Arial" charset="0"/>
              </a:rPr>
              <a:t>. The </a:t>
            </a:r>
            <a:r>
              <a:rPr lang="en-US" sz="700" dirty="0">
                <a:latin typeface="Segoe" pitchFamily="34" charset="0"/>
                <a:cs typeface="Arial" charset="0"/>
              </a:rPr>
              <a:t>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latin typeface="Segoe" pitchFamily="34" charset="0"/>
                <a:cs typeface="Arial" charset="0"/>
              </a:rPr>
              <a:t>MICROSOFT </a:t>
            </a:r>
            <a:r>
              <a:rPr lang="en-US" sz="700" dirty="0">
                <a:latin typeface="Segoe" pitchFamily="34" charset="0"/>
                <a:cs typeface="Arial" charset="0"/>
              </a:rPr>
              <a:t>MAKES NO WARRANTIES, EXPRESS, IMPLIED OR STATUTORY, AS TO THE INFORMATION IN THIS PRESENTATION.</a:t>
            </a:r>
          </a:p>
        </p:txBody>
      </p:sp>
      <p:pic>
        <p:nvPicPr>
          <p:cNvPr id="7" name="Picture 6" descr="ms-logo-YPOP_PPT-blk.png"/>
          <p:cNvPicPr>
            <a:picLocks noChangeAspect="1"/>
          </p:cNvPicPr>
          <p:nvPr/>
        </p:nvPicPr>
        <p:blipFill>
          <a:blip r:embed="rId3"/>
          <a:stretch>
            <a:fillRect/>
          </a:stretch>
        </p:blipFill>
        <p:spPr>
          <a:xfrm>
            <a:off x="2590800" y="2819401"/>
            <a:ext cx="3992648" cy="8382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ounded Rectangle 115"/>
          <p:cNvSpPr/>
          <p:nvPr/>
        </p:nvSpPr>
        <p:spPr bwMode="auto">
          <a:xfrm>
            <a:off x="6172201" y="2465696"/>
            <a:ext cx="1828799" cy="2057400"/>
          </a:xfrm>
          <a:prstGeom prst="roundRect">
            <a:avLst>
              <a:gd name="adj" fmla="val 7724"/>
            </a:avLst>
          </a:prstGeom>
          <a:gradFill flip="none" rotWithShape="1">
            <a:gsLst>
              <a:gs pos="0">
                <a:schemeClr val="bg1">
                  <a:lumMod val="85000"/>
                  <a:alpha val="67000"/>
                </a:schemeClr>
              </a:gs>
              <a:gs pos="50000">
                <a:schemeClr val="tx1">
                  <a:lumMod val="20000"/>
                  <a:lumOff val="80000"/>
                  <a:alpha val="41000"/>
                </a:schemeClr>
              </a:gs>
              <a:gs pos="100000">
                <a:schemeClr val="bg1">
                  <a:lumMod val="95000"/>
                  <a:alpha val="60000"/>
                </a:schemeClr>
              </a:gs>
            </a:gsLst>
            <a:lin ang="13500000" scaled="1"/>
            <a:tileRect/>
          </a:gradFill>
          <a:ln>
            <a:solidFill>
              <a:schemeClr val="accent1"/>
            </a:solidFill>
            <a:headEnd type="none" w="med" len="med"/>
            <a:tailEnd type="none" w="med" len="med"/>
          </a:ln>
          <a:effectLst>
            <a:outerShdw blurRad="101600" dist="63500" dir="2700000" algn="tl" rotWithShape="0">
              <a:prstClr val="black">
                <a:alpha val="2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smtClean="0">
              <a:gradFill>
                <a:gsLst>
                  <a:gs pos="0">
                    <a:schemeClr val="tx1"/>
                  </a:gs>
                  <a:gs pos="50000">
                    <a:schemeClr val="tx1"/>
                  </a:gs>
                </a:gsLst>
                <a:lin ang="5400000" scaled="0"/>
              </a:gradFill>
              <a:latin typeface="Segoe" pitchFamily="34" charset="0"/>
            </a:endParaRPr>
          </a:p>
        </p:txBody>
      </p:sp>
      <p:sp>
        <p:nvSpPr>
          <p:cNvPr id="115" name="Rounded Rectangle 114"/>
          <p:cNvSpPr/>
          <p:nvPr/>
        </p:nvSpPr>
        <p:spPr bwMode="auto">
          <a:xfrm>
            <a:off x="1142999" y="2465696"/>
            <a:ext cx="3124201" cy="2057400"/>
          </a:xfrm>
          <a:prstGeom prst="roundRect">
            <a:avLst>
              <a:gd name="adj" fmla="val 7724"/>
            </a:avLst>
          </a:prstGeom>
          <a:gradFill flip="none" rotWithShape="1">
            <a:gsLst>
              <a:gs pos="0">
                <a:schemeClr val="bg1">
                  <a:lumMod val="85000"/>
                  <a:alpha val="67000"/>
                </a:schemeClr>
              </a:gs>
              <a:gs pos="50000">
                <a:schemeClr val="tx1">
                  <a:lumMod val="20000"/>
                  <a:lumOff val="80000"/>
                  <a:alpha val="41000"/>
                </a:schemeClr>
              </a:gs>
              <a:gs pos="100000">
                <a:schemeClr val="bg1">
                  <a:lumMod val="95000"/>
                  <a:alpha val="60000"/>
                </a:schemeClr>
              </a:gs>
            </a:gsLst>
            <a:lin ang="13500000" scaled="1"/>
            <a:tileRect/>
          </a:gradFill>
          <a:ln>
            <a:solidFill>
              <a:schemeClr val="accent1"/>
            </a:solidFill>
            <a:headEnd type="none" w="med" len="med"/>
            <a:tailEnd type="none" w="med" len="med"/>
          </a:ln>
          <a:effectLst>
            <a:outerShdw blurRad="101600" dist="63500" dir="2700000" algn="tl" rotWithShape="0">
              <a:prstClr val="black">
                <a:alpha val="2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smtClean="0">
              <a:gradFill>
                <a:gsLst>
                  <a:gs pos="0">
                    <a:schemeClr val="tx1"/>
                  </a:gs>
                  <a:gs pos="50000">
                    <a:schemeClr val="tx1"/>
                  </a:gs>
                </a:gsLst>
                <a:lin ang="5400000" scaled="0"/>
              </a:gradFill>
              <a:latin typeface="Segoe" pitchFamily="34" charset="0"/>
            </a:endParaRPr>
          </a:p>
        </p:txBody>
      </p:sp>
      <p:sp>
        <p:nvSpPr>
          <p:cNvPr id="71" name="Text Placeholder 70"/>
          <p:cNvSpPr>
            <a:spLocks noGrp="1"/>
          </p:cNvSpPr>
          <p:nvPr>
            <p:ph type="body" sz="quarter" idx="4294967295"/>
          </p:nvPr>
        </p:nvSpPr>
        <p:spPr>
          <a:xfrm>
            <a:off x="258782" y="4953000"/>
            <a:ext cx="8872399" cy="1631950"/>
          </a:xfrm>
        </p:spPr>
        <p:txBody>
          <a:bodyPr>
            <a:noAutofit/>
          </a:bodyPr>
          <a:lstStyle/>
          <a:p>
            <a:r>
              <a:rPr lang="en-US" sz="2000" dirty="0" smtClean="0"/>
              <a:t>Evolution of Continuous Replication technology</a:t>
            </a:r>
          </a:p>
          <a:p>
            <a:r>
              <a:rPr lang="en-US" sz="2000" dirty="0" smtClean="0"/>
              <a:t>Provides full redundancy of Exchange roles on as few as two servers</a:t>
            </a:r>
          </a:p>
          <a:p>
            <a:r>
              <a:rPr lang="en-US" sz="2000" dirty="0" smtClean="0"/>
              <a:t>Reduce backup frequency through up to 16 replicas of each database</a:t>
            </a:r>
          </a:p>
          <a:p>
            <a:r>
              <a:rPr lang="en-US" sz="2000" dirty="0" smtClean="0"/>
              <a:t>Can be deployed on a range of storage options</a:t>
            </a:r>
          </a:p>
          <a:p>
            <a:endParaRPr lang="en-US" sz="2000" dirty="0" smtClean="0"/>
          </a:p>
          <a:p>
            <a:endParaRPr lang="en-US" sz="2000" dirty="0" smtClean="0"/>
          </a:p>
        </p:txBody>
      </p:sp>
      <p:sp>
        <p:nvSpPr>
          <p:cNvPr id="43" name="Title 42"/>
          <p:cNvSpPr>
            <a:spLocks noGrp="1"/>
          </p:cNvSpPr>
          <p:nvPr>
            <p:ph type="title"/>
          </p:nvPr>
        </p:nvSpPr>
        <p:spPr>
          <a:xfrm>
            <a:off x="314325" y="257175"/>
            <a:ext cx="8382000" cy="664797"/>
          </a:xfrm>
        </p:spPr>
        <p:txBody>
          <a:bodyPr/>
          <a:lstStyle/>
          <a:p>
            <a:r>
              <a:rPr lang="en-US" dirty="0"/>
              <a:t>Continuous Availability</a:t>
            </a:r>
          </a:p>
        </p:txBody>
      </p:sp>
      <p:sp>
        <p:nvSpPr>
          <p:cNvPr id="51" name="Rectangle 50"/>
          <p:cNvSpPr/>
          <p:nvPr/>
        </p:nvSpPr>
        <p:spPr>
          <a:xfrm>
            <a:off x="1743075" y="2730800"/>
            <a:ext cx="731520" cy="1600200"/>
          </a:xfrm>
          <a:prstGeom prst="rect">
            <a:avLst/>
          </a:prstGeom>
          <a:gradFill flip="none" rotWithShape="1">
            <a:gsLst>
              <a:gs pos="0">
                <a:srgbClr val="1B396B"/>
              </a:gs>
              <a:gs pos="25000">
                <a:schemeClr val="accent2">
                  <a:lumMod val="75000"/>
                </a:schemeClr>
              </a:gs>
              <a:gs pos="80000">
                <a:schemeClr val="accent2"/>
              </a:gs>
              <a:gs pos="100000">
                <a:srgbClr val="5C9EE6"/>
              </a:gs>
            </a:gsLst>
            <a:lin ang="5400000" scaled="1"/>
            <a:tileRect/>
          </a:gradFill>
          <a:ln>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marR="0" lvl="0" indent="-523854" algn="ctr" defTabSz="914099" fontAlgn="base">
              <a:lnSpc>
                <a:spcPct val="85000"/>
              </a:lnSpc>
              <a:spcBef>
                <a:spcPct val="0"/>
              </a:spcBef>
              <a:spcAft>
                <a:spcPct val="0"/>
              </a:spcAft>
              <a:buClr>
                <a:srgbClr val="FFC000"/>
              </a:buClr>
              <a:buSzPct val="76000"/>
              <a:buFontTx/>
              <a:buNone/>
              <a:tabLst/>
              <a:defRPr/>
            </a:pPr>
            <a:r>
              <a:rPr lang="en-US" sz="1150" dirty="0">
                <a:gradFill>
                  <a:gsLst>
                    <a:gs pos="0">
                      <a:schemeClr val="bg1"/>
                    </a:gs>
                    <a:gs pos="100000">
                      <a:schemeClr val="bg1"/>
                    </a:gs>
                  </a:gsLst>
                  <a:lin ang="13500000" scaled="1"/>
                </a:gradFill>
                <a:latin typeface="Segoe Semibold" pitchFamily="34" charset="0"/>
              </a:rPr>
              <a:t>Mailbox </a:t>
            </a:r>
            <a:r>
              <a:rPr lang="en-US" sz="1150" dirty="0" smtClean="0">
                <a:gradFill>
                  <a:gsLst>
                    <a:gs pos="0">
                      <a:schemeClr val="bg1"/>
                    </a:gs>
                    <a:gs pos="100000">
                      <a:schemeClr val="bg1"/>
                    </a:gs>
                  </a:gsLst>
                  <a:lin ang="13500000" scaled="1"/>
                </a:gradFill>
                <a:latin typeface="Segoe Semibold" pitchFamily="34" charset="0"/>
              </a:rPr>
              <a:t>Server</a:t>
            </a:r>
          </a:p>
          <a:p>
            <a:pPr marR="0" lvl="0" indent="-523854" algn="ctr" defTabSz="914099" fontAlgn="base">
              <a:lnSpc>
                <a:spcPct val="85000"/>
              </a:lnSpc>
              <a:spcBef>
                <a:spcPct val="0"/>
              </a:spcBef>
              <a:spcAft>
                <a:spcPct val="0"/>
              </a:spcAft>
              <a:buClr>
                <a:srgbClr val="FFC000"/>
              </a:buClr>
              <a:buSzPct val="76000"/>
              <a:buFontTx/>
              <a:buNone/>
              <a:tabLst/>
              <a:defRPr/>
            </a:pPr>
            <a:endParaRPr lang="en-US" sz="1150" dirty="0" smtClean="0">
              <a:gradFill>
                <a:gsLst>
                  <a:gs pos="0">
                    <a:schemeClr val="bg1"/>
                  </a:gs>
                  <a:gs pos="100000">
                    <a:schemeClr val="bg1"/>
                  </a:gs>
                </a:gsLst>
                <a:lin ang="13500000" scaled="1"/>
              </a:gradFill>
              <a:latin typeface="Segoe Semibold" pitchFamily="34" charset="0"/>
            </a:endParaRPr>
          </a:p>
          <a:p>
            <a:pPr marR="0" lvl="0" indent="-523854" algn="ctr" defTabSz="914099" fontAlgn="base">
              <a:lnSpc>
                <a:spcPct val="85000"/>
              </a:lnSpc>
              <a:spcBef>
                <a:spcPct val="0"/>
              </a:spcBef>
              <a:spcAft>
                <a:spcPct val="0"/>
              </a:spcAft>
              <a:buClr>
                <a:srgbClr val="FFC000"/>
              </a:buClr>
              <a:buSzPct val="76000"/>
              <a:buFontTx/>
              <a:buNone/>
              <a:tabLst/>
              <a:defRPr/>
            </a:pPr>
            <a:endParaRPr lang="en-US" sz="1150" dirty="0" smtClean="0">
              <a:gradFill>
                <a:gsLst>
                  <a:gs pos="0">
                    <a:schemeClr val="bg1"/>
                  </a:gs>
                  <a:gs pos="100000">
                    <a:schemeClr val="bg1"/>
                  </a:gs>
                </a:gsLst>
                <a:lin ang="13500000" scaled="1"/>
              </a:gradFill>
              <a:latin typeface="Segoe Semibold" pitchFamily="34" charset="0"/>
            </a:endParaRPr>
          </a:p>
          <a:p>
            <a:pPr marR="0" lvl="0" indent="-523854" algn="ctr" defTabSz="914099" fontAlgn="base">
              <a:lnSpc>
                <a:spcPct val="85000"/>
              </a:lnSpc>
              <a:spcBef>
                <a:spcPct val="0"/>
              </a:spcBef>
              <a:spcAft>
                <a:spcPct val="0"/>
              </a:spcAft>
              <a:buClr>
                <a:srgbClr val="FFC000"/>
              </a:buClr>
              <a:buSzPct val="76000"/>
              <a:buFontTx/>
              <a:buNone/>
              <a:tabLst/>
              <a:defRPr/>
            </a:pPr>
            <a:endParaRPr lang="en-US" sz="1150" dirty="0" smtClean="0">
              <a:gradFill>
                <a:gsLst>
                  <a:gs pos="0">
                    <a:schemeClr val="bg1"/>
                  </a:gs>
                  <a:gs pos="100000">
                    <a:schemeClr val="bg1"/>
                  </a:gs>
                </a:gsLst>
                <a:lin ang="13500000" scaled="1"/>
              </a:gradFill>
              <a:latin typeface="Segoe Semibold" pitchFamily="34" charset="0"/>
            </a:endParaRPr>
          </a:p>
          <a:p>
            <a:pPr marR="0" lvl="0" indent="-523854" algn="ctr" defTabSz="914099" fontAlgn="base">
              <a:lnSpc>
                <a:spcPct val="85000"/>
              </a:lnSpc>
              <a:spcBef>
                <a:spcPct val="0"/>
              </a:spcBef>
              <a:spcAft>
                <a:spcPct val="0"/>
              </a:spcAft>
              <a:buClr>
                <a:srgbClr val="FFC000"/>
              </a:buClr>
              <a:buSzPct val="76000"/>
              <a:buFontTx/>
              <a:buNone/>
              <a:tabLst/>
              <a:defRPr/>
            </a:pPr>
            <a:endParaRPr lang="en-US" sz="1150" dirty="0" smtClean="0">
              <a:gradFill>
                <a:gsLst>
                  <a:gs pos="0">
                    <a:schemeClr val="bg1"/>
                  </a:gs>
                  <a:gs pos="100000">
                    <a:schemeClr val="bg1"/>
                  </a:gs>
                </a:gsLst>
                <a:lin ang="13500000" scaled="1"/>
              </a:gradFill>
              <a:latin typeface="Segoe Semibold" pitchFamily="34" charset="0"/>
            </a:endParaRPr>
          </a:p>
          <a:p>
            <a:pPr marR="0" lvl="0" indent="-523854" algn="ctr" defTabSz="914099" fontAlgn="base">
              <a:lnSpc>
                <a:spcPct val="85000"/>
              </a:lnSpc>
              <a:spcBef>
                <a:spcPct val="0"/>
              </a:spcBef>
              <a:spcAft>
                <a:spcPct val="0"/>
              </a:spcAft>
              <a:buClr>
                <a:srgbClr val="FFC000"/>
              </a:buClr>
              <a:buSzPct val="76000"/>
              <a:buFontTx/>
              <a:buNone/>
              <a:tabLst/>
              <a:defRPr/>
            </a:pPr>
            <a:endParaRPr lang="en-US" sz="1150" dirty="0" smtClean="0">
              <a:gradFill>
                <a:gsLst>
                  <a:gs pos="0">
                    <a:schemeClr val="bg1"/>
                  </a:gs>
                  <a:gs pos="100000">
                    <a:schemeClr val="bg1"/>
                  </a:gs>
                </a:gsLst>
                <a:lin ang="13500000" scaled="1"/>
              </a:gradFill>
              <a:latin typeface="Segoe Semibold" pitchFamily="34" charset="0"/>
            </a:endParaRPr>
          </a:p>
          <a:p>
            <a:pPr marR="0" lvl="0" indent="-523854" algn="ctr" defTabSz="914099" fontAlgn="base">
              <a:lnSpc>
                <a:spcPct val="85000"/>
              </a:lnSpc>
              <a:spcBef>
                <a:spcPct val="0"/>
              </a:spcBef>
              <a:spcAft>
                <a:spcPct val="0"/>
              </a:spcAft>
              <a:buClr>
                <a:srgbClr val="FFC000"/>
              </a:buClr>
              <a:buSzPct val="76000"/>
              <a:buFontTx/>
              <a:buNone/>
              <a:tabLst/>
              <a:defRPr/>
            </a:pPr>
            <a:endParaRPr lang="en-US" sz="1150" dirty="0">
              <a:gradFill>
                <a:gsLst>
                  <a:gs pos="0">
                    <a:schemeClr val="bg1"/>
                  </a:gs>
                  <a:gs pos="100000">
                    <a:schemeClr val="bg1"/>
                  </a:gs>
                </a:gsLst>
                <a:lin ang="13500000" scaled="1"/>
              </a:gradFill>
              <a:latin typeface="Segoe Semibold" pitchFamily="34" charset="0"/>
            </a:endParaRPr>
          </a:p>
        </p:txBody>
      </p:sp>
      <p:sp>
        <p:nvSpPr>
          <p:cNvPr id="52" name="Rectangle 51"/>
          <p:cNvSpPr/>
          <p:nvPr/>
        </p:nvSpPr>
        <p:spPr>
          <a:xfrm>
            <a:off x="1874278" y="3276697"/>
            <a:ext cx="475488" cy="164592"/>
          </a:xfrm>
          <a:prstGeom prst="rect">
            <a:avLst/>
          </a:prstGeom>
          <a:solidFill>
            <a:schemeClr val="accent3"/>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FFFFFF"/>
                </a:solidFill>
                <a:effectLst/>
                <a:uLnTx/>
                <a:uFillTx/>
                <a:latin typeface="+mj-lt"/>
                <a:ea typeface="+mn-ea"/>
                <a:cs typeface="+mn-cs"/>
              </a:rPr>
              <a:t>DB1</a:t>
            </a:r>
            <a:endParaRPr kumimoji="0" lang="en-US" sz="1100" b="1" i="0" u="none" strike="noStrike" kern="1200" cap="none" spc="0" normalizeH="0" baseline="0" noProof="0" dirty="0">
              <a:ln>
                <a:noFill/>
              </a:ln>
              <a:solidFill>
                <a:srgbClr val="FFFFFF"/>
              </a:solidFill>
              <a:effectLst/>
              <a:uLnTx/>
              <a:uFillTx/>
              <a:latin typeface="+mj-lt"/>
              <a:ea typeface="+mn-ea"/>
              <a:cs typeface="+mn-cs"/>
            </a:endParaRPr>
          </a:p>
        </p:txBody>
      </p:sp>
      <p:sp>
        <p:nvSpPr>
          <p:cNvPr id="53" name="Rectangle 52"/>
          <p:cNvSpPr/>
          <p:nvPr/>
        </p:nvSpPr>
        <p:spPr>
          <a:xfrm>
            <a:off x="1874278" y="3681906"/>
            <a:ext cx="475488" cy="164592"/>
          </a:xfrm>
          <a:prstGeom prst="rect">
            <a:avLst/>
          </a:prstGeom>
          <a:solidFill>
            <a:schemeClr val="accent4"/>
          </a:solidFill>
          <a:ln w="25400" cap="flat" cmpd="sng" algn="ctr">
            <a:noFill/>
            <a:prstDash val="solid"/>
          </a:ln>
          <a:effectLst>
            <a:glow rad="63500">
              <a:schemeClr val="accent1">
                <a:satMod val="175000"/>
                <a:alpha val="40000"/>
              </a:scheme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FFFFFF"/>
                </a:solidFill>
                <a:effectLst/>
                <a:uLnTx/>
                <a:uFillTx/>
                <a:latin typeface="+mj-lt"/>
                <a:ea typeface="+mn-ea"/>
                <a:cs typeface="+mn-cs"/>
              </a:rPr>
              <a:t>DB3</a:t>
            </a:r>
            <a:endParaRPr kumimoji="0" lang="en-US" sz="1100" b="1" i="0" u="none" strike="noStrike" kern="1200" cap="none" spc="0" normalizeH="0" baseline="0" noProof="0" dirty="0">
              <a:ln>
                <a:noFill/>
              </a:ln>
              <a:solidFill>
                <a:srgbClr val="FFFFFF"/>
              </a:solidFill>
              <a:effectLst/>
              <a:uLnTx/>
              <a:uFillTx/>
              <a:latin typeface="+mj-lt"/>
              <a:ea typeface="+mn-ea"/>
              <a:cs typeface="+mn-cs"/>
            </a:endParaRPr>
          </a:p>
        </p:txBody>
      </p:sp>
      <p:sp>
        <p:nvSpPr>
          <p:cNvPr id="54" name="Rectangle 53"/>
          <p:cNvSpPr/>
          <p:nvPr/>
        </p:nvSpPr>
        <p:spPr>
          <a:xfrm>
            <a:off x="1874278" y="3479301"/>
            <a:ext cx="475488" cy="164592"/>
          </a:xfrm>
          <a:prstGeom prst="rect">
            <a:avLst/>
          </a:prstGeom>
          <a:solidFill>
            <a:srgbClr val="FFF2CC">
              <a:alpha val="47843"/>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rgbClr val="38628A"/>
                </a:solidFill>
                <a:effectLst/>
                <a:uLnTx/>
                <a:uFillTx/>
                <a:latin typeface="+mj-lt"/>
                <a:ea typeface="+mn-ea"/>
                <a:cs typeface="+mn-cs"/>
              </a:rPr>
              <a:t>DB2</a:t>
            </a:r>
            <a:endParaRPr kumimoji="0" lang="en-US" sz="1100" b="1" i="0" u="none" strike="noStrike" kern="0" cap="none" spc="0" normalizeH="0" baseline="0" noProof="0" dirty="0">
              <a:ln>
                <a:noFill/>
              </a:ln>
              <a:solidFill>
                <a:srgbClr val="38628A"/>
              </a:solidFill>
              <a:effectLst/>
              <a:uLnTx/>
              <a:uFillTx/>
              <a:latin typeface="+mj-lt"/>
              <a:ea typeface="+mn-ea"/>
              <a:cs typeface="+mn-cs"/>
            </a:endParaRPr>
          </a:p>
        </p:txBody>
      </p:sp>
      <p:sp>
        <p:nvSpPr>
          <p:cNvPr id="56" name="Rectangle 55"/>
          <p:cNvSpPr/>
          <p:nvPr/>
        </p:nvSpPr>
        <p:spPr>
          <a:xfrm>
            <a:off x="1874278" y="3884511"/>
            <a:ext cx="475488" cy="164592"/>
          </a:xfrm>
          <a:prstGeom prst="rect">
            <a:avLst/>
          </a:prstGeom>
          <a:solidFill>
            <a:schemeClr val="accent3"/>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FFFFFF"/>
                </a:solidFill>
                <a:effectLst/>
                <a:uLnTx/>
                <a:uFillTx/>
                <a:latin typeface="+mj-lt"/>
                <a:ea typeface="+mn-ea"/>
                <a:cs typeface="+mn-cs"/>
              </a:rPr>
              <a:t>DB4</a:t>
            </a:r>
            <a:endParaRPr kumimoji="0" lang="en-US" sz="1100" b="1" i="0" u="none" strike="noStrike" kern="1200" cap="none" spc="0" normalizeH="0" baseline="0" noProof="0" dirty="0">
              <a:ln>
                <a:noFill/>
              </a:ln>
              <a:solidFill>
                <a:srgbClr val="FFFFFF"/>
              </a:solidFill>
              <a:effectLst/>
              <a:uLnTx/>
              <a:uFillTx/>
              <a:latin typeface="+mj-lt"/>
              <a:ea typeface="+mn-ea"/>
              <a:cs typeface="+mn-cs"/>
            </a:endParaRPr>
          </a:p>
        </p:txBody>
      </p:sp>
      <p:sp>
        <p:nvSpPr>
          <p:cNvPr id="57" name="Rectangle 56"/>
          <p:cNvSpPr/>
          <p:nvPr/>
        </p:nvSpPr>
        <p:spPr>
          <a:xfrm>
            <a:off x="1874278" y="4087115"/>
            <a:ext cx="475488" cy="164592"/>
          </a:xfrm>
          <a:prstGeom prst="rect">
            <a:avLst/>
          </a:prstGeom>
          <a:solidFill>
            <a:srgbClr val="FFF2CC">
              <a:alpha val="47843"/>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rgbClr val="38628A"/>
                </a:solidFill>
                <a:effectLst/>
                <a:uLnTx/>
                <a:uFillTx/>
                <a:latin typeface="+mj-lt"/>
                <a:ea typeface="+mn-ea"/>
                <a:cs typeface="+mn-cs"/>
              </a:rPr>
              <a:t>DB5</a:t>
            </a:r>
            <a:endParaRPr kumimoji="0" lang="en-US" sz="1100" b="1" i="0" u="none" strike="noStrike" kern="0" cap="none" spc="0" normalizeH="0" baseline="0" noProof="0" dirty="0">
              <a:ln>
                <a:noFill/>
              </a:ln>
              <a:solidFill>
                <a:srgbClr val="38628A"/>
              </a:solidFill>
              <a:effectLst/>
              <a:uLnTx/>
              <a:uFillTx/>
              <a:latin typeface="+mj-lt"/>
              <a:ea typeface="+mn-ea"/>
              <a:cs typeface="+mn-cs"/>
            </a:endParaRPr>
          </a:p>
        </p:txBody>
      </p:sp>
      <p:cxnSp>
        <p:nvCxnSpPr>
          <p:cNvPr id="58" name="Straight Arrow Connector 57"/>
          <p:cNvCxnSpPr/>
          <p:nvPr/>
        </p:nvCxnSpPr>
        <p:spPr>
          <a:xfrm rot="10800000" flipV="1">
            <a:off x="3467101" y="3085807"/>
            <a:ext cx="3171825" cy="7951"/>
          </a:xfrm>
          <a:prstGeom prst="straightConnector1">
            <a:avLst/>
          </a:prstGeom>
          <a:noFill/>
          <a:ln w="28575" cap="flat" cmpd="sng" algn="ctr">
            <a:solidFill>
              <a:schemeClr val="tx1"/>
            </a:solidFill>
            <a:prstDash val="sysDot"/>
            <a:headEnd type="triangle"/>
            <a:tailEnd type="none"/>
          </a:ln>
          <a:effectLst/>
        </p:spPr>
      </p:cxnSp>
      <p:cxnSp>
        <p:nvCxnSpPr>
          <p:cNvPr id="59" name="Straight Arrow Connector 58"/>
          <p:cNvCxnSpPr>
            <a:endCxn id="61" idx="0"/>
          </p:cNvCxnSpPr>
          <p:nvPr/>
        </p:nvCxnSpPr>
        <p:spPr>
          <a:xfrm>
            <a:off x="1714500" y="2628608"/>
            <a:ext cx="5648325" cy="1588"/>
          </a:xfrm>
          <a:prstGeom prst="straightConnector1">
            <a:avLst/>
          </a:prstGeom>
          <a:noFill/>
          <a:ln w="28575" cap="flat" cmpd="sng" algn="ctr">
            <a:solidFill>
              <a:schemeClr val="tx1"/>
            </a:solidFill>
            <a:prstDash val="sysDot"/>
            <a:headEnd type="triangle"/>
            <a:tailEnd type="none"/>
          </a:ln>
          <a:effectLst/>
        </p:spPr>
      </p:cxnSp>
      <p:cxnSp>
        <p:nvCxnSpPr>
          <p:cNvPr id="60" name="Straight Arrow Connector 59"/>
          <p:cNvCxnSpPr/>
          <p:nvPr/>
        </p:nvCxnSpPr>
        <p:spPr>
          <a:xfrm rot="10800000" flipV="1">
            <a:off x="2513426" y="3085808"/>
            <a:ext cx="256032" cy="7951"/>
          </a:xfrm>
          <a:prstGeom prst="straightConnector1">
            <a:avLst/>
          </a:prstGeom>
          <a:noFill/>
          <a:ln w="28575" cap="flat" cmpd="sng" algn="ctr">
            <a:solidFill>
              <a:schemeClr val="tx1"/>
            </a:solidFill>
            <a:prstDash val="sysDot"/>
            <a:headEnd type="triangle"/>
            <a:tailEnd type="none"/>
          </a:ln>
          <a:effectLst/>
        </p:spPr>
      </p:cxnSp>
      <p:sp>
        <p:nvSpPr>
          <p:cNvPr id="61" name="Arc 60"/>
          <p:cNvSpPr/>
          <p:nvPr/>
        </p:nvSpPr>
        <p:spPr>
          <a:xfrm>
            <a:off x="7134225" y="2628608"/>
            <a:ext cx="457200" cy="457200"/>
          </a:xfrm>
          <a:prstGeom prst="arc">
            <a:avLst/>
          </a:prstGeom>
          <a:noFill/>
          <a:ln w="28575" cap="flat" cmpd="sng" algn="ctr">
            <a:solidFill>
              <a:schemeClr val="tx1"/>
            </a:solidFill>
            <a:prstDash val="sysDot"/>
            <a:headEnd type="triangle"/>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62" name="Arc 61"/>
          <p:cNvSpPr/>
          <p:nvPr/>
        </p:nvSpPr>
        <p:spPr>
          <a:xfrm rot="5400000">
            <a:off x="7187564" y="2670518"/>
            <a:ext cx="436245" cy="371475"/>
          </a:xfrm>
          <a:prstGeom prst="arc">
            <a:avLst/>
          </a:prstGeom>
          <a:noFill/>
          <a:ln w="28575" cap="flat" cmpd="sng" algn="ctr">
            <a:solidFill>
              <a:schemeClr val="tx1"/>
            </a:solidFill>
            <a:prstDash val="sysDot"/>
            <a:headEnd type="none"/>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64" name="Arc 63"/>
          <p:cNvSpPr/>
          <p:nvPr/>
        </p:nvSpPr>
        <p:spPr>
          <a:xfrm rot="10800000">
            <a:off x="1531208" y="2628608"/>
            <a:ext cx="457200" cy="457200"/>
          </a:xfrm>
          <a:prstGeom prst="arc">
            <a:avLst/>
          </a:prstGeom>
          <a:noFill/>
          <a:ln w="28575" cap="flat" cmpd="sng" algn="ctr">
            <a:solidFill>
              <a:schemeClr val="tx1"/>
            </a:solidFill>
            <a:prstDash val="sysDot"/>
            <a:headEnd type="triangle"/>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80" name="Arc 79"/>
          <p:cNvSpPr/>
          <p:nvPr/>
        </p:nvSpPr>
        <p:spPr>
          <a:xfrm rot="16200000">
            <a:off x="1502244" y="2659283"/>
            <a:ext cx="436245" cy="371475"/>
          </a:xfrm>
          <a:prstGeom prst="arc">
            <a:avLst/>
          </a:prstGeom>
          <a:noFill/>
          <a:ln w="28575" cap="flat" cmpd="sng" algn="ctr">
            <a:solidFill>
              <a:schemeClr val="tx1"/>
            </a:solidFill>
            <a:prstDash val="sysDot"/>
            <a:headEnd type="none"/>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94" name="TextBox 93"/>
          <p:cNvSpPr txBox="1"/>
          <p:nvPr/>
        </p:nvSpPr>
        <p:spPr>
          <a:xfrm>
            <a:off x="94488" y="3408420"/>
            <a:ext cx="1371600" cy="646331"/>
          </a:xfrm>
          <a:prstGeom prst="rect">
            <a:avLst/>
          </a:prstGeom>
          <a:solidFill>
            <a:srgbClr val="FFFFFF">
              <a:lumMod val="95000"/>
              <a:alpha val="65000"/>
            </a:srgbClr>
          </a:solidFill>
          <a:effectLst>
            <a:outerShdw blurRad="50800" dist="38100" dir="2700000" algn="tl" rotWithShape="0">
              <a:prstClr val="black">
                <a:alpha val="40000"/>
              </a:prstClr>
            </a:outerShdw>
          </a:effectLst>
        </p:spPr>
        <p:txBody>
          <a:bodyPr wrap="square" rtlCol="0">
            <a:spAutoFit/>
          </a:bodyPr>
          <a:lstStyle/>
          <a:p>
            <a:r>
              <a:rPr lang="en-US" sz="1200" dirty="0" smtClean="0"/>
              <a:t>Recover quickly from disk and database failures</a:t>
            </a:r>
            <a:endParaRPr lang="en-US" sz="1200" dirty="0"/>
          </a:p>
        </p:txBody>
      </p:sp>
      <p:cxnSp>
        <p:nvCxnSpPr>
          <p:cNvPr id="95" name="Straight Arrow Connector 94"/>
          <p:cNvCxnSpPr/>
          <p:nvPr/>
        </p:nvCxnSpPr>
        <p:spPr>
          <a:xfrm>
            <a:off x="1500147" y="3706317"/>
            <a:ext cx="381000" cy="76200"/>
          </a:xfrm>
          <a:prstGeom prst="straightConnector1">
            <a:avLst/>
          </a:prstGeom>
          <a:noFill/>
          <a:ln w="25400" cap="flat" cmpd="sng" algn="ctr">
            <a:solidFill>
              <a:schemeClr val="accent1"/>
            </a:solidFill>
            <a:prstDash val="solid"/>
            <a:headEnd type="none" w="med" len="med"/>
            <a:tailEnd type="triangle" w="med" len="med"/>
          </a:ln>
          <a:effectLst>
            <a:outerShdw blurRad="50800" dist="38100" dir="5400000" algn="t" rotWithShape="0">
              <a:prstClr val="black">
                <a:alpha val="40000"/>
              </a:prstClr>
            </a:outerShdw>
          </a:effectLst>
        </p:spPr>
      </p:cxnSp>
      <p:sp>
        <p:nvSpPr>
          <p:cNvPr id="96" name="Rectangle 95"/>
          <p:cNvSpPr/>
          <p:nvPr/>
        </p:nvSpPr>
        <p:spPr>
          <a:xfrm>
            <a:off x="2771775" y="2730800"/>
            <a:ext cx="731520" cy="1600200"/>
          </a:xfrm>
          <a:prstGeom prst="rect">
            <a:avLst/>
          </a:prstGeom>
          <a:gradFill flip="none" rotWithShape="1">
            <a:gsLst>
              <a:gs pos="0">
                <a:srgbClr val="1B396B"/>
              </a:gs>
              <a:gs pos="25000">
                <a:schemeClr val="accent2">
                  <a:lumMod val="75000"/>
                </a:schemeClr>
              </a:gs>
              <a:gs pos="80000">
                <a:schemeClr val="accent2"/>
              </a:gs>
              <a:gs pos="100000">
                <a:srgbClr val="5C9EE6"/>
              </a:gs>
            </a:gsLst>
            <a:lin ang="5400000" scaled="1"/>
            <a:tileRect/>
          </a:gradFill>
          <a:ln>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indent="-523854" algn="ctr" defTabSz="914099" fontAlgn="base">
              <a:lnSpc>
                <a:spcPct val="85000"/>
              </a:lnSpc>
              <a:spcBef>
                <a:spcPct val="0"/>
              </a:spcBef>
              <a:spcAft>
                <a:spcPct val="0"/>
              </a:spcAft>
              <a:buClr>
                <a:srgbClr val="FFC000"/>
              </a:buClr>
              <a:buSzPct val="76000"/>
              <a:defRPr/>
            </a:pPr>
            <a:r>
              <a:rPr lang="en-US" sz="1150" dirty="0">
                <a:gradFill>
                  <a:gsLst>
                    <a:gs pos="0">
                      <a:schemeClr val="bg1"/>
                    </a:gs>
                    <a:gs pos="100000">
                      <a:schemeClr val="bg1"/>
                    </a:gs>
                  </a:gsLst>
                  <a:lin ang="13500000" scaled="1"/>
                </a:gradFill>
                <a:latin typeface="Segoe Semibold" pitchFamily="34" charset="0"/>
              </a:rPr>
              <a:t>Mailbox </a:t>
            </a:r>
            <a:r>
              <a:rPr lang="en-US" sz="1150" dirty="0" smtClean="0">
                <a:gradFill>
                  <a:gsLst>
                    <a:gs pos="0">
                      <a:schemeClr val="bg1"/>
                    </a:gs>
                    <a:gs pos="100000">
                      <a:schemeClr val="bg1"/>
                    </a:gs>
                  </a:gsLst>
                  <a:lin ang="13500000" scaled="1"/>
                </a:gradFill>
                <a:latin typeface="Segoe Semibold" pitchFamily="34" charset="0"/>
              </a:rPr>
              <a:t>Server</a:t>
            </a:r>
          </a:p>
          <a:p>
            <a:pPr indent="-523854" algn="ctr" defTabSz="914099" fontAlgn="base">
              <a:lnSpc>
                <a:spcPct val="85000"/>
              </a:lnSpc>
              <a:spcBef>
                <a:spcPct val="0"/>
              </a:spcBef>
              <a:spcAft>
                <a:spcPct val="0"/>
              </a:spcAft>
              <a:buClr>
                <a:srgbClr val="FFC000"/>
              </a:buClr>
              <a:buSzPct val="76000"/>
              <a:defRPr/>
            </a:pPr>
            <a:endParaRPr lang="en-US" sz="1150" dirty="0" smtClean="0">
              <a:gradFill>
                <a:gsLst>
                  <a:gs pos="0">
                    <a:schemeClr val="bg1"/>
                  </a:gs>
                  <a:gs pos="100000">
                    <a:schemeClr val="bg1"/>
                  </a:gs>
                </a:gsLst>
                <a:lin ang="13500000" scaled="1"/>
              </a:gradFill>
              <a:latin typeface="Segoe Semibold" pitchFamily="34" charset="0"/>
            </a:endParaRPr>
          </a:p>
          <a:p>
            <a:pPr indent="-523854" algn="ctr" defTabSz="914099" fontAlgn="base">
              <a:lnSpc>
                <a:spcPct val="85000"/>
              </a:lnSpc>
              <a:spcBef>
                <a:spcPct val="0"/>
              </a:spcBef>
              <a:spcAft>
                <a:spcPct val="0"/>
              </a:spcAft>
              <a:buClr>
                <a:srgbClr val="FFC000"/>
              </a:buClr>
              <a:buSzPct val="76000"/>
              <a:defRPr/>
            </a:pPr>
            <a:endParaRPr lang="en-US" sz="1150" dirty="0" smtClean="0">
              <a:gradFill>
                <a:gsLst>
                  <a:gs pos="0">
                    <a:schemeClr val="bg1"/>
                  </a:gs>
                  <a:gs pos="100000">
                    <a:schemeClr val="bg1"/>
                  </a:gs>
                </a:gsLst>
                <a:lin ang="13500000" scaled="1"/>
              </a:gradFill>
              <a:latin typeface="Segoe Semibold" pitchFamily="34" charset="0"/>
            </a:endParaRPr>
          </a:p>
          <a:p>
            <a:pPr indent="-523854" algn="ctr" defTabSz="914099" fontAlgn="base">
              <a:lnSpc>
                <a:spcPct val="85000"/>
              </a:lnSpc>
              <a:spcBef>
                <a:spcPct val="0"/>
              </a:spcBef>
              <a:spcAft>
                <a:spcPct val="0"/>
              </a:spcAft>
              <a:buClr>
                <a:srgbClr val="FFC000"/>
              </a:buClr>
              <a:buSzPct val="76000"/>
              <a:defRPr/>
            </a:pPr>
            <a:endParaRPr lang="en-US" sz="1150" dirty="0" smtClean="0">
              <a:gradFill>
                <a:gsLst>
                  <a:gs pos="0">
                    <a:schemeClr val="bg1"/>
                  </a:gs>
                  <a:gs pos="100000">
                    <a:schemeClr val="bg1"/>
                  </a:gs>
                </a:gsLst>
                <a:lin ang="13500000" scaled="1"/>
              </a:gradFill>
              <a:latin typeface="Segoe Semibold" pitchFamily="34" charset="0"/>
            </a:endParaRPr>
          </a:p>
          <a:p>
            <a:pPr indent="-523854" algn="ctr" defTabSz="914099" fontAlgn="base">
              <a:lnSpc>
                <a:spcPct val="85000"/>
              </a:lnSpc>
              <a:spcBef>
                <a:spcPct val="0"/>
              </a:spcBef>
              <a:spcAft>
                <a:spcPct val="0"/>
              </a:spcAft>
              <a:buClr>
                <a:srgbClr val="FFC000"/>
              </a:buClr>
              <a:buSzPct val="76000"/>
              <a:defRPr/>
            </a:pPr>
            <a:endParaRPr lang="en-US" sz="1150" dirty="0" smtClean="0">
              <a:gradFill>
                <a:gsLst>
                  <a:gs pos="0">
                    <a:schemeClr val="bg1"/>
                  </a:gs>
                  <a:gs pos="100000">
                    <a:schemeClr val="bg1"/>
                  </a:gs>
                </a:gsLst>
                <a:lin ang="13500000" scaled="1"/>
              </a:gradFill>
              <a:latin typeface="Segoe Semibold" pitchFamily="34" charset="0"/>
            </a:endParaRPr>
          </a:p>
          <a:p>
            <a:pPr indent="-523854" algn="ctr" defTabSz="914099" fontAlgn="base">
              <a:lnSpc>
                <a:spcPct val="85000"/>
              </a:lnSpc>
              <a:spcBef>
                <a:spcPct val="0"/>
              </a:spcBef>
              <a:spcAft>
                <a:spcPct val="0"/>
              </a:spcAft>
              <a:buClr>
                <a:srgbClr val="FFC000"/>
              </a:buClr>
              <a:buSzPct val="76000"/>
              <a:defRPr/>
            </a:pPr>
            <a:endParaRPr lang="en-US" sz="1150" dirty="0" smtClean="0">
              <a:gradFill>
                <a:gsLst>
                  <a:gs pos="0">
                    <a:schemeClr val="bg1"/>
                  </a:gs>
                  <a:gs pos="100000">
                    <a:schemeClr val="bg1"/>
                  </a:gs>
                </a:gsLst>
                <a:lin ang="13500000" scaled="1"/>
              </a:gradFill>
              <a:latin typeface="Segoe Semibold" pitchFamily="34" charset="0"/>
            </a:endParaRPr>
          </a:p>
          <a:p>
            <a:pPr indent="-523854" algn="ctr" defTabSz="914099" fontAlgn="base">
              <a:lnSpc>
                <a:spcPct val="85000"/>
              </a:lnSpc>
              <a:spcBef>
                <a:spcPct val="0"/>
              </a:spcBef>
              <a:spcAft>
                <a:spcPct val="0"/>
              </a:spcAft>
              <a:buClr>
                <a:srgbClr val="FFC000"/>
              </a:buClr>
              <a:buSzPct val="76000"/>
              <a:defRPr/>
            </a:pPr>
            <a:endParaRPr lang="en-US" sz="1150" dirty="0">
              <a:gradFill>
                <a:gsLst>
                  <a:gs pos="0">
                    <a:schemeClr val="bg1"/>
                  </a:gs>
                  <a:gs pos="100000">
                    <a:schemeClr val="bg1"/>
                  </a:gs>
                </a:gsLst>
                <a:lin ang="13500000" scaled="1"/>
              </a:gradFill>
              <a:latin typeface="Segoe Semibold" pitchFamily="34" charset="0"/>
            </a:endParaRPr>
          </a:p>
        </p:txBody>
      </p:sp>
      <p:sp>
        <p:nvSpPr>
          <p:cNvPr id="97" name="Rectangle 96"/>
          <p:cNvSpPr/>
          <p:nvPr/>
        </p:nvSpPr>
        <p:spPr>
          <a:xfrm>
            <a:off x="2895938" y="3293266"/>
            <a:ext cx="475488" cy="164592"/>
          </a:xfrm>
          <a:prstGeom prst="rect">
            <a:avLst/>
          </a:prstGeom>
          <a:solidFill>
            <a:srgbClr val="FFF2CC">
              <a:alpha val="47843"/>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38628A"/>
                </a:solidFill>
                <a:effectLst/>
                <a:uLnTx/>
                <a:uFillTx/>
                <a:latin typeface="+mj-lt"/>
                <a:ea typeface="+mn-ea"/>
                <a:cs typeface="+mn-cs"/>
              </a:rPr>
              <a:t>DB1</a:t>
            </a:r>
            <a:endParaRPr kumimoji="0" lang="en-US" sz="1100" b="1" i="0" u="none" strike="noStrike" kern="1200" cap="none" spc="0" normalizeH="0" baseline="0" noProof="0" dirty="0">
              <a:ln>
                <a:noFill/>
              </a:ln>
              <a:solidFill>
                <a:srgbClr val="38628A"/>
              </a:solidFill>
              <a:effectLst/>
              <a:uLnTx/>
              <a:uFillTx/>
              <a:latin typeface="+mj-lt"/>
              <a:ea typeface="+mn-ea"/>
              <a:cs typeface="+mn-cs"/>
            </a:endParaRPr>
          </a:p>
        </p:txBody>
      </p:sp>
      <p:sp>
        <p:nvSpPr>
          <p:cNvPr id="98" name="Rectangle 97"/>
          <p:cNvSpPr/>
          <p:nvPr/>
        </p:nvSpPr>
        <p:spPr>
          <a:xfrm>
            <a:off x="2895938" y="3492502"/>
            <a:ext cx="475488" cy="164592"/>
          </a:xfrm>
          <a:prstGeom prst="rect">
            <a:avLst/>
          </a:prstGeom>
          <a:solidFill>
            <a:schemeClr val="accent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rgbClr val="FFFFFF"/>
                </a:solidFill>
                <a:effectLst/>
                <a:uLnTx/>
                <a:uFillTx/>
                <a:latin typeface="+mj-lt"/>
                <a:ea typeface="+mn-ea"/>
                <a:cs typeface="+mn-cs"/>
              </a:rPr>
              <a:t>DB2</a:t>
            </a:r>
            <a:endParaRPr kumimoji="0" lang="en-US" sz="1100" b="1" i="0" u="none" strike="noStrike" kern="0" cap="none" spc="0" normalizeH="0" baseline="0" noProof="0" dirty="0">
              <a:ln>
                <a:noFill/>
              </a:ln>
              <a:solidFill>
                <a:srgbClr val="FFFFFF"/>
              </a:solidFill>
              <a:effectLst/>
              <a:uLnTx/>
              <a:uFillTx/>
              <a:latin typeface="+mj-lt"/>
              <a:ea typeface="+mn-ea"/>
              <a:cs typeface="+mn-cs"/>
            </a:endParaRPr>
          </a:p>
        </p:txBody>
      </p:sp>
      <p:sp>
        <p:nvSpPr>
          <p:cNvPr id="99" name="Rectangle 98"/>
          <p:cNvSpPr/>
          <p:nvPr/>
        </p:nvSpPr>
        <p:spPr>
          <a:xfrm>
            <a:off x="2895938" y="3890974"/>
            <a:ext cx="475488" cy="164592"/>
          </a:xfrm>
          <a:prstGeom prst="rect">
            <a:avLst/>
          </a:prstGeom>
          <a:solidFill>
            <a:srgbClr val="FFF2CC">
              <a:alpha val="47843"/>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38628A"/>
                </a:solidFill>
                <a:effectLst/>
                <a:uLnTx/>
                <a:uFillTx/>
                <a:latin typeface="+mj-lt"/>
                <a:ea typeface="+mn-ea"/>
                <a:cs typeface="+mn-cs"/>
              </a:rPr>
              <a:t>DB4</a:t>
            </a:r>
            <a:endParaRPr kumimoji="0" lang="en-US" sz="1100" b="1" i="0" u="none" strike="noStrike" kern="1200" cap="none" spc="0" normalizeH="0" baseline="0" noProof="0" dirty="0">
              <a:ln>
                <a:noFill/>
              </a:ln>
              <a:solidFill>
                <a:srgbClr val="38628A"/>
              </a:solidFill>
              <a:effectLst/>
              <a:uLnTx/>
              <a:uFillTx/>
              <a:latin typeface="+mj-lt"/>
              <a:ea typeface="+mn-ea"/>
              <a:cs typeface="+mn-cs"/>
            </a:endParaRPr>
          </a:p>
        </p:txBody>
      </p:sp>
      <p:sp>
        <p:nvSpPr>
          <p:cNvPr id="100" name="Rectangle 99"/>
          <p:cNvSpPr/>
          <p:nvPr/>
        </p:nvSpPr>
        <p:spPr>
          <a:xfrm>
            <a:off x="2895938" y="4090208"/>
            <a:ext cx="475488" cy="164592"/>
          </a:xfrm>
          <a:prstGeom prst="rect">
            <a:avLst/>
          </a:prstGeom>
          <a:solidFill>
            <a:schemeClr val="accent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rgbClr val="FFFFFF"/>
                </a:solidFill>
                <a:effectLst/>
                <a:uLnTx/>
                <a:uFillTx/>
                <a:latin typeface="+mj-lt"/>
                <a:ea typeface="+mn-ea"/>
                <a:cs typeface="+mn-cs"/>
              </a:rPr>
              <a:t>DB5</a:t>
            </a:r>
            <a:endParaRPr kumimoji="0" lang="en-US" sz="1100" b="1" i="0" u="none" strike="noStrike" kern="0" cap="none" spc="0" normalizeH="0" baseline="0" noProof="0" dirty="0">
              <a:ln>
                <a:noFill/>
              </a:ln>
              <a:solidFill>
                <a:srgbClr val="FFFFFF"/>
              </a:solidFill>
              <a:effectLst/>
              <a:uLnTx/>
              <a:uFillTx/>
              <a:latin typeface="+mj-lt"/>
              <a:ea typeface="+mn-ea"/>
              <a:cs typeface="+mn-cs"/>
            </a:endParaRPr>
          </a:p>
        </p:txBody>
      </p:sp>
      <p:sp>
        <p:nvSpPr>
          <p:cNvPr id="101" name="Rectangle 100"/>
          <p:cNvSpPr/>
          <p:nvPr/>
        </p:nvSpPr>
        <p:spPr>
          <a:xfrm>
            <a:off x="2895938" y="3691738"/>
            <a:ext cx="475488" cy="164592"/>
          </a:xfrm>
          <a:prstGeom prst="rect">
            <a:avLst/>
          </a:prstGeom>
          <a:solidFill>
            <a:schemeClr val="accent3"/>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FFFFFF"/>
                </a:solidFill>
                <a:effectLst/>
                <a:uLnTx/>
                <a:uFillTx/>
                <a:latin typeface="+mj-lt"/>
                <a:ea typeface="+mn-ea"/>
                <a:cs typeface="+mn-cs"/>
              </a:rPr>
              <a:t>DB3</a:t>
            </a:r>
            <a:endParaRPr kumimoji="0" lang="en-US" sz="1100" b="1" i="0" u="none" strike="noStrike" kern="1200" cap="none" spc="0" normalizeH="0" baseline="0" noProof="0" dirty="0">
              <a:ln>
                <a:noFill/>
              </a:ln>
              <a:solidFill>
                <a:srgbClr val="FFFFFF"/>
              </a:solidFill>
              <a:effectLst/>
              <a:uLnTx/>
              <a:uFillTx/>
              <a:latin typeface="+mj-lt"/>
              <a:ea typeface="+mn-ea"/>
              <a:cs typeface="+mn-cs"/>
            </a:endParaRPr>
          </a:p>
        </p:txBody>
      </p:sp>
      <p:sp>
        <p:nvSpPr>
          <p:cNvPr id="102" name="Rectangle 101"/>
          <p:cNvSpPr/>
          <p:nvPr/>
        </p:nvSpPr>
        <p:spPr>
          <a:xfrm>
            <a:off x="6631426" y="2730800"/>
            <a:ext cx="731520" cy="1600200"/>
          </a:xfrm>
          <a:prstGeom prst="rect">
            <a:avLst/>
          </a:prstGeom>
          <a:gradFill flip="none" rotWithShape="1">
            <a:gsLst>
              <a:gs pos="0">
                <a:srgbClr val="1B396B"/>
              </a:gs>
              <a:gs pos="25000">
                <a:schemeClr val="accent2">
                  <a:lumMod val="75000"/>
                </a:schemeClr>
              </a:gs>
              <a:gs pos="80000">
                <a:schemeClr val="accent2"/>
              </a:gs>
              <a:gs pos="100000">
                <a:srgbClr val="5C9EE6"/>
              </a:gs>
            </a:gsLst>
            <a:lin ang="5400000" scaled="1"/>
            <a:tileRect/>
          </a:gradFill>
          <a:ln>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marR="0" lvl="0" indent="-523854" algn="ctr" defTabSz="914099" fontAlgn="base">
              <a:lnSpc>
                <a:spcPct val="85000"/>
              </a:lnSpc>
              <a:spcBef>
                <a:spcPct val="0"/>
              </a:spcBef>
              <a:spcAft>
                <a:spcPct val="0"/>
              </a:spcAft>
              <a:buClr>
                <a:srgbClr val="FFC000"/>
              </a:buClr>
              <a:buSzPct val="76000"/>
              <a:buFontTx/>
              <a:buNone/>
              <a:tabLst/>
              <a:defRPr/>
            </a:pPr>
            <a:r>
              <a:rPr lang="en-US" sz="1150" dirty="0">
                <a:gradFill>
                  <a:gsLst>
                    <a:gs pos="0">
                      <a:schemeClr val="bg1"/>
                    </a:gs>
                    <a:gs pos="100000">
                      <a:schemeClr val="bg1"/>
                    </a:gs>
                  </a:gsLst>
                  <a:lin ang="13500000" scaled="1"/>
                </a:gradFill>
                <a:latin typeface="Segoe Semibold" pitchFamily="34" charset="0"/>
              </a:rPr>
              <a:t>Mailbox </a:t>
            </a:r>
            <a:r>
              <a:rPr lang="en-US" sz="1150" dirty="0" smtClean="0">
                <a:gradFill>
                  <a:gsLst>
                    <a:gs pos="0">
                      <a:schemeClr val="bg1"/>
                    </a:gs>
                    <a:gs pos="100000">
                      <a:schemeClr val="bg1"/>
                    </a:gs>
                  </a:gsLst>
                  <a:lin ang="13500000" scaled="1"/>
                </a:gradFill>
                <a:latin typeface="Segoe Semibold" pitchFamily="34" charset="0"/>
              </a:rPr>
              <a:t>Server</a:t>
            </a:r>
          </a:p>
          <a:p>
            <a:pPr marR="0" lvl="0" indent="-523854" algn="ctr" defTabSz="914099" fontAlgn="base">
              <a:lnSpc>
                <a:spcPct val="85000"/>
              </a:lnSpc>
              <a:spcBef>
                <a:spcPct val="0"/>
              </a:spcBef>
              <a:spcAft>
                <a:spcPct val="0"/>
              </a:spcAft>
              <a:buClr>
                <a:srgbClr val="FFC000"/>
              </a:buClr>
              <a:buSzPct val="76000"/>
              <a:buFontTx/>
              <a:buNone/>
              <a:tabLst/>
              <a:defRPr/>
            </a:pPr>
            <a:endParaRPr lang="en-US" sz="1150" dirty="0" smtClean="0">
              <a:gradFill>
                <a:gsLst>
                  <a:gs pos="0">
                    <a:schemeClr val="bg1"/>
                  </a:gs>
                  <a:gs pos="100000">
                    <a:schemeClr val="bg1"/>
                  </a:gs>
                </a:gsLst>
                <a:lin ang="13500000" scaled="1"/>
              </a:gradFill>
              <a:latin typeface="Segoe Semibold" pitchFamily="34" charset="0"/>
            </a:endParaRPr>
          </a:p>
          <a:p>
            <a:pPr marR="0" lvl="0" indent="-523854" algn="ctr" defTabSz="914099" fontAlgn="base">
              <a:lnSpc>
                <a:spcPct val="85000"/>
              </a:lnSpc>
              <a:spcBef>
                <a:spcPct val="0"/>
              </a:spcBef>
              <a:spcAft>
                <a:spcPct val="0"/>
              </a:spcAft>
              <a:buClr>
                <a:srgbClr val="FFC000"/>
              </a:buClr>
              <a:buSzPct val="76000"/>
              <a:buFontTx/>
              <a:buNone/>
              <a:tabLst/>
              <a:defRPr/>
            </a:pPr>
            <a:endParaRPr lang="en-US" sz="1150" dirty="0" smtClean="0">
              <a:gradFill>
                <a:gsLst>
                  <a:gs pos="0">
                    <a:schemeClr val="bg1"/>
                  </a:gs>
                  <a:gs pos="100000">
                    <a:schemeClr val="bg1"/>
                  </a:gs>
                </a:gsLst>
                <a:lin ang="13500000" scaled="1"/>
              </a:gradFill>
              <a:latin typeface="Segoe Semibold" pitchFamily="34" charset="0"/>
            </a:endParaRPr>
          </a:p>
          <a:p>
            <a:pPr marR="0" lvl="0" indent="-523854" algn="ctr" defTabSz="914099" fontAlgn="base">
              <a:lnSpc>
                <a:spcPct val="85000"/>
              </a:lnSpc>
              <a:spcBef>
                <a:spcPct val="0"/>
              </a:spcBef>
              <a:spcAft>
                <a:spcPct val="0"/>
              </a:spcAft>
              <a:buClr>
                <a:srgbClr val="FFC000"/>
              </a:buClr>
              <a:buSzPct val="76000"/>
              <a:buFontTx/>
              <a:buNone/>
              <a:tabLst/>
              <a:defRPr/>
            </a:pPr>
            <a:endParaRPr lang="en-US" sz="1150" dirty="0" smtClean="0">
              <a:gradFill>
                <a:gsLst>
                  <a:gs pos="0">
                    <a:schemeClr val="bg1"/>
                  </a:gs>
                  <a:gs pos="100000">
                    <a:schemeClr val="bg1"/>
                  </a:gs>
                </a:gsLst>
                <a:lin ang="13500000" scaled="1"/>
              </a:gradFill>
              <a:latin typeface="Segoe Semibold" pitchFamily="34" charset="0"/>
            </a:endParaRPr>
          </a:p>
          <a:p>
            <a:pPr marR="0" lvl="0" indent="-523854" algn="ctr" defTabSz="914099" fontAlgn="base">
              <a:lnSpc>
                <a:spcPct val="85000"/>
              </a:lnSpc>
              <a:spcBef>
                <a:spcPct val="0"/>
              </a:spcBef>
              <a:spcAft>
                <a:spcPct val="0"/>
              </a:spcAft>
              <a:buClr>
                <a:srgbClr val="FFC000"/>
              </a:buClr>
              <a:buSzPct val="76000"/>
              <a:buFontTx/>
              <a:buNone/>
              <a:tabLst/>
              <a:defRPr/>
            </a:pPr>
            <a:endParaRPr lang="en-US" sz="1150" dirty="0" smtClean="0">
              <a:gradFill>
                <a:gsLst>
                  <a:gs pos="0">
                    <a:schemeClr val="bg1"/>
                  </a:gs>
                  <a:gs pos="100000">
                    <a:schemeClr val="bg1"/>
                  </a:gs>
                </a:gsLst>
                <a:lin ang="13500000" scaled="1"/>
              </a:gradFill>
              <a:latin typeface="Segoe Semibold" pitchFamily="34" charset="0"/>
            </a:endParaRPr>
          </a:p>
          <a:p>
            <a:pPr marR="0" lvl="0" indent="-523854" algn="ctr" defTabSz="914099" fontAlgn="base">
              <a:lnSpc>
                <a:spcPct val="85000"/>
              </a:lnSpc>
              <a:spcBef>
                <a:spcPct val="0"/>
              </a:spcBef>
              <a:spcAft>
                <a:spcPct val="0"/>
              </a:spcAft>
              <a:buClr>
                <a:srgbClr val="FFC000"/>
              </a:buClr>
              <a:buSzPct val="76000"/>
              <a:buFontTx/>
              <a:buNone/>
              <a:tabLst/>
              <a:defRPr/>
            </a:pPr>
            <a:endParaRPr lang="en-US" sz="1150" dirty="0" smtClean="0">
              <a:gradFill>
                <a:gsLst>
                  <a:gs pos="0">
                    <a:schemeClr val="bg1"/>
                  </a:gs>
                  <a:gs pos="100000">
                    <a:schemeClr val="bg1"/>
                  </a:gs>
                </a:gsLst>
                <a:lin ang="13500000" scaled="1"/>
              </a:gradFill>
              <a:latin typeface="Segoe Semibold" pitchFamily="34" charset="0"/>
            </a:endParaRPr>
          </a:p>
          <a:p>
            <a:pPr marR="0" lvl="0" indent="-523854" algn="ctr" defTabSz="914099" fontAlgn="base">
              <a:lnSpc>
                <a:spcPct val="85000"/>
              </a:lnSpc>
              <a:spcBef>
                <a:spcPct val="0"/>
              </a:spcBef>
              <a:spcAft>
                <a:spcPct val="0"/>
              </a:spcAft>
              <a:buClr>
                <a:srgbClr val="FFC000"/>
              </a:buClr>
              <a:buSzPct val="76000"/>
              <a:buFontTx/>
              <a:buNone/>
              <a:tabLst/>
              <a:defRPr/>
            </a:pPr>
            <a:endParaRPr lang="en-US" sz="1150" dirty="0">
              <a:gradFill>
                <a:gsLst>
                  <a:gs pos="0">
                    <a:schemeClr val="bg1"/>
                  </a:gs>
                  <a:gs pos="100000">
                    <a:schemeClr val="bg1"/>
                  </a:gs>
                </a:gsLst>
                <a:lin ang="13500000" scaled="1"/>
              </a:gradFill>
              <a:latin typeface="Segoe Semibold" pitchFamily="34" charset="0"/>
            </a:endParaRPr>
          </a:p>
        </p:txBody>
      </p:sp>
      <p:sp>
        <p:nvSpPr>
          <p:cNvPr id="103" name="Rectangle 102"/>
          <p:cNvSpPr/>
          <p:nvPr/>
        </p:nvSpPr>
        <p:spPr>
          <a:xfrm>
            <a:off x="6762145" y="3293266"/>
            <a:ext cx="475488" cy="164592"/>
          </a:xfrm>
          <a:prstGeom prst="rect">
            <a:avLst/>
          </a:prstGeom>
          <a:solidFill>
            <a:srgbClr val="FFF2CC">
              <a:alpha val="47843"/>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38628A"/>
                </a:solidFill>
                <a:effectLst/>
                <a:uLnTx/>
                <a:uFillTx/>
                <a:latin typeface="+mj-lt"/>
                <a:ea typeface="+mn-ea"/>
                <a:cs typeface="+mn-cs"/>
              </a:rPr>
              <a:t>DB1</a:t>
            </a:r>
            <a:endParaRPr kumimoji="0" lang="en-US" sz="1100" b="1" i="0" u="none" strike="noStrike" kern="1200" cap="none" spc="0" normalizeH="0" baseline="0" noProof="0" dirty="0">
              <a:ln>
                <a:noFill/>
              </a:ln>
              <a:solidFill>
                <a:srgbClr val="38628A"/>
              </a:solidFill>
              <a:effectLst/>
              <a:uLnTx/>
              <a:uFillTx/>
              <a:latin typeface="+mj-lt"/>
              <a:ea typeface="+mn-ea"/>
              <a:cs typeface="+mn-cs"/>
            </a:endParaRPr>
          </a:p>
        </p:txBody>
      </p:sp>
      <p:sp>
        <p:nvSpPr>
          <p:cNvPr id="104" name="Rectangle 103"/>
          <p:cNvSpPr/>
          <p:nvPr/>
        </p:nvSpPr>
        <p:spPr>
          <a:xfrm>
            <a:off x="6762145" y="3492502"/>
            <a:ext cx="475488" cy="164592"/>
          </a:xfrm>
          <a:prstGeom prst="rect">
            <a:avLst/>
          </a:prstGeom>
          <a:solidFill>
            <a:srgbClr val="FFF2CC">
              <a:alpha val="47843"/>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38628A"/>
                </a:solidFill>
                <a:effectLst/>
                <a:uLnTx/>
                <a:uFillTx/>
                <a:latin typeface="+mj-lt"/>
                <a:ea typeface="+mn-ea"/>
                <a:cs typeface="+mn-cs"/>
              </a:rPr>
              <a:t>DB2</a:t>
            </a:r>
            <a:endParaRPr kumimoji="0" lang="en-US" sz="1100" b="1" i="0" u="none" strike="noStrike" kern="1200" cap="none" spc="0" normalizeH="0" baseline="0" noProof="0" dirty="0">
              <a:ln>
                <a:noFill/>
              </a:ln>
              <a:solidFill>
                <a:srgbClr val="38628A"/>
              </a:solidFill>
              <a:effectLst/>
              <a:uLnTx/>
              <a:uFillTx/>
              <a:latin typeface="+mj-lt"/>
              <a:ea typeface="+mn-ea"/>
              <a:cs typeface="+mn-cs"/>
            </a:endParaRPr>
          </a:p>
        </p:txBody>
      </p:sp>
      <p:sp>
        <p:nvSpPr>
          <p:cNvPr id="105" name="Rectangle 104"/>
          <p:cNvSpPr/>
          <p:nvPr/>
        </p:nvSpPr>
        <p:spPr>
          <a:xfrm>
            <a:off x="6762145" y="3890974"/>
            <a:ext cx="475488" cy="164592"/>
          </a:xfrm>
          <a:prstGeom prst="rect">
            <a:avLst/>
          </a:prstGeom>
          <a:solidFill>
            <a:srgbClr val="FFF2CC">
              <a:alpha val="47843"/>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38628A"/>
                </a:solidFill>
                <a:effectLst/>
                <a:uLnTx/>
                <a:uFillTx/>
                <a:latin typeface="+mj-lt"/>
                <a:ea typeface="+mn-ea"/>
                <a:cs typeface="+mn-cs"/>
              </a:rPr>
              <a:t>DB4</a:t>
            </a:r>
            <a:endParaRPr kumimoji="0" lang="en-US" sz="1100" b="1" i="0" u="none" strike="noStrike" kern="1200" cap="none" spc="0" normalizeH="0" baseline="0" noProof="0" dirty="0">
              <a:ln>
                <a:noFill/>
              </a:ln>
              <a:solidFill>
                <a:srgbClr val="38628A"/>
              </a:solidFill>
              <a:effectLst/>
              <a:uLnTx/>
              <a:uFillTx/>
              <a:latin typeface="+mj-lt"/>
              <a:ea typeface="+mn-ea"/>
              <a:cs typeface="+mn-cs"/>
            </a:endParaRPr>
          </a:p>
        </p:txBody>
      </p:sp>
      <p:sp>
        <p:nvSpPr>
          <p:cNvPr id="106" name="Rectangle 105"/>
          <p:cNvSpPr/>
          <p:nvPr/>
        </p:nvSpPr>
        <p:spPr>
          <a:xfrm>
            <a:off x="6762145" y="4090208"/>
            <a:ext cx="475488" cy="164592"/>
          </a:xfrm>
          <a:prstGeom prst="rect">
            <a:avLst/>
          </a:prstGeom>
          <a:solidFill>
            <a:srgbClr val="FFF2CC">
              <a:alpha val="47843"/>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38628A"/>
                </a:solidFill>
                <a:effectLst/>
                <a:uLnTx/>
                <a:uFillTx/>
                <a:latin typeface="+mj-lt"/>
                <a:ea typeface="+mn-ea"/>
                <a:cs typeface="+mn-cs"/>
              </a:rPr>
              <a:t>DB5</a:t>
            </a:r>
            <a:endParaRPr kumimoji="0" lang="en-US" sz="1100" b="1" i="0" u="none" strike="noStrike" kern="1200" cap="none" spc="0" normalizeH="0" baseline="0" noProof="0" dirty="0">
              <a:ln>
                <a:noFill/>
              </a:ln>
              <a:solidFill>
                <a:srgbClr val="38628A"/>
              </a:solidFill>
              <a:effectLst/>
              <a:uLnTx/>
              <a:uFillTx/>
              <a:latin typeface="+mj-lt"/>
              <a:ea typeface="+mn-ea"/>
              <a:cs typeface="+mn-cs"/>
            </a:endParaRPr>
          </a:p>
        </p:txBody>
      </p:sp>
      <p:sp>
        <p:nvSpPr>
          <p:cNvPr id="107" name="Rectangle 106"/>
          <p:cNvSpPr/>
          <p:nvPr/>
        </p:nvSpPr>
        <p:spPr>
          <a:xfrm>
            <a:off x="6762145" y="3691738"/>
            <a:ext cx="475488" cy="164592"/>
          </a:xfrm>
          <a:prstGeom prst="rect">
            <a:avLst/>
          </a:prstGeom>
          <a:solidFill>
            <a:srgbClr val="FFF2CC">
              <a:alpha val="47843"/>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38628A"/>
                </a:solidFill>
                <a:effectLst/>
                <a:uLnTx/>
                <a:uFillTx/>
                <a:latin typeface="+mj-lt"/>
                <a:ea typeface="+mn-ea"/>
                <a:cs typeface="+mn-cs"/>
              </a:rPr>
              <a:t>DB3</a:t>
            </a:r>
            <a:endParaRPr kumimoji="0" lang="en-US" sz="1100" b="1" i="0" u="none" strike="noStrike" kern="1200" cap="none" spc="0" normalizeH="0" baseline="0" noProof="0" dirty="0">
              <a:ln>
                <a:noFill/>
              </a:ln>
              <a:solidFill>
                <a:srgbClr val="38628A"/>
              </a:solidFill>
              <a:effectLst/>
              <a:uLnTx/>
              <a:uFillTx/>
              <a:latin typeface="+mj-lt"/>
              <a:ea typeface="+mn-ea"/>
              <a:cs typeface="+mn-cs"/>
            </a:endParaRPr>
          </a:p>
        </p:txBody>
      </p:sp>
      <p:sp>
        <p:nvSpPr>
          <p:cNvPr id="108" name="TextBox 107"/>
          <p:cNvSpPr txBox="1"/>
          <p:nvPr/>
        </p:nvSpPr>
        <p:spPr>
          <a:xfrm>
            <a:off x="7467600" y="3223978"/>
            <a:ext cx="1600200" cy="461665"/>
          </a:xfrm>
          <a:prstGeom prst="rect">
            <a:avLst/>
          </a:prstGeom>
          <a:solidFill>
            <a:srgbClr val="FFFFFF">
              <a:lumMod val="95000"/>
              <a:alpha val="65000"/>
            </a:srgbClr>
          </a:solidFill>
          <a:effectLst>
            <a:outerShdw blurRad="50800" dist="38100" dir="2700000" algn="tl" rotWithShape="0">
              <a:prstClr val="black">
                <a:alpha val="40000"/>
              </a:prstClr>
            </a:outerShdw>
          </a:effectLst>
        </p:spPr>
        <p:txBody>
          <a:bodyPr wrap="square" rtlCol="0">
            <a:spAutoFit/>
          </a:bodyPr>
          <a:lstStyle/>
          <a:p>
            <a:pPr marR="0" lvl="0" indent="0" fontAlgn="auto">
              <a:lnSpc>
                <a:spcPct val="100000"/>
              </a:lnSpc>
              <a:spcBef>
                <a:spcPts val="0"/>
              </a:spcBef>
              <a:spcAft>
                <a:spcPts val="0"/>
              </a:spcAft>
              <a:buClrTx/>
              <a:buSzTx/>
              <a:buFontTx/>
              <a:buNone/>
              <a:tabLst/>
              <a:defRPr/>
            </a:pPr>
            <a:r>
              <a:rPr lang="en-US" sz="1200" dirty="0" smtClean="0"/>
              <a:t>Replicate databases to remote datacenter</a:t>
            </a:r>
            <a:endParaRPr lang="en-US" sz="1200" dirty="0"/>
          </a:p>
        </p:txBody>
      </p:sp>
      <p:sp>
        <p:nvSpPr>
          <p:cNvPr id="109" name="Rectangle 108"/>
          <p:cNvSpPr/>
          <p:nvPr/>
        </p:nvSpPr>
        <p:spPr>
          <a:xfrm>
            <a:off x="1997795" y="2058542"/>
            <a:ext cx="1311578"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373737"/>
                </a:solidFill>
                <a:effectLst/>
                <a:uLnTx/>
                <a:uFillTx/>
                <a:latin typeface="Segoe"/>
              </a:rPr>
              <a:t>San Jose</a:t>
            </a:r>
            <a:endParaRPr kumimoji="0" lang="en-US" sz="2000" b="1" i="0" u="none" strike="noStrike" kern="0" cap="none" spc="0" normalizeH="0" baseline="0" noProof="0" dirty="0">
              <a:ln>
                <a:noFill/>
              </a:ln>
              <a:solidFill>
                <a:srgbClr val="373737"/>
              </a:solidFill>
              <a:effectLst/>
              <a:uLnTx/>
              <a:uFillTx/>
              <a:latin typeface="Segoe"/>
            </a:endParaRPr>
          </a:p>
        </p:txBody>
      </p:sp>
      <p:pic>
        <p:nvPicPr>
          <p:cNvPr id="110" name="Picture 3" descr="\\eventsql\dvd\Online_ART\DVD_ART34\Artwork_Imagery\Icons - Illustrations\_WINDOWS SERVER ICONS\Misc\building office with shadow.png"/>
          <p:cNvPicPr>
            <a:picLocks noChangeAspect="1" noChangeArrowheads="1"/>
          </p:cNvPicPr>
          <p:nvPr/>
        </p:nvPicPr>
        <p:blipFill>
          <a:blip r:embed="rId3" cstate="email"/>
          <a:srcRect/>
          <a:stretch>
            <a:fillRect/>
          </a:stretch>
        </p:blipFill>
        <p:spPr bwMode="auto">
          <a:xfrm>
            <a:off x="3695163" y="3481727"/>
            <a:ext cx="1295400" cy="1328474"/>
          </a:xfrm>
          <a:prstGeom prst="rect">
            <a:avLst/>
          </a:prstGeom>
          <a:noFill/>
        </p:spPr>
      </p:pic>
      <p:sp>
        <p:nvSpPr>
          <p:cNvPr id="111" name="Rectangle 110"/>
          <p:cNvSpPr/>
          <p:nvPr/>
        </p:nvSpPr>
        <p:spPr>
          <a:xfrm>
            <a:off x="6396044" y="2058542"/>
            <a:ext cx="1329596"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373737"/>
                </a:solidFill>
                <a:effectLst/>
                <a:uLnTx/>
                <a:uFillTx/>
                <a:latin typeface="Segoe"/>
              </a:rPr>
              <a:t>New York</a:t>
            </a:r>
            <a:endParaRPr kumimoji="0" lang="en-US" sz="2000" b="1" i="0" u="none" strike="noStrike" kern="0" cap="none" spc="0" normalizeH="0" baseline="0" noProof="0" dirty="0">
              <a:ln>
                <a:noFill/>
              </a:ln>
              <a:solidFill>
                <a:srgbClr val="373737"/>
              </a:solidFill>
              <a:effectLst/>
              <a:uLnTx/>
              <a:uFillTx/>
              <a:latin typeface="Segoe"/>
            </a:endParaRPr>
          </a:p>
        </p:txBody>
      </p:sp>
      <p:pic>
        <p:nvPicPr>
          <p:cNvPr id="112" name="Picture 3" descr="\\eventsql\dvd\Online_ART\DVD_ART34\Artwork_Imagery\Icons - Illustrations\_WINDOWS SERVER ICONS\Misc\building office with shadow.png"/>
          <p:cNvPicPr>
            <a:picLocks noChangeAspect="1" noChangeArrowheads="1"/>
          </p:cNvPicPr>
          <p:nvPr/>
        </p:nvPicPr>
        <p:blipFill>
          <a:blip r:embed="rId4" cstate="email">
            <a:duotone>
              <a:prstClr val="black"/>
              <a:srgbClr val="0066CC">
                <a:tint val="45000"/>
                <a:satMod val="400000"/>
              </a:srgbClr>
            </a:duotone>
          </a:blip>
          <a:srcRect/>
          <a:stretch>
            <a:fillRect/>
          </a:stretch>
        </p:blipFill>
        <p:spPr bwMode="auto">
          <a:xfrm>
            <a:off x="7620000" y="3862727"/>
            <a:ext cx="914400" cy="937746"/>
          </a:xfrm>
          <a:prstGeom prst="rect">
            <a:avLst/>
          </a:prstGeom>
          <a:noFill/>
        </p:spPr>
      </p:pic>
      <p:cxnSp>
        <p:nvCxnSpPr>
          <p:cNvPr id="113" name="Straight Arrow Connector 112"/>
          <p:cNvCxnSpPr/>
          <p:nvPr/>
        </p:nvCxnSpPr>
        <p:spPr>
          <a:xfrm rot="10800000">
            <a:off x="7162800" y="3172917"/>
            <a:ext cx="304800" cy="152400"/>
          </a:xfrm>
          <a:prstGeom prst="straightConnector1">
            <a:avLst/>
          </a:prstGeom>
          <a:noFill/>
          <a:ln w="25400" cap="flat" cmpd="sng" algn="ctr">
            <a:solidFill>
              <a:schemeClr val="accent1"/>
            </a:solidFill>
            <a:prstDash val="solid"/>
            <a:headEnd type="none" w="med" len="med"/>
            <a:tailEnd type="triangle" w="med" len="med"/>
          </a:ln>
          <a:effectLst>
            <a:outerShdw blurRad="50800" dist="38100" dir="5400000" algn="t" rotWithShape="0">
              <a:prstClr val="black">
                <a:alpha val="40000"/>
              </a:prstClr>
            </a:outerShdw>
          </a:effectLst>
        </p:spPr>
      </p:cxnSp>
      <p:cxnSp>
        <p:nvCxnSpPr>
          <p:cNvPr id="114" name="Straight Arrow Connector 113"/>
          <p:cNvCxnSpPr/>
          <p:nvPr/>
        </p:nvCxnSpPr>
        <p:spPr>
          <a:xfrm>
            <a:off x="2438400" y="3766751"/>
            <a:ext cx="381000" cy="1588"/>
          </a:xfrm>
          <a:prstGeom prst="straightConnector1">
            <a:avLst/>
          </a:prstGeom>
          <a:noFill/>
          <a:ln w="25400" cap="flat" cmpd="sng" algn="ctr">
            <a:solidFill>
              <a:schemeClr val="accent1"/>
            </a:solidFill>
            <a:prstDash val="solid"/>
            <a:headEnd type="none" w="med" len="med"/>
            <a:tailEnd type="triangle" w="med" len="med"/>
          </a:ln>
          <a:effectLst>
            <a:outerShdw blurRad="50800" dist="38100" dir="5400000" algn="t" rotWithShape="0">
              <a:prstClr val="black">
                <a:alpha val="40000"/>
              </a:prstClr>
            </a:outerShdw>
          </a:effectLst>
        </p:spPr>
      </p:cxnSp>
      <p:sp>
        <p:nvSpPr>
          <p:cNvPr id="41" name="Rectangle 40"/>
          <p:cNvSpPr/>
          <p:nvPr/>
        </p:nvSpPr>
        <p:spPr>
          <a:xfrm>
            <a:off x="0" y="1069026"/>
            <a:ext cx="9144000" cy="867930"/>
          </a:xfrm>
          <a:prstGeom prst="rect">
            <a:avLst/>
          </a:prstGeom>
        </p:spPr>
        <p:txBody>
          <a:bodyPr wrap="square">
            <a:spAutoFit/>
          </a:bodyPr>
          <a:lstStyle/>
          <a:p>
            <a:pPr algn="ctr">
              <a:lnSpc>
                <a:spcPct val="90000"/>
              </a:lnSpc>
              <a:spcBef>
                <a:spcPct val="20000"/>
              </a:spcBef>
              <a:defRPr/>
            </a:pPr>
            <a:r>
              <a:rPr lang="en-US" sz="2800" b="1" dirty="0" smtClean="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rPr>
              <a:t>Simplify mailbox resiliency with new unified solution for High Availability, Backup, and Disaster Recovery</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512143" y="1709520"/>
            <a:ext cx="5181601" cy="4572000"/>
          </a:xfrm>
          <a:prstGeom prst="roundRect">
            <a:avLst>
              <a:gd name="adj" fmla="val 1953"/>
            </a:avLst>
          </a:prstGeom>
          <a:gradFill flip="none" rotWithShape="1">
            <a:gsLst>
              <a:gs pos="0">
                <a:schemeClr val="bg1">
                  <a:lumMod val="85000"/>
                  <a:alpha val="67000"/>
                </a:schemeClr>
              </a:gs>
              <a:gs pos="50000">
                <a:schemeClr val="tx1">
                  <a:lumMod val="20000"/>
                  <a:lumOff val="80000"/>
                  <a:alpha val="41000"/>
                </a:schemeClr>
              </a:gs>
              <a:gs pos="100000">
                <a:schemeClr val="bg1">
                  <a:lumMod val="95000"/>
                  <a:alpha val="60000"/>
                </a:schemeClr>
              </a:gs>
            </a:gsLst>
            <a:lin ang="13500000" scaled="1"/>
            <a:tileRect/>
          </a:gradFill>
          <a:ln>
            <a:solidFill>
              <a:schemeClr val="accent1"/>
            </a:solidFill>
            <a:headEnd type="none" w="med" len="med"/>
            <a:tailEnd type="none" w="med" len="med"/>
          </a:ln>
          <a:effectLst>
            <a:outerShdw blurRad="101600" dist="63500" dir="2700000" algn="tl" rotWithShape="0">
              <a:prstClr val="black">
                <a:alpha val="2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smtClean="0">
              <a:gradFill>
                <a:gsLst>
                  <a:gs pos="0">
                    <a:schemeClr val="tx1"/>
                  </a:gs>
                  <a:gs pos="50000">
                    <a:schemeClr val="tx1"/>
                  </a:gs>
                </a:gsLst>
                <a:lin ang="5400000" scaled="0"/>
              </a:gradFill>
              <a:latin typeface="Segoe" pitchFamily="34" charset="0"/>
            </a:endParaRPr>
          </a:p>
        </p:txBody>
      </p:sp>
      <p:sp>
        <p:nvSpPr>
          <p:cNvPr id="14" name="Rounded Rectangle 4"/>
          <p:cNvSpPr/>
          <p:nvPr/>
        </p:nvSpPr>
        <p:spPr>
          <a:xfrm>
            <a:off x="512144" y="1915138"/>
            <a:ext cx="5181600" cy="327782"/>
          </a:xfrm>
          <a:prstGeom prst="rect">
            <a:avLst/>
          </a:prstGeom>
          <a:gradFill flip="none" rotWithShape="1">
            <a:gsLst>
              <a:gs pos="0">
                <a:srgbClr val="B64506"/>
              </a:gs>
              <a:gs pos="25000">
                <a:srgbClr val="CB790B"/>
              </a:gs>
              <a:gs pos="80000">
                <a:srgbClr val="FA9B00"/>
              </a:gs>
              <a:gs pos="100000">
                <a:srgbClr val="FFC971"/>
              </a:gs>
            </a:gsLst>
            <a:lin ang="5400000" scaled="1"/>
            <a:tileRect/>
          </a:gradFill>
          <a:ln>
            <a:headEnd type="none" w="med" len="med"/>
            <a:tailEnd type="none" w="med" len="med"/>
          </a:ln>
          <a:effectLst>
            <a:outerShdw blurRad="101600" dist="635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85000"/>
              </a:lnSpc>
              <a:spcBef>
                <a:spcPct val="0"/>
              </a:spcBef>
              <a:spcAft>
                <a:spcPct val="35000"/>
              </a:spcAft>
              <a:defRPr sz="1800" b="1" i="0" u="none" strike="noStrike" kern="1200" baseline="0">
                <a:solidFill>
                  <a:srgbClr val="373737"/>
                </a:solidFill>
                <a:latin typeface="+mn-lt"/>
                <a:ea typeface="+mn-ea"/>
                <a:cs typeface="+mn-cs"/>
              </a:defRPr>
            </a:pP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rPr>
              <a:t>Mailboxes/Disk</a:t>
            </a:r>
            <a:endParaRPr lang="en-US" dirty="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endParaRPr>
          </a:p>
        </p:txBody>
      </p:sp>
      <p:sp>
        <p:nvSpPr>
          <p:cNvPr id="2" name="Title 1"/>
          <p:cNvSpPr>
            <a:spLocks noGrp="1"/>
          </p:cNvSpPr>
          <p:nvPr>
            <p:ph type="title"/>
          </p:nvPr>
        </p:nvSpPr>
        <p:spPr>
          <a:xfrm>
            <a:off x="381000" y="230188"/>
            <a:ext cx="8382000" cy="1828193"/>
          </a:xfrm>
        </p:spPr>
        <p:txBody>
          <a:bodyPr/>
          <a:lstStyle/>
          <a:p>
            <a:pPr marL="57150" indent="-57150">
              <a:defRPr/>
            </a:pPr>
            <a:r>
              <a:rPr lang="en-US" dirty="0" smtClean="0"/>
              <a:t>Improved Storage Utilization</a:t>
            </a:r>
            <a:br>
              <a:rPr lang="en-US" dirty="0" smtClean="0"/>
            </a:br>
            <a:r>
              <a:rPr lang="en-US" sz="3600" dirty="0" smtClean="0">
                <a:solidFill>
                  <a:schemeClr val="accent1"/>
                </a:solidFill>
                <a:effectLst>
                  <a:outerShdw blurRad="38100" dist="38100" dir="2700000" algn="tl">
                    <a:srgbClr val="000000">
                      <a:alpha val="43137"/>
                    </a:srgbClr>
                  </a:outerShdw>
                </a:effectLst>
              </a:rPr>
              <a:t>4x </a:t>
            </a:r>
            <a:r>
              <a:rPr lang="en-US" sz="3600" dirty="0">
                <a:solidFill>
                  <a:schemeClr val="accent1"/>
                </a:solidFill>
                <a:effectLst>
                  <a:outerShdw blurRad="38100" dist="38100" dir="2700000" algn="tl">
                    <a:srgbClr val="000000">
                      <a:alpha val="43137"/>
                    </a:srgbClr>
                  </a:outerShdw>
                </a:effectLst>
              </a:rPr>
              <a:t>increase in number of mailboxes per disk</a:t>
            </a:r>
            <a:r>
              <a:rPr lang="en-US" dirty="0">
                <a:solidFill>
                  <a:schemeClr val="accent1"/>
                </a:solidFill>
                <a:effectLst>
                  <a:outerShdw blurRad="38100" dist="38100" dir="2700000" algn="tl">
                    <a:srgbClr val="000000">
                      <a:alpha val="43137"/>
                    </a:srgbClr>
                  </a:outerShdw>
                </a:effectLst>
              </a:rPr>
              <a:t/>
            </a:r>
            <a:br>
              <a:rPr lang="en-US" dirty="0">
                <a:solidFill>
                  <a:schemeClr val="accent1"/>
                </a:solidFill>
                <a:effectLst>
                  <a:outerShdw blurRad="38100" dist="38100" dir="2700000" algn="tl">
                    <a:srgbClr val="000000">
                      <a:alpha val="43137"/>
                    </a:srgbClr>
                  </a:outerShdw>
                </a:effectLst>
              </a:rPr>
            </a:br>
            <a:endParaRPr lang="en-US" dirty="0"/>
          </a:p>
        </p:txBody>
      </p:sp>
      <p:graphicFrame>
        <p:nvGraphicFramePr>
          <p:cNvPr id="9" name="Chart 8"/>
          <p:cNvGraphicFramePr/>
          <p:nvPr>
            <p:extLst>
              <p:ext uri="{D42A27DB-BD31-4B8C-83A1-F6EECF244321}">
                <p14:modId xmlns:p14="http://schemas.microsoft.com/office/powerpoint/2010/main" val="864042575"/>
              </p:ext>
            </p:extLst>
          </p:nvPr>
        </p:nvGraphicFramePr>
        <p:xfrm>
          <a:off x="0" y="2195558"/>
          <a:ext cx="5486401" cy="451004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611526" y="2668608"/>
            <a:ext cx="1190846" cy="461665"/>
          </a:xfrm>
          <a:prstGeom prst="rect">
            <a:avLst/>
          </a:prstGeom>
          <a:no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rPr>
              <a:t>+500</a:t>
            </a:r>
          </a:p>
        </p:txBody>
      </p:sp>
      <p:sp>
        <p:nvSpPr>
          <p:cNvPr id="8" name="TextBox 7"/>
          <p:cNvSpPr txBox="1"/>
          <p:nvPr/>
        </p:nvSpPr>
        <p:spPr>
          <a:xfrm>
            <a:off x="1831521" y="4763568"/>
            <a:ext cx="808075" cy="461665"/>
          </a:xfrm>
          <a:prstGeom prst="rect">
            <a:avLst/>
          </a:prstGeom>
          <a:no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rPr>
              <a:t>125</a:t>
            </a:r>
          </a:p>
        </p:txBody>
      </p:sp>
      <p:sp>
        <p:nvSpPr>
          <p:cNvPr id="12" name="Content Placeholder 11"/>
          <p:cNvSpPr txBox="1">
            <a:spLocks/>
          </p:cNvSpPr>
          <p:nvPr/>
        </p:nvSpPr>
        <p:spPr>
          <a:xfrm>
            <a:off x="5794224" y="1880103"/>
            <a:ext cx="3096283" cy="3911097"/>
          </a:xfrm>
          <a:prstGeom prst="rect">
            <a:avLst/>
          </a:prstGeom>
          <a:noFill/>
          <a:ln>
            <a:headEnd type="none" w="med" len="med"/>
            <a:tailEnd type="none" w="med" len="med"/>
          </a:ln>
          <a:effectLst/>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marL="342900" lvl="1" indent="-342900" fontAlgn="base">
              <a:lnSpc>
                <a:spcPct val="90000"/>
              </a:lnSpc>
              <a:spcBef>
                <a:spcPct val="20000"/>
              </a:spcBef>
              <a:spcAft>
                <a:spcPts val="1200"/>
              </a:spcAft>
              <a:buClr>
                <a:schemeClr val="tx1">
                  <a:lumMod val="50000"/>
                  <a:lumOff val="50000"/>
                </a:schemeClr>
              </a:buClr>
              <a:buSzPct val="125000"/>
              <a:buFont typeface="Arial" pitchFamily="34" charset="0"/>
              <a:buChar char="•"/>
              <a:defRPr/>
            </a:pPr>
            <a:r>
              <a:rPr lang="en-US" sz="2000" dirty="0" smtClean="0">
                <a:solidFill>
                  <a:schemeClr val="tx1"/>
                </a:solidFill>
              </a:rPr>
              <a:t>Reduced IO enables more mailboxes per disk</a:t>
            </a:r>
          </a:p>
          <a:p>
            <a:pPr marL="342900" lvl="1" indent="-342900" fontAlgn="base">
              <a:lnSpc>
                <a:spcPct val="90000"/>
              </a:lnSpc>
              <a:spcBef>
                <a:spcPct val="20000"/>
              </a:spcBef>
              <a:spcAft>
                <a:spcPts val="1200"/>
              </a:spcAft>
              <a:buClr>
                <a:schemeClr val="tx1">
                  <a:lumMod val="50000"/>
                  <a:lumOff val="50000"/>
                </a:schemeClr>
              </a:buClr>
              <a:buSzPct val="125000"/>
              <a:buFont typeface="Arial" pitchFamily="34" charset="0"/>
              <a:buChar char="•"/>
              <a:defRPr/>
            </a:pPr>
            <a:r>
              <a:rPr lang="en-US" sz="2000" dirty="0" smtClean="0">
                <a:solidFill>
                  <a:schemeClr val="tx1"/>
                </a:solidFill>
              </a:rPr>
              <a:t>Utilize more disk capacity before performance limits are reached</a:t>
            </a:r>
            <a:endParaRPr lang="en-US" dirty="0" smtClean="0">
              <a:solidFill>
                <a:schemeClr val="tx1"/>
              </a:solidFill>
            </a:endParaRPr>
          </a:p>
        </p:txBody>
      </p:sp>
    </p:spTree>
    <p:extLst>
      <p:ext uri="{BB962C8B-B14F-4D97-AF65-F5344CB8AC3E}">
        <p14:creationId xmlns:p14="http://schemas.microsoft.com/office/powerpoint/2010/main" val="15901949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Exchange IOPS Trend</a:t>
            </a:r>
            <a:endParaRPr lang="en-US" dirty="0"/>
          </a:p>
        </p:txBody>
      </p:sp>
      <p:graphicFrame>
        <p:nvGraphicFramePr>
          <p:cNvPr id="3" name="Chart 2"/>
          <p:cNvGraphicFramePr/>
          <p:nvPr/>
        </p:nvGraphicFramePr>
        <p:xfrm>
          <a:off x="149087" y="1033600"/>
          <a:ext cx="8776252" cy="5270500"/>
        </p:xfrm>
        <a:graphic>
          <a:graphicData uri="http://schemas.openxmlformats.org/drawingml/2006/chart">
            <c:chart xmlns:c="http://schemas.openxmlformats.org/drawingml/2006/chart" xmlns:r="http://schemas.openxmlformats.org/officeDocument/2006/relationships" r:id="rId3"/>
          </a:graphicData>
        </a:graphic>
      </p:graphicFrame>
      <p:sp>
        <p:nvSpPr>
          <p:cNvPr id="6" name="Right Arrow 5"/>
          <p:cNvSpPr/>
          <p:nvPr/>
        </p:nvSpPr>
        <p:spPr bwMode="auto">
          <a:xfrm rot="2618060">
            <a:off x="1850673" y="3241452"/>
            <a:ext cx="3873185" cy="264323"/>
          </a:xfrm>
          <a:prstGeom prst="rightArrow">
            <a:avLst/>
          </a:prstGeom>
          <a:solidFill>
            <a:srgbClr val="FFFF00"/>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 name="TextBox 2"/>
          <p:cNvSpPr txBox="1"/>
          <p:nvPr/>
        </p:nvSpPr>
        <p:spPr>
          <a:xfrm>
            <a:off x="6632420" y="1735453"/>
            <a:ext cx="1749580" cy="759693"/>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i="1" dirty="0" smtClean="0"/>
              <a:t>+90% Reduction!</a:t>
            </a:r>
            <a:endParaRPr lang="en-US" sz="2400" b="1" i="1" dirty="0"/>
          </a:p>
        </p:txBody>
      </p:sp>
      <p:sp>
        <p:nvSpPr>
          <p:cNvPr id="9" name="Straight Arrow Connector 8"/>
          <p:cNvSpPr/>
          <p:nvPr/>
        </p:nvSpPr>
        <p:spPr>
          <a:xfrm rot="5400000">
            <a:off x="4621926" y="1240543"/>
            <a:ext cx="1091224" cy="2764695"/>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sp>
        <p:nvSpPr>
          <p:cNvPr id="10" name="Rounded Rectangle 9"/>
          <p:cNvSpPr/>
          <p:nvPr/>
        </p:nvSpPr>
        <p:spPr>
          <a:xfrm>
            <a:off x="6565514" y="1651037"/>
            <a:ext cx="1816486" cy="928525"/>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Tree>
    <p:extLst>
      <p:ext uri="{BB962C8B-B14F-4D97-AF65-F5344CB8AC3E}">
        <p14:creationId xmlns:p14="http://schemas.microsoft.com/office/powerpoint/2010/main" val="30592589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5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bwMode="auto">
          <a:xfrm>
            <a:off x="368968" y="2356945"/>
            <a:ext cx="8382000" cy="3586655"/>
          </a:xfrm>
          <a:prstGeom prst="roundRect">
            <a:avLst>
              <a:gd name="adj" fmla="val 4546"/>
            </a:avLst>
          </a:prstGeom>
          <a:gradFill flip="none" rotWithShape="1">
            <a:gsLst>
              <a:gs pos="0">
                <a:schemeClr val="bg1">
                  <a:lumMod val="95000"/>
                  <a:alpha val="80000"/>
                </a:schemeClr>
              </a:gs>
              <a:gs pos="50000">
                <a:schemeClr val="tx1">
                  <a:lumMod val="20000"/>
                  <a:lumOff val="80000"/>
                  <a:alpha val="69000"/>
                </a:schemeClr>
              </a:gs>
              <a:gs pos="100000">
                <a:schemeClr val="bg1">
                  <a:lumMod val="95000"/>
                  <a:alpha val="29000"/>
                </a:schemeClr>
              </a:gs>
            </a:gsLst>
            <a:lin ang="13500000" scaled="1"/>
            <a:tileRect/>
          </a:gradFill>
          <a:ln>
            <a:solidFill>
              <a:schemeClr val="accent1"/>
            </a:solidFill>
            <a:headEnd type="none" w="med" len="med"/>
            <a:tailEnd type="none" w="med" len="med"/>
          </a:ln>
          <a:effectLst>
            <a:outerShdw blurRad="101600" dist="63500" dir="2700000" algn="tl" rotWithShape="0">
              <a:prstClr val="black">
                <a:alpha val="2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523854" indent="-523854" algn="ctr" defTabSz="914099" eaLnBrk="0" fontAlgn="base" hangingPunct="0">
              <a:lnSpc>
                <a:spcPct val="85000"/>
              </a:lnSpc>
              <a:spcBef>
                <a:spcPct val="0"/>
              </a:spcBef>
              <a:spcAft>
                <a:spcPct val="0"/>
              </a:spcAft>
              <a:buClr>
                <a:srgbClr val="FFC000"/>
              </a:buClr>
              <a:buSzPct val="76000"/>
              <a:defRPr/>
            </a:pPr>
            <a:endParaRPr lang="en-US" sz="2300" dirty="0" err="1" smtClean="0">
              <a:gradFill>
                <a:gsLst>
                  <a:gs pos="0">
                    <a:schemeClr val="tx1"/>
                  </a:gs>
                  <a:gs pos="50000">
                    <a:schemeClr val="tx1"/>
                  </a:gs>
                </a:gsLst>
                <a:lin ang="5400000" scaled="0"/>
              </a:gradFill>
              <a:latin typeface="Segoe" pitchFamily="34" charset="0"/>
            </a:endParaRPr>
          </a:p>
        </p:txBody>
      </p:sp>
      <p:sp>
        <p:nvSpPr>
          <p:cNvPr id="2" name="Title 1"/>
          <p:cNvSpPr>
            <a:spLocks noGrp="1"/>
          </p:cNvSpPr>
          <p:nvPr>
            <p:ph type="title"/>
          </p:nvPr>
        </p:nvSpPr>
        <p:spPr/>
        <p:txBody>
          <a:bodyPr/>
          <a:lstStyle/>
          <a:p>
            <a:r>
              <a:rPr lang="en-US" dirty="0"/>
              <a:t>E</a:t>
            </a:r>
            <a:r>
              <a:rPr lang="en-US" dirty="0" smtClean="0"/>
              <a:t>mail Archiving</a:t>
            </a:r>
            <a:endParaRPr lang="en-US" dirty="0"/>
          </a:p>
        </p:txBody>
      </p:sp>
      <p:sp>
        <p:nvSpPr>
          <p:cNvPr id="19" name="Rectangle 18"/>
          <p:cNvSpPr/>
          <p:nvPr/>
        </p:nvSpPr>
        <p:spPr>
          <a:xfrm>
            <a:off x="228600" y="1066800"/>
            <a:ext cx="8664314" cy="867930"/>
          </a:xfrm>
          <a:prstGeom prst="rect">
            <a:avLst/>
          </a:prstGeom>
        </p:spPr>
        <p:txBody>
          <a:bodyPr wrap="square">
            <a:spAutoFit/>
          </a:bodyPr>
          <a:lstStyle/>
          <a:p>
            <a:pPr algn="ctr">
              <a:lnSpc>
                <a:spcPct val="90000"/>
              </a:lnSpc>
              <a:spcBef>
                <a:spcPct val="20000"/>
              </a:spcBef>
              <a:defRPr/>
            </a:pPr>
            <a:r>
              <a:rPr lang="en-US" sz="2800" b="1" dirty="0" smtClean="0">
                <a:gradFill>
                  <a:gsLst>
                    <a:gs pos="0">
                      <a:schemeClr val="tx1">
                        <a:lumMod val="95000"/>
                        <a:lumOff val="5000"/>
                      </a:schemeClr>
                    </a:gs>
                    <a:gs pos="100000">
                      <a:schemeClr val="tx1">
                        <a:lumMod val="65000"/>
                        <a:lumOff val="35000"/>
                      </a:schemeClr>
                    </a:gs>
                  </a:gsLst>
                  <a:lin ang="5400000" scaled="0"/>
                </a:gradFill>
                <a:cs typeface="Segoe UI" pitchFamily="34" charset="0"/>
              </a:rPr>
              <a:t>Preserve and discover email data without changing the user or IT pro experience</a:t>
            </a:r>
          </a:p>
        </p:txBody>
      </p:sp>
      <p:sp>
        <p:nvSpPr>
          <p:cNvPr id="21" name="Rounded Rectangle 20"/>
          <p:cNvSpPr/>
          <p:nvPr/>
        </p:nvSpPr>
        <p:spPr>
          <a:xfrm>
            <a:off x="523224" y="2521408"/>
            <a:ext cx="5980946" cy="810891"/>
          </a:xfrm>
          <a:prstGeom prst="roundRect">
            <a:avLst/>
          </a:prstGeom>
          <a:gradFill flip="none" rotWithShape="1">
            <a:gsLst>
              <a:gs pos="0">
                <a:srgbClr val="B64506"/>
              </a:gs>
              <a:gs pos="25000">
                <a:srgbClr val="CB790B"/>
              </a:gs>
              <a:gs pos="80000">
                <a:srgbClr val="FA9B00"/>
              </a:gs>
              <a:gs pos="100000">
                <a:srgbClr val="FFC971"/>
              </a:gs>
            </a:gsLst>
            <a:lin ang="5400000" scaled="1"/>
            <a:tileRect/>
          </a:gradFill>
          <a:ln>
            <a:headEnd type="none" w="med" len="med"/>
            <a:tailEnd type="none" w="med" len="med"/>
          </a:ln>
          <a:effectLst>
            <a:outerShdw blurRad="101600" dist="635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r>
              <a:rPr lang="en-US" sz="24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rPr>
              <a:t>Preserve</a:t>
            </a:r>
          </a:p>
        </p:txBody>
      </p:sp>
      <p:grpSp>
        <p:nvGrpSpPr>
          <p:cNvPr id="3" name="Group 7"/>
          <p:cNvGrpSpPr/>
          <p:nvPr/>
        </p:nvGrpSpPr>
        <p:grpSpPr>
          <a:xfrm>
            <a:off x="6610664" y="2521408"/>
            <a:ext cx="2046156" cy="797840"/>
            <a:chOff x="0" y="3041359"/>
            <a:chExt cx="2324862" cy="1320663"/>
          </a:xfrm>
          <a:scene3d>
            <a:camera prst="orthographicFront"/>
            <a:lightRig rig="flat" dir="t"/>
          </a:scene3d>
        </p:grpSpPr>
        <p:sp>
          <p:nvSpPr>
            <p:cNvPr id="23" name="Rounded Rectangle 22"/>
            <p:cNvSpPr/>
            <p:nvPr/>
          </p:nvSpPr>
          <p:spPr>
            <a:xfrm>
              <a:off x="0" y="3041359"/>
              <a:ext cx="2324862" cy="1320663"/>
            </a:xfrm>
            <a:prstGeom prst="roundRect">
              <a:avLst/>
            </a:prstGeom>
            <a:gradFill flip="none" rotWithShape="1">
              <a:gsLst>
                <a:gs pos="0">
                  <a:srgbClr val="1B396B"/>
                </a:gs>
                <a:gs pos="25000">
                  <a:schemeClr val="accent2">
                    <a:lumMod val="75000"/>
                  </a:schemeClr>
                </a:gs>
                <a:gs pos="80000">
                  <a:schemeClr val="accent2"/>
                </a:gs>
                <a:gs pos="100000">
                  <a:srgbClr val="5C9EE6"/>
                </a:gs>
              </a:gsLst>
              <a:lin ang="5400000" scaled="1"/>
              <a:tileRect/>
            </a:gradFill>
            <a:ln>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sp>
        <p:sp>
          <p:nvSpPr>
            <p:cNvPr id="24" name="Rounded Rectangle 4"/>
            <p:cNvSpPr/>
            <p:nvPr/>
          </p:nvSpPr>
          <p:spPr>
            <a:xfrm>
              <a:off x="64469" y="3105828"/>
              <a:ext cx="2195924" cy="1191725"/>
            </a:xfrm>
            <a:prstGeom prst="rect">
              <a:avLst/>
            </a:prstGeom>
            <a:gradFill flip="none" rotWithShape="1">
              <a:gsLst>
                <a:gs pos="0">
                  <a:srgbClr val="1B396B"/>
                </a:gs>
                <a:gs pos="25000">
                  <a:schemeClr val="accent2">
                    <a:lumMod val="75000"/>
                  </a:schemeClr>
                </a:gs>
                <a:gs pos="80000">
                  <a:schemeClr val="accent2"/>
                </a:gs>
                <a:gs pos="100000">
                  <a:srgbClr val="5C9EE6"/>
                </a:gs>
              </a:gsLst>
              <a:lin ang="5400000" scaled="1"/>
              <a:tileRect/>
            </a:gradFill>
            <a:ln>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r>
                <a:rPr lang="en-US" sz="24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rPr>
                <a:t>Discover</a:t>
              </a:r>
            </a:p>
          </p:txBody>
        </p:sp>
      </p:grpSp>
      <p:sp>
        <p:nvSpPr>
          <p:cNvPr id="20" name="Rounded Rectangle 19"/>
          <p:cNvSpPr/>
          <p:nvPr/>
        </p:nvSpPr>
        <p:spPr bwMode="auto">
          <a:xfrm>
            <a:off x="514491" y="4106916"/>
            <a:ext cx="1933902" cy="1694796"/>
          </a:xfrm>
          <a:prstGeom prst="roundRect">
            <a:avLst>
              <a:gd name="adj" fmla="val 0"/>
            </a:avLst>
          </a:prstGeom>
          <a:gradFill rotWithShape="1">
            <a:gsLst>
              <a:gs pos="0">
                <a:srgbClr val="4D4D4D">
                  <a:tint val="50000"/>
                  <a:satMod val="300000"/>
                  <a:alpha val="5000"/>
                </a:srgbClr>
              </a:gs>
              <a:gs pos="35000">
                <a:srgbClr val="4D4D4D">
                  <a:tint val="37000"/>
                  <a:satMod val="300000"/>
                  <a:alpha val="19000"/>
                </a:srgbClr>
              </a:gs>
              <a:gs pos="100000">
                <a:schemeClr val="bg1"/>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marL="523854" indent="-523854" algn="ctr" defTabSz="912777" eaLnBrk="0" hangingPunct="0">
              <a:lnSpc>
                <a:spcPct val="85000"/>
              </a:lnSpc>
              <a:spcBef>
                <a:spcPct val="50000"/>
              </a:spcBef>
              <a:buClr>
                <a:srgbClr val="FFC000"/>
              </a:buClr>
              <a:buSzPct val="76000"/>
              <a:defRPr/>
            </a:pPr>
            <a:endParaRPr lang="en-US" sz="3000" i="1" kern="0" spc="-50" dirty="0" smtClean="0">
              <a:solidFill>
                <a:srgbClr val="FFFFFF"/>
              </a:solidFill>
              <a:latin typeface="Arial"/>
            </a:endParaRPr>
          </a:p>
        </p:txBody>
      </p:sp>
      <p:sp>
        <p:nvSpPr>
          <p:cNvPr id="34" name="Rounded Rectangle 33"/>
          <p:cNvSpPr/>
          <p:nvPr/>
        </p:nvSpPr>
        <p:spPr bwMode="auto">
          <a:xfrm>
            <a:off x="2551213" y="4106916"/>
            <a:ext cx="1933902" cy="1694796"/>
          </a:xfrm>
          <a:prstGeom prst="roundRect">
            <a:avLst>
              <a:gd name="adj" fmla="val 0"/>
            </a:avLst>
          </a:prstGeom>
          <a:gradFill rotWithShape="1">
            <a:gsLst>
              <a:gs pos="0">
                <a:srgbClr val="4D4D4D">
                  <a:tint val="50000"/>
                  <a:satMod val="300000"/>
                  <a:alpha val="5000"/>
                </a:srgbClr>
              </a:gs>
              <a:gs pos="35000">
                <a:srgbClr val="4D4D4D">
                  <a:tint val="37000"/>
                  <a:satMod val="300000"/>
                  <a:alpha val="19000"/>
                </a:srgbClr>
              </a:gs>
              <a:gs pos="100000">
                <a:schemeClr val="bg1"/>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marL="523854" indent="-523854" algn="ctr" defTabSz="912777" eaLnBrk="0" hangingPunct="0">
              <a:lnSpc>
                <a:spcPct val="85000"/>
              </a:lnSpc>
              <a:spcBef>
                <a:spcPct val="50000"/>
              </a:spcBef>
              <a:buClr>
                <a:srgbClr val="FFC000"/>
              </a:buClr>
              <a:buSzPct val="76000"/>
              <a:defRPr/>
            </a:pPr>
            <a:endParaRPr lang="en-US" sz="3000" i="1" kern="0" spc="-50" dirty="0" smtClean="0">
              <a:solidFill>
                <a:srgbClr val="FFFFFF"/>
              </a:solidFill>
              <a:latin typeface="Arial"/>
            </a:endParaRPr>
          </a:p>
        </p:txBody>
      </p:sp>
      <p:sp>
        <p:nvSpPr>
          <p:cNvPr id="35" name="Rounded Rectangle 34"/>
          <p:cNvSpPr/>
          <p:nvPr/>
        </p:nvSpPr>
        <p:spPr bwMode="auto">
          <a:xfrm>
            <a:off x="4571818" y="4106916"/>
            <a:ext cx="1933902" cy="1694796"/>
          </a:xfrm>
          <a:prstGeom prst="roundRect">
            <a:avLst>
              <a:gd name="adj" fmla="val 0"/>
            </a:avLst>
          </a:prstGeom>
          <a:gradFill rotWithShape="1">
            <a:gsLst>
              <a:gs pos="0">
                <a:srgbClr val="4D4D4D">
                  <a:tint val="50000"/>
                  <a:satMod val="300000"/>
                  <a:alpha val="5000"/>
                </a:srgbClr>
              </a:gs>
              <a:gs pos="35000">
                <a:srgbClr val="4D4D4D">
                  <a:tint val="37000"/>
                  <a:satMod val="300000"/>
                  <a:alpha val="19000"/>
                </a:srgbClr>
              </a:gs>
              <a:gs pos="100000">
                <a:schemeClr val="bg1"/>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marL="523854" indent="-523854" algn="ctr" defTabSz="912777" eaLnBrk="0" hangingPunct="0">
              <a:lnSpc>
                <a:spcPct val="85000"/>
              </a:lnSpc>
              <a:spcBef>
                <a:spcPct val="50000"/>
              </a:spcBef>
              <a:buClr>
                <a:srgbClr val="FFC000"/>
              </a:buClr>
              <a:buSzPct val="76000"/>
              <a:defRPr/>
            </a:pPr>
            <a:endParaRPr lang="en-US" sz="3000" i="1" kern="0" spc="-50" dirty="0" smtClean="0">
              <a:solidFill>
                <a:srgbClr val="FFFFFF"/>
              </a:solidFill>
              <a:latin typeface="Arial"/>
            </a:endParaRPr>
          </a:p>
        </p:txBody>
      </p:sp>
      <p:sp>
        <p:nvSpPr>
          <p:cNvPr id="36" name="Rounded Rectangle 35"/>
          <p:cNvSpPr/>
          <p:nvPr/>
        </p:nvSpPr>
        <p:spPr bwMode="auto">
          <a:xfrm>
            <a:off x="6656294" y="4106916"/>
            <a:ext cx="1933902" cy="1694796"/>
          </a:xfrm>
          <a:prstGeom prst="roundRect">
            <a:avLst>
              <a:gd name="adj" fmla="val 0"/>
            </a:avLst>
          </a:prstGeom>
          <a:gradFill rotWithShape="1">
            <a:gsLst>
              <a:gs pos="0">
                <a:srgbClr val="4D4D4D">
                  <a:tint val="50000"/>
                  <a:satMod val="300000"/>
                  <a:alpha val="5000"/>
                </a:srgbClr>
              </a:gs>
              <a:gs pos="35000">
                <a:srgbClr val="4D4D4D">
                  <a:tint val="37000"/>
                  <a:satMod val="300000"/>
                  <a:alpha val="19000"/>
                </a:srgbClr>
              </a:gs>
              <a:gs pos="100000">
                <a:schemeClr val="bg1"/>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marL="523854" indent="-523854" algn="ctr" defTabSz="912777" eaLnBrk="0" hangingPunct="0">
              <a:lnSpc>
                <a:spcPct val="85000"/>
              </a:lnSpc>
              <a:spcBef>
                <a:spcPct val="50000"/>
              </a:spcBef>
              <a:buClr>
                <a:srgbClr val="FFC000"/>
              </a:buClr>
              <a:buSzPct val="76000"/>
              <a:defRPr/>
            </a:pPr>
            <a:endParaRPr lang="en-US" sz="3000" i="1" kern="0" spc="-50" dirty="0" smtClean="0">
              <a:solidFill>
                <a:srgbClr val="FFFFFF"/>
              </a:solidFill>
              <a:latin typeface="Arial"/>
            </a:endParaRPr>
          </a:p>
        </p:txBody>
      </p:sp>
      <p:sp>
        <p:nvSpPr>
          <p:cNvPr id="25" name="Rectangle 24"/>
          <p:cNvSpPr/>
          <p:nvPr/>
        </p:nvSpPr>
        <p:spPr bwMode="auto">
          <a:xfrm>
            <a:off x="540810" y="4172498"/>
            <a:ext cx="1881265" cy="1542502"/>
          </a:xfrm>
          <a:prstGeom prst="rect">
            <a:avLst/>
          </a:prstGeom>
          <a:noFill/>
          <a:ln w="9525" cap="flat" cmpd="sng" algn="ctr">
            <a:no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kumimoji="0" lang="en-US" sz="1400" b="0" i="0" u="none" strike="noStrike" kern="0" cap="none" spc="0" normalizeH="0" baseline="0" noProof="0" dirty="0" smtClean="0">
                <a:ln>
                  <a:noFill/>
                </a:ln>
                <a:solidFill>
                  <a:srgbClr val="373737"/>
                </a:solidFill>
                <a:effectLst/>
                <a:uLnTx/>
                <a:uFillTx/>
                <a:latin typeface="Segoe" pitchFamily="34" charset="0"/>
                <a:ea typeface="+mn-ea"/>
                <a:cs typeface="+mn-cs"/>
              </a:rPr>
              <a:t>Secondary mailbox with separate quota</a:t>
            </a: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kumimoji="0" lang="en-US" sz="1400" b="0" i="0" u="none" strike="noStrike" kern="0" cap="none" spc="0" normalizeH="0" baseline="0" noProof="0" dirty="0" smtClean="0">
                <a:ln>
                  <a:noFill/>
                </a:ln>
                <a:solidFill>
                  <a:srgbClr val="373737"/>
                </a:solidFill>
                <a:effectLst/>
                <a:uLnTx/>
                <a:uFillTx/>
                <a:latin typeface="Segoe" pitchFamily="34" charset="0"/>
                <a:ea typeface="+mn-ea"/>
                <a:cs typeface="+mn-cs"/>
              </a:rPr>
              <a:t>Appears in Outlook and OWA</a:t>
            </a: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kumimoji="0" lang="en-US" sz="1400" b="0" i="0" u="none" strike="noStrike" kern="0" cap="none" spc="0" normalizeH="0" baseline="0" noProof="0" dirty="0" smtClean="0">
                <a:ln>
                  <a:noFill/>
                </a:ln>
                <a:solidFill>
                  <a:srgbClr val="373737"/>
                </a:solidFill>
                <a:effectLst/>
                <a:uLnTx/>
                <a:uFillTx/>
                <a:latin typeface="Segoe" pitchFamily="34" charset="0"/>
                <a:ea typeface="+mn-ea"/>
                <a:cs typeface="+mn-cs"/>
              </a:rPr>
              <a:t>Managed through EMC or PowerShell</a:t>
            </a:r>
          </a:p>
        </p:txBody>
      </p:sp>
      <p:sp>
        <p:nvSpPr>
          <p:cNvPr id="26" name="Rectangle 25"/>
          <p:cNvSpPr/>
          <p:nvPr/>
        </p:nvSpPr>
        <p:spPr bwMode="auto">
          <a:xfrm>
            <a:off x="513861" y="3479376"/>
            <a:ext cx="1935163" cy="629587"/>
          </a:xfrm>
          <a:prstGeom prst="rect">
            <a:avLst/>
          </a:prstGeom>
          <a:gradFill flip="none" rotWithShape="1">
            <a:gsLst>
              <a:gs pos="0">
                <a:srgbClr val="B64506"/>
              </a:gs>
              <a:gs pos="25000">
                <a:srgbClr val="CB790B"/>
              </a:gs>
              <a:gs pos="80000">
                <a:srgbClr val="FA9B00"/>
              </a:gs>
              <a:gs pos="100000">
                <a:srgbClr val="FFC971"/>
              </a:gs>
            </a:gsLst>
            <a:lin ang="5400000" scaled="1"/>
            <a:tileRect/>
          </a:gradFill>
          <a:ln>
            <a:headEnd type="none" w="med" len="med"/>
            <a:tailEnd type="none" w="med" len="med"/>
          </a:ln>
          <a:effectLst>
            <a:outerShdw blurRad="101600" dist="635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R="0" lvl="0" indent="0" algn="ctr" defTabSz="914099" fontAlgn="base">
              <a:lnSpc>
                <a:spcPct val="85000"/>
              </a:lnSpc>
              <a:spcBef>
                <a:spcPct val="0"/>
              </a:spcBef>
              <a:spcAft>
                <a:spcPct val="0"/>
              </a:spcAft>
              <a:buClrTx/>
              <a:buSzTx/>
              <a:buFontTx/>
              <a:buNone/>
              <a:tabLst/>
              <a:defRPr/>
            </a:pP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mj-lt"/>
              </a:rPr>
              <a:t>Personal Archive</a:t>
            </a:r>
          </a:p>
        </p:txBody>
      </p:sp>
      <p:sp>
        <p:nvSpPr>
          <p:cNvPr id="27" name="Rectangle 26"/>
          <p:cNvSpPr/>
          <p:nvPr/>
        </p:nvSpPr>
        <p:spPr>
          <a:xfrm>
            <a:off x="598290" y="4415221"/>
            <a:ext cx="302006" cy="307777"/>
          </a:xfrm>
          <a:prstGeom prst="rect">
            <a:avLst/>
          </a:prstGeom>
        </p:spPr>
        <p:txBody>
          <a:bodyPr wrap="none">
            <a:spAutoFit/>
          </a:bodyPr>
          <a:lstStyle/>
          <a:p>
            <a:pPr marL="115888" marR="0" lvl="0" indent="-115888" defTabSz="914363" eaLnBrk="1" fontAlgn="auto" latinLnBrk="0" hangingPunct="1">
              <a:lnSpc>
                <a:spcPct val="100000"/>
              </a:lnSpc>
              <a:spcBef>
                <a:spcPts val="0"/>
              </a:spcBef>
              <a:spcAft>
                <a:spcPts val="600"/>
              </a:spcAft>
              <a:buClrTx/>
              <a:buSzPct val="65000"/>
              <a:buFontTx/>
              <a:buBlip>
                <a:blip r:embed="rId3"/>
              </a:buBlip>
              <a:tabLst/>
              <a:defRPr/>
            </a:pPr>
            <a:endParaRPr kumimoji="0" lang="en-US" sz="1400" b="0" i="0" u="none" strike="noStrike" kern="0" cap="none" spc="0" normalizeH="0" baseline="0" noProof="0" dirty="0" smtClean="0">
              <a:ln>
                <a:noFill/>
              </a:ln>
              <a:solidFill>
                <a:srgbClr val="373737"/>
              </a:solidFill>
              <a:effectLst/>
              <a:uLnTx/>
              <a:uFillTx/>
              <a:latin typeface="Segoe" pitchFamily="34" charset="0"/>
            </a:endParaRPr>
          </a:p>
        </p:txBody>
      </p:sp>
      <p:sp>
        <p:nvSpPr>
          <p:cNvPr id="28" name="Rectangle 27"/>
          <p:cNvSpPr/>
          <p:nvPr/>
        </p:nvSpPr>
        <p:spPr bwMode="auto">
          <a:xfrm>
            <a:off x="2577532" y="4172498"/>
            <a:ext cx="1881265" cy="1542502"/>
          </a:xfrm>
          <a:prstGeom prst="rect">
            <a:avLst/>
          </a:prstGeom>
          <a:noFill/>
          <a:ln w="9525" cap="flat" cmpd="sng" algn="ctr">
            <a:no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kumimoji="0" lang="en-US" sz="1400" b="0" i="0" u="none" strike="noStrike" kern="0" cap="none" spc="0" normalizeH="0" baseline="0" noProof="0" dirty="0" smtClean="0">
                <a:ln>
                  <a:noFill/>
                </a:ln>
                <a:solidFill>
                  <a:srgbClr val="373737"/>
                </a:solidFill>
                <a:effectLst/>
                <a:uLnTx/>
                <a:uFillTx/>
                <a:latin typeface="Segoe" pitchFamily="34" charset="0"/>
                <a:ea typeface="+mn-ea"/>
                <a:cs typeface="+mn-cs"/>
              </a:rPr>
              <a:t>Automated and time-based criteria</a:t>
            </a: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kumimoji="0" lang="en-US" sz="1400" b="0" i="0" u="none" strike="noStrike" kern="0" cap="none" spc="0" normalizeH="0" baseline="0" noProof="0" dirty="0" smtClean="0">
                <a:ln>
                  <a:noFill/>
                </a:ln>
                <a:solidFill>
                  <a:srgbClr val="373737"/>
                </a:solidFill>
                <a:effectLst/>
                <a:uLnTx/>
                <a:uFillTx/>
                <a:latin typeface="Segoe" pitchFamily="34" charset="0"/>
                <a:ea typeface="+mn-ea"/>
                <a:cs typeface="+mn-cs"/>
              </a:rPr>
              <a:t>Set policies at item or folder level</a:t>
            </a: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kumimoji="0" lang="en-US" sz="1400" b="0" i="0" u="none" strike="noStrike" kern="0" cap="none" spc="0" normalizeH="0" baseline="0" noProof="0" dirty="0" smtClean="0">
                <a:ln>
                  <a:noFill/>
                </a:ln>
                <a:solidFill>
                  <a:srgbClr val="373737"/>
                </a:solidFill>
                <a:effectLst/>
                <a:uLnTx/>
                <a:uFillTx/>
                <a:latin typeface="Segoe" pitchFamily="34" charset="0"/>
                <a:ea typeface="+mn-ea"/>
                <a:cs typeface="+mn-cs"/>
              </a:rPr>
              <a:t>Expiry date shown in email message</a:t>
            </a: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endParaRPr kumimoji="0" lang="en-US" sz="1400" b="0" i="0" u="none" strike="noStrike" kern="0" cap="none" spc="0" normalizeH="0" baseline="0" noProof="0" dirty="0" smtClean="0">
              <a:ln>
                <a:noFill/>
              </a:ln>
              <a:solidFill>
                <a:srgbClr val="373737"/>
              </a:solidFill>
              <a:effectLst/>
              <a:uLnTx/>
              <a:uFillTx/>
              <a:latin typeface="Segoe" pitchFamily="34" charset="0"/>
              <a:ea typeface="+mn-ea"/>
              <a:cs typeface="+mn-cs"/>
            </a:endParaRPr>
          </a:p>
        </p:txBody>
      </p:sp>
      <p:sp>
        <p:nvSpPr>
          <p:cNvPr id="29" name="Rectangle 28"/>
          <p:cNvSpPr/>
          <p:nvPr/>
        </p:nvSpPr>
        <p:spPr bwMode="auto">
          <a:xfrm>
            <a:off x="2550583" y="3479376"/>
            <a:ext cx="1935163" cy="629587"/>
          </a:xfrm>
          <a:prstGeom prst="rect">
            <a:avLst/>
          </a:prstGeom>
          <a:gradFill flip="none" rotWithShape="1">
            <a:gsLst>
              <a:gs pos="0">
                <a:srgbClr val="B64506"/>
              </a:gs>
              <a:gs pos="25000">
                <a:srgbClr val="CB790B"/>
              </a:gs>
              <a:gs pos="80000">
                <a:srgbClr val="FA9B00"/>
              </a:gs>
              <a:gs pos="100000">
                <a:srgbClr val="FFC971"/>
              </a:gs>
            </a:gsLst>
            <a:lin ang="5400000" scaled="1"/>
            <a:tileRect/>
          </a:gradFill>
          <a:ln>
            <a:headEnd type="none" w="med" len="med"/>
            <a:tailEnd type="none" w="med" len="med"/>
          </a:ln>
          <a:effectLst>
            <a:outerShdw blurRad="101600" dist="635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mj-lt"/>
              </a:rPr>
              <a:t>Move and Delete Policies</a:t>
            </a:r>
          </a:p>
        </p:txBody>
      </p:sp>
      <p:sp>
        <p:nvSpPr>
          <p:cNvPr id="30" name="Rectangle 29"/>
          <p:cNvSpPr/>
          <p:nvPr/>
        </p:nvSpPr>
        <p:spPr bwMode="auto">
          <a:xfrm>
            <a:off x="4598137" y="4172498"/>
            <a:ext cx="1881265" cy="1542502"/>
          </a:xfrm>
          <a:prstGeom prst="rect">
            <a:avLst/>
          </a:prstGeom>
          <a:noFill/>
          <a:ln w="9525" cap="flat" cmpd="sng" algn="ctr">
            <a:no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kumimoji="0" lang="en-US" sz="1400" b="0" i="0" u="none" strike="noStrike" kern="0" cap="none" spc="0" normalizeH="0" baseline="0" noProof="0" dirty="0" smtClean="0">
                <a:ln>
                  <a:noFill/>
                </a:ln>
                <a:solidFill>
                  <a:srgbClr val="373737"/>
                </a:solidFill>
                <a:effectLst/>
                <a:uLnTx/>
                <a:uFillTx/>
                <a:latin typeface="Segoe" pitchFamily="34" charset="0"/>
                <a:ea typeface="+mn-ea"/>
                <a:cs typeface="+mn-cs"/>
              </a:rPr>
              <a:t>Capture deleted and edited email messages</a:t>
            </a: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kumimoji="0" lang="en-US" sz="1400" b="0" i="0" u="none" strike="noStrike" kern="0" cap="none" spc="0" normalizeH="0" baseline="0" noProof="0" dirty="0" smtClean="0">
                <a:ln>
                  <a:noFill/>
                </a:ln>
                <a:solidFill>
                  <a:srgbClr val="373737"/>
                </a:solidFill>
                <a:effectLst/>
                <a:uLnTx/>
                <a:uFillTx/>
                <a:latin typeface="Segoe" pitchFamily="34" charset="0"/>
                <a:ea typeface="+mn-ea"/>
                <a:cs typeface="+mn-cs"/>
              </a:rPr>
              <a:t>Offers single item restore</a:t>
            </a: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kumimoji="0" lang="en-US" sz="1400" b="0" i="0" u="none" strike="noStrike" kern="0" cap="none" spc="0" normalizeH="0" baseline="0" noProof="0" dirty="0" smtClean="0">
                <a:ln>
                  <a:noFill/>
                </a:ln>
                <a:solidFill>
                  <a:srgbClr val="373737"/>
                </a:solidFill>
                <a:effectLst/>
                <a:uLnTx/>
                <a:uFillTx/>
                <a:latin typeface="Segoe" pitchFamily="34" charset="0"/>
                <a:ea typeface="+mn-ea"/>
                <a:cs typeface="+mn-cs"/>
              </a:rPr>
              <a:t>Notify user on hold</a:t>
            </a:r>
          </a:p>
        </p:txBody>
      </p:sp>
      <p:sp>
        <p:nvSpPr>
          <p:cNvPr id="31" name="Rectangle 30"/>
          <p:cNvSpPr/>
          <p:nvPr/>
        </p:nvSpPr>
        <p:spPr bwMode="auto">
          <a:xfrm>
            <a:off x="6682613" y="4172498"/>
            <a:ext cx="1881265" cy="1542502"/>
          </a:xfrm>
          <a:prstGeom prst="rect">
            <a:avLst/>
          </a:prstGeom>
          <a:noFill/>
          <a:ln w="9525" cap="flat" cmpd="sng" algn="ctr">
            <a:no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kumimoji="0" lang="en-US" sz="1400" b="0" i="0" u="none" strike="noStrike" kern="0" cap="none" spc="0" normalizeH="0" baseline="0" noProof="0" dirty="0" smtClean="0">
                <a:ln>
                  <a:noFill/>
                </a:ln>
                <a:solidFill>
                  <a:srgbClr val="373737"/>
                </a:solidFill>
                <a:effectLst/>
                <a:uLnTx/>
                <a:uFillTx/>
                <a:latin typeface="Segoe" pitchFamily="34" charset="0"/>
                <a:ea typeface="+mn-ea"/>
                <a:cs typeface="+mn-cs"/>
              </a:rPr>
              <a:t>Web-based UI</a:t>
            </a: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kumimoji="0" lang="en-US" sz="1400" b="0" i="0" u="none" strike="noStrike" kern="0" cap="none" spc="0" normalizeH="0" baseline="0" noProof="0" dirty="0" smtClean="0">
                <a:ln>
                  <a:noFill/>
                </a:ln>
                <a:solidFill>
                  <a:srgbClr val="373737"/>
                </a:solidFill>
                <a:effectLst/>
                <a:uLnTx/>
                <a:uFillTx/>
                <a:latin typeface="Segoe" pitchFamily="34" charset="0"/>
                <a:ea typeface="+mn-ea"/>
                <a:cs typeface="+mn-cs"/>
              </a:rPr>
              <a:t>Search primary, archive, and recoverable items</a:t>
            </a: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kumimoji="0" lang="en-US" sz="1400" b="0" i="0" u="none" strike="noStrike" kern="0" cap="none" spc="0" normalizeH="0" baseline="0" noProof="0" dirty="0" smtClean="0">
                <a:ln>
                  <a:noFill/>
                </a:ln>
                <a:solidFill>
                  <a:srgbClr val="373737"/>
                </a:solidFill>
                <a:effectLst/>
                <a:uLnTx/>
                <a:uFillTx/>
                <a:latin typeface="Segoe" pitchFamily="34" charset="0"/>
                <a:ea typeface="+mn-ea"/>
                <a:cs typeface="+mn-cs"/>
              </a:rPr>
              <a:t>Delegate through roles-based admin</a:t>
            </a: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endParaRPr kumimoji="0" lang="en-US" sz="1400" b="0" i="0" u="none" strike="noStrike" kern="0" cap="none" spc="0" normalizeH="0" baseline="0" noProof="0" dirty="0" smtClean="0">
              <a:ln>
                <a:noFill/>
              </a:ln>
              <a:solidFill>
                <a:srgbClr val="373737"/>
              </a:solidFill>
              <a:effectLst/>
              <a:uLnTx/>
              <a:uFillTx/>
              <a:latin typeface="Segoe" pitchFamily="34" charset="0"/>
              <a:ea typeface="+mn-ea"/>
              <a:cs typeface="+mn-cs"/>
            </a:endParaRP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endParaRPr kumimoji="0" lang="en-US" sz="1400" b="0" i="0" u="none" strike="noStrike" kern="0" cap="none" spc="0" normalizeH="0" baseline="0" noProof="0" dirty="0" smtClean="0">
              <a:ln>
                <a:noFill/>
              </a:ln>
              <a:solidFill>
                <a:srgbClr val="373737"/>
              </a:solidFill>
              <a:effectLst/>
              <a:uLnTx/>
              <a:uFillTx/>
              <a:latin typeface="Segoe" pitchFamily="34" charset="0"/>
              <a:ea typeface="+mn-ea"/>
              <a:cs typeface="+mn-cs"/>
            </a:endParaRPr>
          </a:p>
        </p:txBody>
      </p:sp>
      <p:sp>
        <p:nvSpPr>
          <p:cNvPr id="32" name="Rectangle 31"/>
          <p:cNvSpPr/>
          <p:nvPr/>
        </p:nvSpPr>
        <p:spPr bwMode="auto">
          <a:xfrm>
            <a:off x="4571188" y="3479376"/>
            <a:ext cx="1935163" cy="629587"/>
          </a:xfrm>
          <a:prstGeom prst="rect">
            <a:avLst/>
          </a:prstGeom>
          <a:gradFill flip="none" rotWithShape="1">
            <a:gsLst>
              <a:gs pos="0">
                <a:srgbClr val="B64506"/>
              </a:gs>
              <a:gs pos="25000">
                <a:srgbClr val="CB790B"/>
              </a:gs>
              <a:gs pos="80000">
                <a:srgbClr val="FA9B00"/>
              </a:gs>
              <a:gs pos="100000">
                <a:srgbClr val="FFC971"/>
              </a:gs>
            </a:gsLst>
            <a:lin ang="5400000" scaled="1"/>
            <a:tileRect/>
          </a:gradFill>
          <a:ln>
            <a:headEnd type="none" w="med" len="med"/>
            <a:tailEnd type="none" w="med" len="med"/>
          </a:ln>
          <a:effectLst>
            <a:outerShdw blurRad="101600" dist="635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R="0" lvl="0" indent="0" algn="ctr" defTabSz="914099" fontAlgn="base">
              <a:lnSpc>
                <a:spcPct val="85000"/>
              </a:lnSpc>
              <a:spcBef>
                <a:spcPct val="0"/>
              </a:spcBef>
              <a:spcAft>
                <a:spcPct val="0"/>
              </a:spcAft>
              <a:buClrTx/>
              <a:buSzTx/>
              <a:buFontTx/>
              <a:buNone/>
              <a:tabLst/>
              <a:defRPr/>
            </a:pP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mj-lt"/>
              </a:rPr>
              <a:t>Hold Policy</a:t>
            </a:r>
          </a:p>
        </p:txBody>
      </p:sp>
      <p:sp>
        <p:nvSpPr>
          <p:cNvPr id="33" name="Rectangle 32"/>
          <p:cNvSpPr/>
          <p:nvPr/>
        </p:nvSpPr>
        <p:spPr bwMode="auto">
          <a:xfrm>
            <a:off x="6655664" y="3481876"/>
            <a:ext cx="1935163" cy="629587"/>
          </a:xfrm>
          <a:prstGeom prst="rect">
            <a:avLst/>
          </a:prstGeom>
          <a:gradFill flip="none" rotWithShape="1">
            <a:gsLst>
              <a:gs pos="0">
                <a:srgbClr val="1B396B"/>
              </a:gs>
              <a:gs pos="25000">
                <a:schemeClr val="accent2">
                  <a:lumMod val="75000"/>
                </a:schemeClr>
              </a:gs>
              <a:gs pos="80000">
                <a:schemeClr val="accent2"/>
              </a:gs>
              <a:gs pos="100000">
                <a:srgbClr val="5C9EE6"/>
              </a:gs>
            </a:gsLst>
            <a:lin ang="5400000" scaled="1"/>
            <a:tileRect/>
          </a:gradFill>
          <a:ln>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r>
              <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mj-lt"/>
              </a:rPr>
              <a:t>Multi-Mailbox Search</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368968" y="1066800"/>
            <a:ext cx="8382000" cy="5562599"/>
          </a:xfrm>
          <a:prstGeom prst="roundRect">
            <a:avLst>
              <a:gd name="adj" fmla="val 3137"/>
            </a:avLst>
          </a:prstGeom>
          <a:gradFill flip="none" rotWithShape="1">
            <a:gsLst>
              <a:gs pos="0">
                <a:schemeClr val="bg1">
                  <a:lumMod val="95000"/>
                  <a:alpha val="80000"/>
                </a:schemeClr>
              </a:gs>
              <a:gs pos="50000">
                <a:schemeClr val="tx1">
                  <a:lumMod val="20000"/>
                  <a:lumOff val="80000"/>
                  <a:alpha val="69000"/>
                </a:schemeClr>
              </a:gs>
              <a:gs pos="100000">
                <a:schemeClr val="bg1">
                  <a:lumMod val="95000"/>
                  <a:alpha val="29000"/>
                </a:schemeClr>
              </a:gs>
            </a:gsLst>
            <a:lin ang="13500000" scaled="1"/>
            <a:tileRect/>
          </a:gradFill>
          <a:ln>
            <a:solidFill>
              <a:schemeClr val="accent1"/>
            </a:solidFill>
            <a:headEnd type="none" w="med" len="med"/>
            <a:tailEnd type="none" w="med" len="med"/>
          </a:ln>
          <a:effectLst>
            <a:outerShdw blurRad="101600" dist="63500" dir="2700000" algn="tl" rotWithShape="0">
              <a:prstClr val="black">
                <a:alpha val="2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523854" indent="-523854" algn="ctr" defTabSz="914099" eaLnBrk="0" fontAlgn="base" hangingPunct="0">
              <a:lnSpc>
                <a:spcPct val="85000"/>
              </a:lnSpc>
              <a:spcBef>
                <a:spcPct val="0"/>
              </a:spcBef>
              <a:spcAft>
                <a:spcPct val="0"/>
              </a:spcAft>
              <a:buClr>
                <a:srgbClr val="FFC000"/>
              </a:buClr>
              <a:buSzPct val="76000"/>
              <a:defRPr/>
            </a:pPr>
            <a:endParaRPr lang="en-US" sz="2300" dirty="0" err="1" smtClean="0">
              <a:gradFill>
                <a:gsLst>
                  <a:gs pos="0">
                    <a:schemeClr val="tx1"/>
                  </a:gs>
                  <a:gs pos="50000">
                    <a:schemeClr val="tx1"/>
                  </a:gs>
                </a:gsLst>
                <a:lin ang="5400000" scaled="0"/>
              </a:gradFill>
              <a:latin typeface="Segoe" pitchFamily="34" charset="0"/>
            </a:endParaRPr>
          </a:p>
        </p:txBody>
      </p:sp>
      <p:sp>
        <p:nvSpPr>
          <p:cNvPr id="2" name="Title 1"/>
          <p:cNvSpPr>
            <a:spLocks noGrp="1"/>
          </p:cNvSpPr>
          <p:nvPr>
            <p:ph type="title"/>
          </p:nvPr>
        </p:nvSpPr>
        <p:spPr/>
        <p:txBody>
          <a:bodyPr/>
          <a:lstStyle/>
          <a:p>
            <a:r>
              <a:rPr lang="en-US" dirty="0" smtClean="0"/>
              <a:t>A Familiar Personal Archive</a:t>
            </a:r>
            <a:endParaRPr lang="en-US" dirty="0"/>
          </a:p>
        </p:txBody>
      </p:sp>
      <p:sp>
        <p:nvSpPr>
          <p:cNvPr id="4" name="Content Placeholder 2"/>
          <p:cNvSpPr txBox="1">
            <a:spLocks/>
          </p:cNvSpPr>
          <p:nvPr/>
        </p:nvSpPr>
        <p:spPr>
          <a:xfrm>
            <a:off x="3751384" y="1219200"/>
            <a:ext cx="4859216" cy="5181600"/>
          </a:xfrm>
          <a:prstGeom prst="rect">
            <a:avLst/>
          </a:prstGeom>
        </p:spPr>
        <p:txBody>
          <a:bodyPr>
            <a:noAutofit/>
          </a:bodyPr>
          <a:lstStyle/>
          <a:p>
            <a:pPr marL="338138" marR="0" lvl="0" indent="-338138" fontAlgn="auto">
              <a:lnSpc>
                <a:spcPct val="90000"/>
              </a:lnSpc>
              <a:spcBef>
                <a:spcPct val="20000"/>
              </a:spcBef>
              <a:spcAft>
                <a:spcPts val="600"/>
              </a:spcAft>
              <a:buClr>
                <a:srgbClr val="777777"/>
              </a:buClr>
              <a:buSzPct val="130000"/>
              <a:buFont typeface="Arial" pitchFamily="34" charset="0"/>
              <a:buChar char="•"/>
              <a:tabLst/>
              <a:defRPr/>
            </a:pPr>
            <a:r>
              <a:rPr lang="en-US" sz="2000" dirty="0" smtClean="0"/>
              <a:t>A specialized Exchange mailbox configured and associated with the user’s primary mailbox</a:t>
            </a:r>
          </a:p>
          <a:p>
            <a:pPr marL="338138" marR="0" lvl="0" indent="-338138" fontAlgn="auto">
              <a:lnSpc>
                <a:spcPct val="90000"/>
              </a:lnSpc>
              <a:spcBef>
                <a:spcPct val="20000"/>
              </a:spcBef>
              <a:spcAft>
                <a:spcPts val="600"/>
              </a:spcAft>
              <a:buClr>
                <a:srgbClr val="777777"/>
              </a:buClr>
              <a:buSzPct val="130000"/>
              <a:buFont typeface="Arial" pitchFamily="34" charset="0"/>
              <a:buChar char="•"/>
              <a:tabLst/>
              <a:defRPr/>
            </a:pPr>
            <a:r>
              <a:rPr lang="en-US" sz="2000" dirty="0" smtClean="0"/>
              <a:t>Delivers your users a familiar experience by seamlessly surfacing in both Outlook and Outlook Web App</a:t>
            </a:r>
          </a:p>
          <a:p>
            <a:pPr marL="338138" marR="0" lvl="0" indent="-338138" fontAlgn="auto">
              <a:lnSpc>
                <a:spcPct val="90000"/>
              </a:lnSpc>
              <a:spcBef>
                <a:spcPct val="20000"/>
              </a:spcBef>
              <a:spcAft>
                <a:spcPts val="600"/>
              </a:spcAft>
              <a:buClr>
                <a:srgbClr val="777777"/>
              </a:buClr>
              <a:buSzPct val="130000"/>
              <a:buFont typeface="Arial" pitchFamily="34" charset="0"/>
              <a:buChar char="•"/>
              <a:tabLst/>
              <a:defRPr/>
            </a:pPr>
            <a:r>
              <a:rPr lang="en-US" sz="2000" dirty="0" smtClean="0"/>
              <a:t>Your users can use the same skills and methods they already use today to interact with archive email:</a:t>
            </a:r>
          </a:p>
          <a:p>
            <a:pPr marL="801688" lvl="2" indent="-346075">
              <a:lnSpc>
                <a:spcPct val="90000"/>
              </a:lnSpc>
              <a:spcBef>
                <a:spcPct val="20000"/>
              </a:spcBef>
              <a:spcAft>
                <a:spcPts val="600"/>
              </a:spcAft>
              <a:buClr>
                <a:srgbClr val="777777"/>
              </a:buClr>
              <a:buSzPct val="130000"/>
              <a:buFont typeface="Arial" pitchFamily="34" charset="0"/>
              <a:buChar char="•"/>
              <a:defRPr/>
            </a:pPr>
            <a:r>
              <a:rPr lang="en-US" dirty="0" smtClean="0"/>
              <a:t>“Drag and Drop” email to folders</a:t>
            </a:r>
          </a:p>
          <a:p>
            <a:pPr marL="801688" lvl="2" indent="-346075">
              <a:lnSpc>
                <a:spcPct val="90000"/>
              </a:lnSpc>
              <a:spcBef>
                <a:spcPct val="20000"/>
              </a:spcBef>
              <a:spcAft>
                <a:spcPts val="600"/>
              </a:spcAft>
              <a:buClr>
                <a:srgbClr val="777777"/>
              </a:buClr>
              <a:buSzPct val="130000"/>
              <a:buFont typeface="Arial" pitchFamily="34" charset="0"/>
              <a:buChar char="•"/>
              <a:defRPr/>
            </a:pPr>
            <a:r>
              <a:rPr lang="en-US" dirty="0" smtClean="0"/>
              <a:t>Create folders and categorize</a:t>
            </a:r>
          </a:p>
          <a:p>
            <a:pPr marL="801688" lvl="2" indent="-346075">
              <a:lnSpc>
                <a:spcPct val="90000"/>
              </a:lnSpc>
              <a:spcBef>
                <a:spcPct val="20000"/>
              </a:spcBef>
              <a:spcAft>
                <a:spcPts val="600"/>
              </a:spcAft>
              <a:buClr>
                <a:srgbClr val="777777"/>
              </a:buClr>
              <a:buSzPct val="130000"/>
              <a:buFont typeface="Arial" pitchFamily="34" charset="0"/>
              <a:buChar char="•"/>
              <a:defRPr/>
            </a:pPr>
            <a:r>
              <a:rPr lang="en-US" dirty="0" smtClean="0"/>
              <a:t>Conduct searches and filter results</a:t>
            </a:r>
          </a:p>
          <a:p>
            <a:pPr marL="801688" lvl="2" indent="-346075">
              <a:lnSpc>
                <a:spcPct val="90000"/>
              </a:lnSpc>
              <a:spcBef>
                <a:spcPct val="20000"/>
              </a:spcBef>
              <a:spcAft>
                <a:spcPts val="600"/>
              </a:spcAft>
              <a:buClr>
                <a:srgbClr val="777777"/>
              </a:buClr>
              <a:buSzPct val="130000"/>
              <a:buFont typeface="Arial" pitchFamily="34" charset="0"/>
              <a:buChar char="•"/>
              <a:defRPr/>
            </a:pPr>
            <a:r>
              <a:rPr lang="en-US" dirty="0" smtClean="0"/>
              <a:t>Reply to messages and set flags</a:t>
            </a:r>
          </a:p>
          <a:p>
            <a:pPr marL="338138" lvl="1" indent="-338138">
              <a:lnSpc>
                <a:spcPct val="90000"/>
              </a:lnSpc>
              <a:spcBef>
                <a:spcPct val="20000"/>
              </a:spcBef>
              <a:spcAft>
                <a:spcPts val="600"/>
              </a:spcAft>
              <a:buClr>
                <a:srgbClr val="777777"/>
              </a:buClr>
              <a:buSzPct val="130000"/>
              <a:buFont typeface="Arial" pitchFamily="34" charset="0"/>
              <a:buChar char="•"/>
              <a:defRPr/>
            </a:pPr>
            <a:r>
              <a:rPr lang="en-US" sz="2000" dirty="0" smtClean="0"/>
              <a:t>Separate quotas may be set for archive and primary mailboxes </a:t>
            </a:r>
          </a:p>
          <a:p>
            <a:pPr marL="457200" lvl="1" indent="-457200">
              <a:lnSpc>
                <a:spcPct val="90000"/>
              </a:lnSpc>
              <a:spcBef>
                <a:spcPct val="20000"/>
              </a:spcBef>
              <a:spcAft>
                <a:spcPts val="600"/>
              </a:spcAft>
              <a:buClr>
                <a:srgbClr val="777777"/>
              </a:buClr>
              <a:buSzPct val="130000"/>
              <a:buFont typeface="Arial" pitchFamily="34" charset="0"/>
              <a:buChar char="•"/>
              <a:defRPr/>
            </a:pPr>
            <a:endParaRPr lang="en-US" sz="3200" dirty="0" smtClean="0"/>
          </a:p>
          <a:p>
            <a:pPr marL="914382" lvl="1" indent="-457200">
              <a:lnSpc>
                <a:spcPct val="90000"/>
              </a:lnSpc>
              <a:spcBef>
                <a:spcPct val="20000"/>
              </a:spcBef>
              <a:spcAft>
                <a:spcPts val="600"/>
              </a:spcAft>
              <a:buClr>
                <a:srgbClr val="777777"/>
              </a:buClr>
              <a:buSzPct val="130000"/>
              <a:buFont typeface="Arial" pitchFamily="34" charset="0"/>
              <a:buChar char="•"/>
              <a:defRPr/>
            </a:pPr>
            <a:endParaRPr lang="en-US" sz="2000" dirty="0"/>
          </a:p>
        </p:txBody>
      </p:sp>
      <p:sp>
        <p:nvSpPr>
          <p:cNvPr id="7" name="TextBox 6"/>
          <p:cNvSpPr txBox="1"/>
          <p:nvPr/>
        </p:nvSpPr>
        <p:spPr>
          <a:xfrm rot="16200000">
            <a:off x="71599" y="5907423"/>
            <a:ext cx="1353004" cy="276999"/>
          </a:xfrm>
          <a:prstGeom prst="rect">
            <a:avLst/>
          </a:prstGeom>
          <a:noFill/>
        </p:spPr>
        <p:txBody>
          <a:bodyPr wrap="square" lIns="0" tIns="0" rIns="0" bIns="0" rtlCol="0">
            <a:spAutoFit/>
          </a:bodyPr>
          <a:lstStyle/>
          <a:p>
            <a:pPr algn="ctr"/>
            <a:r>
              <a:rPr lang="en-US" dirty="0" smtClean="0">
                <a:latin typeface="Segoe Semibold" pitchFamily="34" charset="0"/>
              </a:rPr>
              <a:t>Archive</a:t>
            </a:r>
          </a:p>
        </p:txBody>
      </p:sp>
      <p:sp>
        <p:nvSpPr>
          <p:cNvPr id="9" name="TextBox 8"/>
          <p:cNvSpPr txBox="1"/>
          <p:nvPr/>
        </p:nvSpPr>
        <p:spPr>
          <a:xfrm rot="16200000">
            <a:off x="-371191" y="3771409"/>
            <a:ext cx="2238583" cy="276999"/>
          </a:xfrm>
          <a:prstGeom prst="rect">
            <a:avLst/>
          </a:prstGeom>
          <a:noFill/>
        </p:spPr>
        <p:txBody>
          <a:bodyPr wrap="square" lIns="0" tIns="0" rIns="0" bIns="0" rtlCol="0">
            <a:spAutoFit/>
          </a:bodyPr>
          <a:lstStyle/>
          <a:p>
            <a:pPr algn="ctr"/>
            <a:r>
              <a:rPr lang="en-US" dirty="0" smtClean="0">
                <a:latin typeface="Segoe Semibold" pitchFamily="34" charset="0"/>
              </a:rPr>
              <a:t>Primary Mailbox</a:t>
            </a:r>
          </a:p>
        </p:txBody>
      </p:sp>
      <p:pic>
        <p:nvPicPr>
          <p:cNvPr id="3" name="Picture 2" descr="\\Tkzaw-pro-18\Mydocs3\ianhamer\My Documents\_Archiving_\Ex2010 Launch\Content Refresh\Screen Shots - SP1\Outlook Web App\OWA with Personal Archive.png"/>
          <p:cNvPicPr>
            <a:picLocks noChangeAspect="1" noChangeArrowheads="1"/>
          </p:cNvPicPr>
          <p:nvPr/>
        </p:nvPicPr>
        <p:blipFill rotWithShape="1">
          <a:blip r:embed="rId3">
            <a:extLst>
              <a:ext uri="{28A0092B-C50C-407E-A947-70E740481C1C}">
                <a14:useLocalDpi xmlns:a14="http://schemas.microsoft.com/office/drawing/2010/main" val="0"/>
              </a:ext>
            </a:extLst>
          </a:blip>
          <a:srcRect l="792" t="11662" r="76322" b="17409"/>
          <a:stretch/>
        </p:blipFill>
        <p:spPr bwMode="auto">
          <a:xfrm>
            <a:off x="1077225" y="1219200"/>
            <a:ext cx="2366736" cy="5186515"/>
          </a:xfrm>
          <a:prstGeom prst="rect">
            <a:avLst/>
          </a:prstGeom>
          <a:ln>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Left Brace 5"/>
          <p:cNvSpPr/>
          <p:nvPr/>
        </p:nvSpPr>
        <p:spPr>
          <a:xfrm>
            <a:off x="865102" y="5715000"/>
            <a:ext cx="291131" cy="651684"/>
          </a:xfrm>
          <a:prstGeom prst="leftBrace">
            <a:avLst>
              <a:gd name="adj1" fmla="val 35069"/>
              <a:gd name="adj2" fmla="val 51099"/>
            </a:avLst>
          </a:prstGeom>
          <a:ln w="19050">
            <a:solidFill>
              <a:schemeClr val="tx1"/>
            </a:solidFill>
            <a:prstDash val="sysDot"/>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dirty="0"/>
          </a:p>
        </p:txBody>
      </p:sp>
      <p:sp>
        <p:nvSpPr>
          <p:cNvPr id="8" name="Left Brace 7"/>
          <p:cNvSpPr/>
          <p:nvPr/>
        </p:nvSpPr>
        <p:spPr>
          <a:xfrm>
            <a:off x="857132" y="2514600"/>
            <a:ext cx="299102" cy="2761796"/>
          </a:xfrm>
          <a:prstGeom prst="leftBrace">
            <a:avLst>
              <a:gd name="adj1" fmla="val 45201"/>
              <a:gd name="adj2" fmla="val 51099"/>
            </a:avLst>
          </a:prstGeom>
          <a:ln w="19050">
            <a:solidFill>
              <a:schemeClr val="tx1"/>
            </a:solidFill>
            <a:prstDash val="sysDot"/>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1391045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
            </a:r>
            <a:r>
              <a:rPr lang="en-US" dirty="0" smtClean="0"/>
              <a:t>mail Archiving</a:t>
            </a:r>
            <a:endParaRPr lang="en-US" dirty="0"/>
          </a:p>
        </p:txBody>
      </p:sp>
      <p:pic>
        <p:nvPicPr>
          <p:cNvPr id="4" name="Picture 2" descr="C:\Users\ianhamer\Desktop\Screenshots\EMC Archive Properties.png"/>
          <p:cNvPicPr>
            <a:picLocks noChangeAspect="1" noChangeArrowheads="1"/>
          </p:cNvPicPr>
          <p:nvPr/>
        </p:nvPicPr>
        <p:blipFill rotWithShape="1">
          <a:blip r:embed="rId2">
            <a:extLst>
              <a:ext uri="{28A0092B-C50C-407E-A947-70E740481C1C}">
                <a14:useLocalDpi xmlns:a14="http://schemas.microsoft.com/office/drawing/2010/main" val="0"/>
              </a:ext>
            </a:extLst>
          </a:blip>
          <a:srcRect l="29401" t="14702" r="27341" b="12105"/>
          <a:stretch/>
        </p:blipFill>
        <p:spPr bwMode="auto">
          <a:xfrm>
            <a:off x="304800" y="2667000"/>
            <a:ext cx="3159122" cy="37782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3837870" y="5257800"/>
            <a:ext cx="5306129" cy="1505607"/>
          </a:xfrm>
          <a:prstGeom prst="rect">
            <a:avLst/>
          </a:prstGeom>
        </p:spPr>
        <p:txBody>
          <a:bodyPr>
            <a:normAutofit/>
          </a:bodyPr>
          <a:lstStyle>
            <a:lvl1pPr marL="460375" indent="-460375" algn="l" defTabSz="914363" rtl="0" eaLnBrk="1" latinLnBrk="0" hangingPunct="1">
              <a:lnSpc>
                <a:spcPct val="90000"/>
              </a:lnSpc>
              <a:spcBef>
                <a:spcPct val="20000"/>
              </a:spcBef>
              <a:buSzPct val="85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38138" indent="-338138">
              <a:buClr>
                <a:srgbClr val="777777"/>
              </a:buClr>
              <a:buSzPct val="130000"/>
              <a:buFont typeface="Arial" pitchFamily="34" charset="0"/>
              <a:buChar char="•"/>
            </a:pPr>
            <a:r>
              <a:rPr lang="en-US" sz="1400" dirty="0" smtClean="0">
                <a:solidFill>
                  <a:schemeClr val="tx1"/>
                </a:solidFill>
              </a:rPr>
              <a:t>Mailboxes </a:t>
            </a:r>
            <a:r>
              <a:rPr lang="en-US" sz="1400" dirty="0">
                <a:solidFill>
                  <a:schemeClr val="tx1"/>
                </a:solidFill>
              </a:rPr>
              <a:t>can be moved together or separately</a:t>
            </a:r>
          </a:p>
          <a:p>
            <a:pPr marL="338138" indent="-338138">
              <a:buClr>
                <a:srgbClr val="777777"/>
              </a:buClr>
              <a:buSzPct val="130000"/>
              <a:buFont typeface="Arial" pitchFamily="34" charset="0"/>
              <a:buChar char="•"/>
            </a:pPr>
            <a:r>
              <a:rPr lang="en-US" sz="1400" dirty="0">
                <a:solidFill>
                  <a:schemeClr val="tx1"/>
                </a:solidFill>
              </a:rPr>
              <a:t>Allows for different storage hardware, DAGs, RPOs, RTOs, etc.</a:t>
            </a:r>
          </a:p>
          <a:p>
            <a:pPr marL="338138" indent="-338138">
              <a:buClr>
                <a:srgbClr val="777777"/>
              </a:buClr>
              <a:buSzPct val="130000"/>
              <a:buFont typeface="Arial" pitchFamily="34" charset="0"/>
              <a:buChar char="•"/>
            </a:pPr>
            <a:r>
              <a:rPr lang="en-US" sz="1400" dirty="0">
                <a:solidFill>
                  <a:schemeClr val="tx1"/>
                </a:solidFill>
              </a:rPr>
              <a:t>Exchange 2010 SP1 supports:</a:t>
            </a:r>
          </a:p>
          <a:p>
            <a:pPr marL="733426" lvl="1" indent="-338138">
              <a:buClr>
                <a:srgbClr val="777777"/>
              </a:buClr>
              <a:buSzPct val="130000"/>
              <a:buFont typeface="Arial" pitchFamily="34" charset="0"/>
              <a:buChar char="•"/>
            </a:pPr>
            <a:r>
              <a:rPr lang="en-US" sz="1100" dirty="0">
                <a:solidFill>
                  <a:schemeClr val="tx1"/>
                </a:solidFill>
              </a:rPr>
              <a:t>Primary and Archive On-Premises (Same DB)</a:t>
            </a:r>
          </a:p>
          <a:p>
            <a:pPr marL="733426" lvl="1" indent="-338138">
              <a:buClr>
                <a:srgbClr val="777777"/>
              </a:buClr>
              <a:buSzPct val="130000"/>
              <a:buFont typeface="Arial" pitchFamily="34" charset="0"/>
              <a:buChar char="•"/>
            </a:pPr>
            <a:r>
              <a:rPr lang="en-US" sz="1100" dirty="0">
                <a:solidFill>
                  <a:schemeClr val="tx1"/>
                </a:solidFill>
              </a:rPr>
              <a:t>Primary and Archive On-Premises (Different DBs)</a:t>
            </a:r>
          </a:p>
          <a:p>
            <a:pPr marL="733426" lvl="1" indent="-338138">
              <a:buClr>
                <a:srgbClr val="777777"/>
              </a:buClr>
              <a:buSzPct val="130000"/>
              <a:buFont typeface="Arial" pitchFamily="34" charset="0"/>
              <a:buChar char="•"/>
            </a:pPr>
            <a:r>
              <a:rPr lang="en-US" sz="1100" dirty="0">
                <a:solidFill>
                  <a:schemeClr val="tx1"/>
                </a:solidFill>
              </a:rPr>
              <a:t>Primary and Archive in the Cloud</a:t>
            </a:r>
          </a:p>
          <a:p>
            <a:pPr marL="733426" lvl="1" indent="-338138">
              <a:buClr>
                <a:srgbClr val="777777"/>
              </a:buClr>
              <a:buSzPct val="130000"/>
              <a:buFont typeface="Arial" pitchFamily="34" charset="0"/>
              <a:buChar char="•"/>
            </a:pPr>
            <a:r>
              <a:rPr lang="en-US" sz="1100" dirty="0">
                <a:solidFill>
                  <a:schemeClr val="tx1"/>
                </a:solidFill>
              </a:rPr>
              <a:t>Primary On-Premises and Archive in the Cloud</a:t>
            </a:r>
          </a:p>
        </p:txBody>
      </p:sp>
      <p:sp>
        <p:nvSpPr>
          <p:cNvPr id="6" name="Rounded Rectangle 5"/>
          <p:cNvSpPr/>
          <p:nvPr/>
        </p:nvSpPr>
        <p:spPr>
          <a:xfrm>
            <a:off x="493304" y="4344944"/>
            <a:ext cx="1283776" cy="422329"/>
          </a:xfrm>
          <a:prstGeom prst="roundRect">
            <a:avLst>
              <a:gd name="adj" fmla="val 932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C:\Users\ianhamer\Desktop\Screenshots\EMC_Archive_Move.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619500" y="1926630"/>
            <a:ext cx="3697840" cy="32222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Rounded Rectangle 7"/>
          <p:cNvSpPr/>
          <p:nvPr/>
        </p:nvSpPr>
        <p:spPr>
          <a:xfrm flipV="1">
            <a:off x="4562121" y="4143432"/>
            <a:ext cx="1295400" cy="533400"/>
          </a:xfrm>
          <a:prstGeom prst="roundRect">
            <a:avLst>
              <a:gd name="adj" fmla="val 504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6" idx="3"/>
            <a:endCxn id="8" idx="1"/>
          </p:cNvCxnSpPr>
          <p:nvPr/>
        </p:nvCxnSpPr>
        <p:spPr>
          <a:xfrm flipV="1">
            <a:off x="1777080" y="4410132"/>
            <a:ext cx="2785041" cy="145977"/>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503814" y="1069210"/>
            <a:ext cx="8116614" cy="867930"/>
          </a:xfrm>
          <a:prstGeom prst="rect">
            <a:avLst/>
          </a:prstGeom>
        </p:spPr>
        <p:txBody>
          <a:bodyPr wrap="square">
            <a:spAutoFit/>
          </a:bodyPr>
          <a:lstStyle/>
          <a:p>
            <a:pPr algn="ctr">
              <a:lnSpc>
                <a:spcPct val="90000"/>
              </a:lnSpc>
              <a:spcBef>
                <a:spcPct val="20000"/>
              </a:spcBef>
              <a:defRPr/>
            </a:pPr>
            <a:r>
              <a:rPr lang="en-US" sz="2800" b="1" dirty="0" smtClean="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rPr>
              <a:t>Users primary and archive mailboxes can be located on the same or separate databases*</a:t>
            </a:r>
          </a:p>
        </p:txBody>
      </p:sp>
      <p:sp>
        <p:nvSpPr>
          <p:cNvPr id="22" name="TextBox 21"/>
          <p:cNvSpPr txBox="1"/>
          <p:nvPr/>
        </p:nvSpPr>
        <p:spPr>
          <a:xfrm>
            <a:off x="-76200" y="6604084"/>
            <a:ext cx="2925801" cy="253916"/>
          </a:xfrm>
          <a:prstGeom prst="rect">
            <a:avLst/>
          </a:prstGeom>
          <a:noFill/>
        </p:spPr>
        <p:txBody>
          <a:bodyPr wrap="none" rtlCol="0">
            <a:spAutoFit/>
          </a:bodyPr>
          <a:lstStyle/>
          <a:p>
            <a:r>
              <a:rPr lang="en-US" sz="1050" dirty="0" smtClean="0"/>
              <a:t>*Requires Exchange Server 2010 Service Pack 1</a:t>
            </a:r>
          </a:p>
        </p:txBody>
      </p:sp>
    </p:spTree>
    <p:extLst>
      <p:ext uri="{BB962C8B-B14F-4D97-AF65-F5344CB8AC3E}">
        <p14:creationId xmlns:p14="http://schemas.microsoft.com/office/powerpoint/2010/main" val="2640340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kzaw-pro-18\Mydocs3\ianhamer\My Documents\_Archiving_\Ex2010 Launch\Content Refresh\Screen Shots - SP1\Outlook 2010\OL2010 Viewing Email in Personal Archiv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1411644"/>
            <a:ext cx="6400800" cy="4511326"/>
          </a:xfrm>
          <a:prstGeom prst="rect">
            <a:avLst/>
          </a:prstGeom>
          <a:ln>
            <a:solidFill>
              <a:srgbClr val="FFFFFF">
                <a:lumMod val="75000"/>
              </a:srgb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5" name="Picture 3" descr="\\Tkzaw-pro-18\Mydocs3\ianhamer\My Documents\_Archiving_\Ex2010 Launch\Content Refresh\Screen Shots - SP1\Outlook Web App\OWA Viewing Email in Personal Archive Alt.png"/>
          <p:cNvPicPr>
            <a:picLocks noChangeAspect="1" noChangeArrowheads="1"/>
          </p:cNvPicPr>
          <p:nvPr/>
        </p:nvPicPr>
        <p:blipFill rotWithShape="1">
          <a:blip r:embed="rId4">
            <a:extLst>
              <a:ext uri="{28A0092B-C50C-407E-A947-70E740481C1C}">
                <a14:useLocalDpi xmlns:a14="http://schemas.microsoft.com/office/drawing/2010/main" val="0"/>
              </a:ext>
            </a:extLst>
          </a:blip>
          <a:srcRect l="596" t="11436" r="933" b="16810"/>
          <a:stretch/>
        </p:blipFill>
        <p:spPr bwMode="auto">
          <a:xfrm>
            <a:off x="2324100" y="3352800"/>
            <a:ext cx="6303065" cy="3253840"/>
          </a:xfrm>
          <a:prstGeom prst="rect">
            <a:avLst/>
          </a:prstGeom>
          <a:ln>
            <a:solidFill>
              <a:srgbClr val="FFFFFF">
                <a:lumMod val="75000"/>
              </a:srgb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 Seamless User Experience</a:t>
            </a:r>
            <a:endParaRPr lang="en-US" dirty="0"/>
          </a:p>
        </p:txBody>
      </p:sp>
      <p:sp>
        <p:nvSpPr>
          <p:cNvPr id="6" name="TextBox 9"/>
          <p:cNvSpPr txBox="1"/>
          <p:nvPr/>
        </p:nvSpPr>
        <p:spPr>
          <a:xfrm>
            <a:off x="152400" y="5370731"/>
            <a:ext cx="2667000" cy="646331"/>
          </a:xfrm>
          <a:prstGeom prst="rect">
            <a:avLst/>
          </a:prstGeom>
          <a:solidFill>
            <a:srgbClr val="FFFFFF">
              <a:lumMod val="95000"/>
              <a:alpha val="65000"/>
            </a:srgbClr>
          </a:solidFill>
          <a:effectLst>
            <a:outerShdw blurRad="50800" dist="38100" dir="2700000" algn="tl" rotWithShape="0">
              <a:prstClr val="black">
                <a:alpha val="40000"/>
              </a:prstClr>
            </a:outerShdw>
          </a:effectLst>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dirty="0" smtClean="0"/>
              <a:t>Primary mailbox folder hierarchy maintained</a:t>
            </a:r>
            <a:endParaRPr lang="en-US" dirty="0"/>
          </a:p>
        </p:txBody>
      </p:sp>
      <p:cxnSp>
        <p:nvCxnSpPr>
          <p:cNvPr id="7" name="Straight Arrow Connector 6"/>
          <p:cNvCxnSpPr/>
          <p:nvPr/>
        </p:nvCxnSpPr>
        <p:spPr>
          <a:xfrm rot="10800000">
            <a:off x="1104900" y="6019800"/>
            <a:ext cx="1333500" cy="344269"/>
          </a:xfrm>
          <a:prstGeom prst="straightConnector1">
            <a:avLst/>
          </a:prstGeom>
          <a:ln cap="flat" cmpd="sng">
            <a:solidFill>
              <a:schemeClr val="accent1"/>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1066804" y="5087035"/>
            <a:ext cx="95248" cy="246965"/>
          </a:xfrm>
          <a:prstGeom prst="straightConnector1">
            <a:avLst/>
          </a:prstGeom>
          <a:ln cap="flat" cmpd="sng">
            <a:solidFill>
              <a:schemeClr val="accent1"/>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3352800" y="2932331"/>
            <a:ext cx="1866900" cy="268069"/>
          </a:xfrm>
          <a:prstGeom prst="straightConnector1">
            <a:avLst/>
          </a:prstGeom>
          <a:ln cap="flat" cmpd="sng">
            <a:solidFill>
              <a:schemeClr val="accent1"/>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181600" y="2551331"/>
            <a:ext cx="2819400" cy="646331"/>
          </a:xfrm>
          <a:prstGeom prst="rect">
            <a:avLst/>
          </a:prstGeom>
          <a:solidFill>
            <a:srgbClr val="FFFFFF">
              <a:lumMod val="95000"/>
              <a:alpha val="65000"/>
            </a:srgbClr>
          </a:solidFill>
          <a:effectLst>
            <a:outerShdw blurRad="50800" dist="38100" dir="2700000" algn="tl" rotWithShape="0">
              <a:prstClr val="black">
                <a:alpha val="40000"/>
              </a:prstClr>
            </a:outerShdw>
          </a:effectLst>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dirty="0" smtClean="0"/>
              <a:t>Conversation view scoped to archived email</a:t>
            </a:r>
            <a:endParaRPr lang="en-US" dirty="0"/>
          </a:p>
        </p:txBody>
      </p:sp>
      <p:cxnSp>
        <p:nvCxnSpPr>
          <p:cNvPr id="11" name="Straight Arrow Connector 10"/>
          <p:cNvCxnSpPr/>
          <p:nvPr/>
        </p:nvCxnSpPr>
        <p:spPr>
          <a:xfrm rot="5400000" flipH="1" flipV="1">
            <a:off x="5638117" y="4077385"/>
            <a:ext cx="1944468" cy="190499"/>
          </a:xfrm>
          <a:prstGeom prst="straightConnector1">
            <a:avLst/>
          </a:prstGeom>
          <a:ln cap="flat" cmpd="sng">
            <a:solidFill>
              <a:schemeClr val="accent1"/>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10800000">
            <a:off x="4305300" y="1600200"/>
            <a:ext cx="1219200" cy="152400"/>
          </a:xfrm>
          <a:prstGeom prst="straightConnector1">
            <a:avLst/>
          </a:prstGeom>
          <a:ln cap="flat" cmpd="sng">
            <a:solidFill>
              <a:schemeClr val="accent1"/>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2171700" y="1600200"/>
            <a:ext cx="2133600" cy="228600"/>
          </a:xfrm>
          <a:prstGeom prst="straightConnector1">
            <a:avLst/>
          </a:prstGeom>
          <a:ln cap="flat" cmpd="sng">
            <a:solidFill>
              <a:schemeClr val="accent1"/>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0800000">
            <a:off x="4305300" y="1600200"/>
            <a:ext cx="304800" cy="152400"/>
          </a:xfrm>
          <a:prstGeom prst="straightConnector1">
            <a:avLst/>
          </a:prstGeom>
          <a:ln cap="flat" cmpd="sng">
            <a:solidFill>
              <a:schemeClr val="accent1"/>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5" name="TextBox 9"/>
          <p:cNvSpPr txBox="1"/>
          <p:nvPr/>
        </p:nvSpPr>
        <p:spPr>
          <a:xfrm>
            <a:off x="4123592" y="908346"/>
            <a:ext cx="3763108" cy="646331"/>
          </a:xfrm>
          <a:prstGeom prst="rect">
            <a:avLst/>
          </a:prstGeom>
          <a:solidFill>
            <a:srgbClr val="FFFFFF">
              <a:lumMod val="95000"/>
              <a:alpha val="65000"/>
            </a:srgbClr>
          </a:solidFill>
          <a:effectLst>
            <a:outerShdw blurRad="50800" dist="38100" dir="2700000" algn="tl" rotWithShape="0">
              <a:prstClr val="black">
                <a:alpha val="40000"/>
              </a:prstClr>
            </a:outerShdw>
          </a:effectLst>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dirty="0" smtClean="0"/>
              <a:t>Read, reply, and navigate archived email same as live email</a:t>
            </a:r>
            <a:endParaRPr lang="en-US" dirty="0"/>
          </a:p>
        </p:txBody>
      </p:sp>
    </p:spTree>
    <p:extLst>
      <p:ext uri="{BB962C8B-B14F-4D97-AF65-F5344CB8AC3E}">
        <p14:creationId xmlns:p14="http://schemas.microsoft.com/office/powerpoint/2010/main" val="39537763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Server_ID_Light_YELLOW_Template">
  <a:themeElements>
    <a:clrScheme name="7-00270 Server ID 2">
      <a:dk1>
        <a:srgbClr val="000000"/>
      </a:dk1>
      <a:lt1>
        <a:srgbClr val="FFFFFF"/>
      </a:lt1>
      <a:dk2>
        <a:srgbClr val="050595"/>
      </a:dk2>
      <a:lt2>
        <a:srgbClr val="FFFF99"/>
      </a:lt2>
      <a:accent1>
        <a:srgbClr val="FFA514"/>
      </a:accent1>
      <a:accent2>
        <a:srgbClr val="5082B9"/>
      </a:accent2>
      <a:accent3>
        <a:srgbClr val="64BE46"/>
      </a:accent3>
      <a:accent4>
        <a:srgbClr val="D70023"/>
      </a:accent4>
      <a:accent5>
        <a:srgbClr val="F3E207"/>
      </a:accent5>
      <a:accent6>
        <a:srgbClr val="691987"/>
      </a:accent6>
      <a:hlink>
        <a:srgbClr val="FFA514"/>
      </a:hlink>
      <a:folHlink>
        <a:srgbClr val="7DDDFF"/>
      </a:folHlink>
    </a:clrScheme>
    <a:fontScheme name="Blue-Purple TT">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1">
                <a:lumMod val="50000"/>
              </a:schemeClr>
            </a:gs>
            <a:gs pos="80000">
              <a:schemeClr val="accent1"/>
            </a:gs>
            <a:gs pos="100000">
              <a:schemeClr val="accent1"/>
            </a:gs>
          </a:gsLst>
        </a:gradFill>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err="1" smtClean="0">
            <a:solidFill>
              <a:schemeClr val="bg1"/>
            </a:solidFill>
            <a:effectLst>
              <a:outerShdw blurRad="38100" dist="38100" dir="2700000" algn="tl">
                <a:srgbClr val="000000">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txDef>
      <a:spPr>
        <a:noFill/>
      </a:spPr>
      <a:bodyPr wrap="square" rtlCol="0">
        <a:spAutoFit/>
      </a:bodyPr>
      <a:lstStyle>
        <a:defPPr>
          <a:defRPr sz="2400" dirty="0" err="1" smtClean="0"/>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B799557E80DF4CA327C2986BE537F7" ma:contentTypeVersion="0" ma:contentTypeDescription="Create a new document." ma:contentTypeScope="" ma:versionID="23f26672641f1f6458642d51b92f041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6668997F-FA1E-41DD-B655-933C294F15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5F568A6-6E9C-4AEF-8CB2-85F45AD2E417}">
  <ds:schemaRefs>
    <ds:schemaRef ds:uri="http://schemas.microsoft.com/sharepoint/v3/contenttype/forms"/>
  </ds:schemaRefs>
</ds:datastoreItem>
</file>

<file path=customXml/itemProps3.xml><?xml version="1.0" encoding="utf-8"?>
<ds:datastoreItem xmlns:ds="http://schemas.openxmlformats.org/officeDocument/2006/customXml" ds:itemID="{5FDB28A3-B9DE-488E-96A1-FE5745B42E54}">
  <ds:schemaRefs>
    <ds:schemaRef ds:uri="http://purl.org/dc/elements/1.1/"/>
    <ds:schemaRef ds:uri="http://purl.org/dc/terms/"/>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11765</TotalTime>
  <Words>3526</Words>
  <Application>Microsoft Office PowerPoint</Application>
  <PresentationFormat>On-screen Show (4:3)</PresentationFormat>
  <Paragraphs>348</Paragraphs>
  <Slides>28</Slides>
  <Notes>14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28</vt:i4>
      </vt:variant>
    </vt:vector>
  </HeadingPairs>
  <TitlesOfParts>
    <vt:vector size="38" baseType="lpstr">
      <vt:lpstr>Arial</vt:lpstr>
      <vt:lpstr>Calibri</vt:lpstr>
      <vt:lpstr>Courier New</vt:lpstr>
      <vt:lpstr>Wingdings</vt:lpstr>
      <vt:lpstr>Segoe Semibold</vt:lpstr>
      <vt:lpstr>Segoe</vt:lpstr>
      <vt:lpstr>Segoe UI</vt:lpstr>
      <vt:lpstr>Server_ID_Light_YELLOW_Template</vt:lpstr>
      <vt:lpstr>White with Courier font for code slides</vt:lpstr>
      <vt:lpstr>Office Theme</vt:lpstr>
      <vt:lpstr>Exchange Server 2010 Personal Archive &amp; Retention Policies</vt:lpstr>
      <vt:lpstr>Exchange Enterprise Topology</vt:lpstr>
      <vt:lpstr>Continuous Availability</vt:lpstr>
      <vt:lpstr>Improved Storage Utilization 4x increase in number of mailboxes per disk </vt:lpstr>
      <vt:lpstr>Exchange IOPS Trend</vt:lpstr>
      <vt:lpstr>Email Archiving</vt:lpstr>
      <vt:lpstr>A Familiar Personal Archive</vt:lpstr>
      <vt:lpstr>Email Archiving</vt:lpstr>
      <vt:lpstr>A Seamless User Experience</vt:lpstr>
      <vt:lpstr>Online Archive</vt:lpstr>
      <vt:lpstr>One User Search Experience</vt:lpstr>
      <vt:lpstr>Email Archiving</vt:lpstr>
      <vt:lpstr>Streamlined Administration</vt:lpstr>
      <vt:lpstr>Retention Policies</vt:lpstr>
      <vt:lpstr>Retention Policies In-Depth</vt:lpstr>
      <vt:lpstr>Retention Policies In-Depth</vt:lpstr>
      <vt:lpstr>Retention Policies In-Depth</vt:lpstr>
      <vt:lpstr>Retention Policies In-Depth</vt:lpstr>
      <vt:lpstr>Retention Polices In-Depth</vt:lpstr>
      <vt:lpstr>Types of Retention Tags</vt:lpstr>
      <vt:lpstr>RPT Usage</vt:lpstr>
      <vt:lpstr>Retention Actions</vt:lpstr>
      <vt:lpstr>Example Retention Schema</vt:lpstr>
      <vt:lpstr>Example Retention Schema</vt:lpstr>
      <vt:lpstr>Creating Policies</vt:lpstr>
      <vt:lpstr>Creating Policies</vt:lpstr>
      <vt:lpstr>SP1 Enhancements</vt:lpstr>
      <vt:lpstr>PowerPoint Presentation</vt:lpstr>
    </vt:vector>
  </TitlesOfParts>
  <Manager>&lt;Content Manager Name Here&gt;</Manager>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Exchange Server 2010</dc:title>
  <dc:subject>&lt;Event Name Here&gt;</dc:subject>
  <dc:creator>matalla@exchange.microsoft.com</dc:creator>
  <dc:description>Template: Polly Macomber, Silver Fox Productions, Inc.
Formatting:
Event Date:
Event Location:
Audience:</dc:description>
  <cp:lastModifiedBy>edwingn</cp:lastModifiedBy>
  <cp:revision>317</cp:revision>
  <cp:lastPrinted>2008-06-24T18:35:13Z</cp:lastPrinted>
  <dcterms:created xsi:type="dcterms:W3CDTF">2008-06-24T18:33:09Z</dcterms:created>
  <dcterms:modified xsi:type="dcterms:W3CDTF">2010-09-14T16:12:53Z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0x010100C3B799557E80DF4CA327C2986BE537F7</vt:lpwstr>
  </property>
  <property fmtid="{D5CDD505-2E9C-101B-9397-08002B2CF9AE}" pid="3" name="Audience1">
    <vt:lpwstr>Technical Decision MakersIT Pro</vt:lpwstr>
  </property>
  <property fmtid="{D5CDD505-2E9C-101B-9397-08002B2CF9AE}" pid="4" name="Core Content">
    <vt:lpwstr>Yes</vt:lpwstr>
  </property>
  <property fmtid="{D5CDD505-2E9C-101B-9397-08002B2CF9AE}" pid="5" name="Products">
    <vt:lpwstr>Exchange ServerExchange Online</vt:lpwstr>
  </property>
  <property fmtid="{D5CDD505-2E9C-101B-9397-08002B2CF9AE}" pid="6" name="Document Function">
    <vt:lpwstr>Product Management</vt:lpwstr>
  </property>
  <property fmtid="{D5CDD505-2E9C-101B-9397-08002B2CF9AE}" pid="7" name="Archive Document">
    <vt:lpwstr>false</vt:lpwstr>
  </property>
  <property fmtid="{D5CDD505-2E9C-101B-9397-08002B2CF9AE}" pid="8" name="Document Category">
    <vt:lpwstr>General</vt:lpwstr>
  </property>
  <property fmtid="{D5CDD505-2E9C-101B-9397-08002B2CF9AE}" pid="9" name="Confidentiality">
    <vt:lpwstr>Customer Ready</vt:lpwstr>
  </property>
  <property fmtid="{D5CDD505-2E9C-101B-9397-08002B2CF9AE}" pid="10" name="Product Release">
    <vt:lpwstr>Exchange 2010</vt:lpwstr>
  </property>
</Properties>
</file>