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4"/>
    <p:sldMasterId id="2147484042" r:id="rId5"/>
  </p:sldMasterIdLst>
  <p:notesMasterIdLst>
    <p:notesMasterId r:id="rId33"/>
  </p:notesMasterIdLst>
  <p:handoutMasterIdLst>
    <p:handoutMasterId r:id="rId34"/>
  </p:handoutMasterIdLst>
  <p:sldIdLst>
    <p:sldId id="433" r:id="rId6"/>
    <p:sldId id="509" r:id="rId7"/>
    <p:sldId id="497" r:id="rId8"/>
    <p:sldId id="524" r:id="rId9"/>
    <p:sldId id="517" r:id="rId10"/>
    <p:sldId id="500" r:id="rId11"/>
    <p:sldId id="501" r:id="rId12"/>
    <p:sldId id="502" r:id="rId13"/>
    <p:sldId id="503" r:id="rId14"/>
    <p:sldId id="504" r:id="rId15"/>
    <p:sldId id="525" r:id="rId16"/>
    <p:sldId id="506" r:id="rId17"/>
    <p:sldId id="507" r:id="rId18"/>
    <p:sldId id="508" r:id="rId19"/>
    <p:sldId id="520" r:id="rId20"/>
    <p:sldId id="521" r:id="rId21"/>
    <p:sldId id="522" r:id="rId22"/>
    <p:sldId id="526" r:id="rId23"/>
    <p:sldId id="519" r:id="rId24"/>
    <p:sldId id="528" r:id="rId25"/>
    <p:sldId id="529" r:id="rId26"/>
    <p:sldId id="530" r:id="rId27"/>
    <p:sldId id="532" r:id="rId28"/>
    <p:sldId id="533" r:id="rId29"/>
    <p:sldId id="391" r:id="rId30"/>
    <p:sldId id="409" r:id="rId31"/>
    <p:sldId id="527" r:id="rId32"/>
  </p:sldIdLst>
  <p:sldSz cx="9144000" cy="6858000" type="screen4x3"/>
  <p:notesSz cx="7010400" cy="92964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nar Somani" initials="DS" lastIdx="4" clrIdx="0"/>
  <p:cmAuthor id="1" name="Jeff Ressler" initials="JR" lastIdx="3" clrIdx="1"/>
  <p:cmAuthor id="2" name="roger murff" initials="rwm" lastIdx="3" clrIdx="2"/>
  <p:cmAuthor id="3" name="Paul Englis" initials="PE" lastIdx="16" clrIdx="3"/>
  <p:cmAuthor id="4" name=" " initials="MSOffice" lastIdx="1" clrIdx="4"/>
  <p:cmAuthor id="5" name="t-serhis" initials="t"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useTimings="0">
    <p:present/>
    <p:sldAll/>
    <p:penClr>
      <a:srgbClr val="FF0000"/>
    </p:penClr>
  </p:showPr>
  <p:clrMru>
    <a:srgbClr val="009900"/>
    <a:srgbClr val="FF9953"/>
    <a:srgbClr val="509AD3"/>
    <a:srgbClr val="72AF2F"/>
    <a:srgbClr val="FFFF66"/>
    <a:srgbClr val="D1E4F3"/>
    <a:srgbClr val="811102"/>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04" autoAdjust="0"/>
    <p:restoredTop sz="74264" autoAdjust="0"/>
  </p:normalViewPr>
  <p:slideViewPr>
    <p:cSldViewPr snapToGrid="0" showGuides="1">
      <p:cViewPr>
        <p:scale>
          <a:sx n="100" d="100"/>
          <a:sy n="100" d="100"/>
        </p:scale>
        <p:origin x="-786" y="-390"/>
      </p:cViewPr>
      <p:guideLst>
        <p:guide orient="horz" pos="153"/>
        <p:guide orient="horz" pos="2158"/>
        <p:guide orient="horz" pos="894"/>
        <p:guide orient="horz" pos="1197"/>
        <p:guide orient="horz" pos="1485"/>
        <p:guide orient="horz" pos="4176"/>
        <p:guide orient="horz" pos="2419"/>
        <p:guide orient="horz" pos="1770"/>
        <p:guide pos="240"/>
        <p:guide pos="2880"/>
        <p:guide pos="5519"/>
        <p:guide pos="519"/>
        <p:guide pos="5240"/>
        <p:guide pos="330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4" d="100"/>
          <a:sy n="94" d="100"/>
        </p:scale>
        <p:origin x="-3606" y="-10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keeler\Desktop\BPOS\BPOSPA\NYNJ\BPOS_Comparison_Tool.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keeler\Desktop\BPOS\BPOSPA\NYNJ\BPOS_Comparison_Tool.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keeler\Desktop\BPOS\BPOSPA\NYNJ\BPOS_Comparison_Tool.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keeler\Desktop\BPOS\BPOSPA\NYNJ\BPOS_Comparison_Tool.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keeler\Desktop\BPOS\BPOSPA\NYNJ\BPOS_Comparison_Tool.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6-Year TCO - Average Annual</a:t>
            </a:r>
            <a:r>
              <a:rPr lang="en-US" baseline="0"/>
              <a:t> Cost Over 6 Years</a:t>
            </a:r>
            <a:endParaRPr lang="en-US"/>
          </a:p>
        </c:rich>
      </c:tx>
      <c:layout/>
    </c:title>
    <c:plotArea>
      <c:layout/>
      <c:barChart>
        <c:barDir val="col"/>
        <c:grouping val="stacked"/>
        <c:ser>
          <c:idx val="0"/>
          <c:order val="0"/>
          <c:tx>
            <c:strRef>
              <c:f>Charts!$H$75</c:f>
              <c:strCache>
                <c:ptCount val="1"/>
                <c:pt idx="0">
                  <c:v>Hardware</c:v>
                </c:pt>
              </c:strCache>
            </c:strRef>
          </c:tx>
          <c:cat>
            <c:strRef>
              <c:f>Charts!$I$74:$J$74</c:f>
              <c:strCache>
                <c:ptCount val="2"/>
                <c:pt idx="0">
                  <c:v>On-Premise</c:v>
                </c:pt>
                <c:pt idx="1">
                  <c:v>Hosted</c:v>
                </c:pt>
              </c:strCache>
            </c:strRef>
          </c:cat>
          <c:val>
            <c:numRef>
              <c:f>Charts!$I$75:$J$75</c:f>
              <c:numCache>
                <c:formatCode>_(* #,##0_);_(* \(#,##0\);_(* "-"??_);_(@_)</c:formatCode>
                <c:ptCount val="2"/>
                <c:pt idx="0">
                  <c:v>23299.163333333316</c:v>
                </c:pt>
                <c:pt idx="1">
                  <c:v>0</c:v>
                </c:pt>
              </c:numCache>
            </c:numRef>
          </c:val>
        </c:ser>
        <c:ser>
          <c:idx val="1"/>
          <c:order val="1"/>
          <c:tx>
            <c:strRef>
              <c:f>Charts!$H$76</c:f>
              <c:strCache>
                <c:ptCount val="1"/>
                <c:pt idx="0">
                  <c:v>Software </c:v>
                </c:pt>
              </c:strCache>
            </c:strRef>
          </c:tx>
          <c:cat>
            <c:strRef>
              <c:f>Charts!$I$74:$J$74</c:f>
              <c:strCache>
                <c:ptCount val="2"/>
                <c:pt idx="0">
                  <c:v>On-Premise</c:v>
                </c:pt>
                <c:pt idx="1">
                  <c:v>Hosted</c:v>
                </c:pt>
              </c:strCache>
            </c:strRef>
          </c:cat>
          <c:val>
            <c:numRef>
              <c:f>Charts!$I$76:$J$76</c:f>
              <c:numCache>
                <c:formatCode>_(* #,##0_);_(* \(#,##0\);_(* "-"??_);_(@_)</c:formatCode>
                <c:ptCount val="2"/>
                <c:pt idx="0">
                  <c:v>54282.646717225063</c:v>
                </c:pt>
                <c:pt idx="1">
                  <c:v>43372.799999999996</c:v>
                </c:pt>
              </c:numCache>
            </c:numRef>
          </c:val>
        </c:ser>
        <c:ser>
          <c:idx val="2"/>
          <c:order val="2"/>
          <c:tx>
            <c:strRef>
              <c:f>Charts!$H$77</c:f>
              <c:strCache>
                <c:ptCount val="1"/>
                <c:pt idx="0">
                  <c:v>Operations</c:v>
                </c:pt>
              </c:strCache>
            </c:strRef>
          </c:tx>
          <c:cat>
            <c:strRef>
              <c:f>Charts!$I$74:$J$74</c:f>
              <c:strCache>
                <c:ptCount val="2"/>
                <c:pt idx="0">
                  <c:v>On-Premise</c:v>
                </c:pt>
                <c:pt idx="1">
                  <c:v>Hosted</c:v>
                </c:pt>
              </c:strCache>
            </c:strRef>
          </c:cat>
          <c:val>
            <c:numRef>
              <c:f>Charts!$I$77:$J$77</c:f>
              <c:numCache>
                <c:formatCode>_(* #,##0_);_(* \(#,##0\);_(* "-"??_);_(@_)</c:formatCode>
                <c:ptCount val="2"/>
                <c:pt idx="0">
                  <c:v>99608.812054999988</c:v>
                </c:pt>
                <c:pt idx="1">
                  <c:v>51004.406027500001</c:v>
                </c:pt>
              </c:numCache>
            </c:numRef>
          </c:val>
        </c:ser>
        <c:ser>
          <c:idx val="3"/>
          <c:order val="3"/>
          <c:tx>
            <c:strRef>
              <c:f>Charts!$H$78</c:f>
              <c:strCache>
                <c:ptCount val="1"/>
                <c:pt idx="0">
                  <c:v>Migration </c:v>
                </c:pt>
              </c:strCache>
            </c:strRef>
          </c:tx>
          <c:dLbls>
            <c:dLbl>
              <c:idx val="0"/>
              <c:layout/>
              <c:tx>
                <c:strRef>
                  <c:f>Charts!$I$79</c:f>
                  <c:strCache>
                    <c:ptCount val="1"/>
                    <c:pt idx="0">
                      <c:v> 216,000 </c:v>
                    </c:pt>
                  </c:strCache>
                </c:strRef>
              </c:tx>
              <c:dLblPos val="inBase"/>
              <c:showVal val="1"/>
            </c:dLbl>
            <c:dLbl>
              <c:idx val="1"/>
              <c:layout/>
              <c:tx>
                <c:strRef>
                  <c:f>Charts!$J$79</c:f>
                  <c:strCache>
                    <c:ptCount val="1"/>
                    <c:pt idx="0">
                      <c:v> 103,000 </c:v>
                    </c:pt>
                  </c:strCache>
                </c:strRef>
              </c:tx>
              <c:dLblPos val="inBase"/>
              <c:showVal val="1"/>
            </c:dLbl>
            <c:dLblPos val="inBase"/>
            <c:showVal val="1"/>
          </c:dLbls>
          <c:cat>
            <c:strRef>
              <c:f>Charts!$I$74:$J$74</c:f>
              <c:strCache>
                <c:ptCount val="2"/>
                <c:pt idx="0">
                  <c:v>On-Premise</c:v>
                </c:pt>
                <c:pt idx="1">
                  <c:v>Hosted</c:v>
                </c:pt>
              </c:strCache>
            </c:strRef>
          </c:cat>
          <c:val>
            <c:numRef>
              <c:f>Charts!$I$78:$J$78</c:f>
              <c:numCache>
                <c:formatCode>_(* #,##0_);_(* \(#,##0\);_(* "-"??_);_(@_)</c:formatCode>
                <c:ptCount val="2"/>
                <c:pt idx="0">
                  <c:v>38703.634507812501</c:v>
                </c:pt>
                <c:pt idx="1">
                  <c:v>8555.6030888671867</c:v>
                </c:pt>
              </c:numCache>
            </c:numRef>
          </c:val>
        </c:ser>
        <c:overlap val="100"/>
        <c:axId val="85376000"/>
        <c:axId val="99596160"/>
      </c:barChart>
      <c:catAx>
        <c:axId val="85376000"/>
        <c:scaling>
          <c:orientation val="minMax"/>
        </c:scaling>
        <c:axPos val="b"/>
        <c:tickLblPos val="nextTo"/>
        <c:crossAx val="99596160"/>
        <c:crosses val="autoZero"/>
        <c:auto val="1"/>
        <c:lblAlgn val="ctr"/>
        <c:lblOffset val="100"/>
      </c:catAx>
      <c:valAx>
        <c:axId val="99596160"/>
        <c:scaling>
          <c:orientation val="minMax"/>
        </c:scaling>
        <c:axPos val="l"/>
        <c:majorGridlines/>
        <c:numFmt formatCode="_(* #,##0_);_(* \(#,##0\);_(* &quot;-&quot;??_);_(@_)" sourceLinked="1"/>
        <c:tickLblPos val="nextTo"/>
        <c:crossAx val="85376000"/>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Cumulative Costs Over 6 Years</a:t>
            </a:r>
          </a:p>
        </c:rich>
      </c:tx>
      <c:layout/>
    </c:title>
    <c:plotArea>
      <c:layout/>
      <c:lineChart>
        <c:grouping val="standard"/>
        <c:ser>
          <c:idx val="0"/>
          <c:order val="0"/>
          <c:tx>
            <c:strRef>
              <c:f>Charts!$A$31</c:f>
              <c:strCache>
                <c:ptCount val="1"/>
                <c:pt idx="0">
                  <c:v>On-Premise</c:v>
                </c:pt>
              </c:strCache>
            </c:strRef>
          </c:tx>
          <c:marker>
            <c:symbol val="none"/>
          </c:marker>
          <c:cat>
            <c:strRef>
              <c:f>Charts!$B$30:$H$30</c:f>
              <c:strCache>
                <c:ptCount val="7"/>
                <c:pt idx="0">
                  <c:v>Initial Cost</c:v>
                </c:pt>
                <c:pt idx="1">
                  <c:v>Year 1</c:v>
                </c:pt>
                <c:pt idx="2">
                  <c:v>Year 2</c:v>
                </c:pt>
                <c:pt idx="3">
                  <c:v>Year 3</c:v>
                </c:pt>
                <c:pt idx="4">
                  <c:v>Year 4</c:v>
                </c:pt>
                <c:pt idx="5">
                  <c:v>Year 5</c:v>
                </c:pt>
                <c:pt idx="6">
                  <c:v>Year 6</c:v>
                </c:pt>
              </c:strCache>
            </c:strRef>
          </c:cat>
          <c:val>
            <c:numRef>
              <c:f>Charts!$B$31:$H$31</c:f>
              <c:numCache>
                <c:formatCode>_(* #,##0_);_(* \(#,##0\);_(* "-"??_);_(@_)</c:formatCode>
                <c:ptCount val="7"/>
                <c:pt idx="0">
                  <c:v>169878.20352343778</c:v>
                </c:pt>
                <c:pt idx="1">
                  <c:v>344972.2248652773</c:v>
                </c:pt>
                <c:pt idx="2">
                  <c:v>520066.2462071171</c:v>
                </c:pt>
                <c:pt idx="3">
                  <c:v>695160.26754895551</c:v>
                </c:pt>
                <c:pt idx="4">
                  <c:v>1004179.4432750047</c:v>
                </c:pt>
                <c:pt idx="5">
                  <c:v>1149772.491477615</c:v>
                </c:pt>
                <c:pt idx="6">
                  <c:v>1295365.5396802246</c:v>
                </c:pt>
              </c:numCache>
            </c:numRef>
          </c:val>
        </c:ser>
        <c:ser>
          <c:idx val="1"/>
          <c:order val="1"/>
          <c:tx>
            <c:strRef>
              <c:f>Charts!$A$32</c:f>
              <c:strCache>
                <c:ptCount val="1"/>
                <c:pt idx="0">
                  <c:v>Hosted</c:v>
                </c:pt>
              </c:strCache>
            </c:strRef>
          </c:tx>
          <c:marker>
            <c:symbol val="none"/>
          </c:marker>
          <c:cat>
            <c:strRef>
              <c:f>Charts!$B$30:$H$30</c:f>
              <c:strCache>
                <c:ptCount val="7"/>
                <c:pt idx="0">
                  <c:v>Initial Cost</c:v>
                </c:pt>
                <c:pt idx="1">
                  <c:v>Year 1</c:v>
                </c:pt>
                <c:pt idx="2">
                  <c:v>Year 2</c:v>
                </c:pt>
                <c:pt idx="3">
                  <c:v>Year 3</c:v>
                </c:pt>
                <c:pt idx="4">
                  <c:v>Year 4</c:v>
                </c:pt>
                <c:pt idx="5">
                  <c:v>Year 5</c:v>
                </c:pt>
                <c:pt idx="6">
                  <c:v>Year 6</c:v>
                </c:pt>
              </c:strCache>
            </c:strRef>
          </c:cat>
          <c:val>
            <c:numRef>
              <c:f>Charts!$B$32:$H$32</c:f>
              <c:numCache>
                <c:formatCode>_(* #,##0_);_(* \(#,##0\);_(* "-"??_);_(@_)</c:formatCode>
                <c:ptCount val="7"/>
                <c:pt idx="0">
                  <c:v>51333.618533203211</c:v>
                </c:pt>
                <c:pt idx="1">
                  <c:v>145710.82456070269</c:v>
                </c:pt>
                <c:pt idx="2">
                  <c:v>240088.03058820308</c:v>
                </c:pt>
                <c:pt idx="3">
                  <c:v>334465.23661570402</c:v>
                </c:pt>
                <c:pt idx="4">
                  <c:v>428842.44264320395</c:v>
                </c:pt>
                <c:pt idx="5">
                  <c:v>523219.64867070317</c:v>
                </c:pt>
                <c:pt idx="6">
                  <c:v>617596.85469820315</c:v>
                </c:pt>
              </c:numCache>
            </c:numRef>
          </c:val>
        </c:ser>
        <c:marker val="1"/>
        <c:axId val="129955328"/>
        <c:axId val="129957248"/>
      </c:lineChart>
      <c:catAx>
        <c:axId val="129955328"/>
        <c:scaling>
          <c:orientation val="minMax"/>
        </c:scaling>
        <c:axPos val="b"/>
        <c:majorTickMark val="in"/>
        <c:tickLblPos val="nextTo"/>
        <c:crossAx val="129957248"/>
        <c:crosses val="autoZero"/>
        <c:auto val="1"/>
        <c:lblAlgn val="ctr"/>
        <c:lblOffset val="100"/>
        <c:tickMarkSkip val="1"/>
      </c:catAx>
      <c:valAx>
        <c:axId val="129957248"/>
        <c:scaling>
          <c:orientation val="minMax"/>
        </c:scaling>
        <c:axPos val="l"/>
        <c:majorGridlines/>
        <c:numFmt formatCode="_(* #,##0_);_(* \(#,##0\);_(* &quot;-&quot;??_);_(@_)" sourceLinked="1"/>
        <c:tickLblPos val="nextTo"/>
        <c:crossAx val="129955328"/>
        <c:crosses val="autoZero"/>
        <c:crossBetween val="midCat"/>
      </c:valAx>
    </c:plotArea>
    <c:legend>
      <c:legendPos val="r"/>
      <c:layout/>
    </c:legend>
    <c:plotVisOnly val="1"/>
  </c:chart>
  <c:txPr>
    <a:bodyPr/>
    <a:lstStyle/>
    <a:p>
      <a:pPr>
        <a:defRPr>
          <a:solidFill>
            <a:srgbClr val="000000"/>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Cost Comparison </a:t>
            </a:r>
          </a:p>
        </c:rich>
      </c:tx>
      <c:layout/>
    </c:title>
    <c:plotArea>
      <c:layout/>
      <c:barChart>
        <c:barDir val="col"/>
        <c:grouping val="clustered"/>
        <c:ser>
          <c:idx val="0"/>
          <c:order val="0"/>
          <c:tx>
            <c:strRef>
              <c:f>Charts!$I$32</c:f>
              <c:strCache>
                <c:ptCount val="1"/>
                <c:pt idx="0">
                  <c:v> On-Premise </c:v>
                </c:pt>
              </c:strCache>
            </c:strRef>
          </c:tx>
          <c:cat>
            <c:strRef>
              <c:f>Charts!$J$31:$P$31</c:f>
              <c:strCache>
                <c:ptCount val="7"/>
                <c:pt idx="0">
                  <c:v> Initial Cost </c:v>
                </c:pt>
                <c:pt idx="1">
                  <c:v> Year 1 </c:v>
                </c:pt>
                <c:pt idx="2">
                  <c:v> Year 2 </c:v>
                </c:pt>
                <c:pt idx="3">
                  <c:v> Year 3 </c:v>
                </c:pt>
                <c:pt idx="4">
                  <c:v> Year 4 </c:v>
                </c:pt>
                <c:pt idx="5">
                  <c:v> Year 5 </c:v>
                </c:pt>
                <c:pt idx="6">
                  <c:v> Year 6 </c:v>
                </c:pt>
              </c:strCache>
            </c:strRef>
          </c:cat>
          <c:val>
            <c:numRef>
              <c:f>Charts!$J$32:$P$32</c:f>
              <c:numCache>
                <c:formatCode>_(* #,##0_);_(* \(#,##0\);_(* "-"??_);_(@_)</c:formatCode>
                <c:ptCount val="7"/>
                <c:pt idx="0">
                  <c:v>169878.20352343778</c:v>
                </c:pt>
                <c:pt idx="1">
                  <c:v>175094.02134183981</c:v>
                </c:pt>
                <c:pt idx="2">
                  <c:v>175094.02134183981</c:v>
                </c:pt>
                <c:pt idx="3">
                  <c:v>175094.02134183981</c:v>
                </c:pt>
                <c:pt idx="4">
                  <c:v>309019.17572604684</c:v>
                </c:pt>
                <c:pt idx="5">
                  <c:v>145593.04820261031</c:v>
                </c:pt>
                <c:pt idx="6">
                  <c:v>145593.04820261031</c:v>
                </c:pt>
              </c:numCache>
            </c:numRef>
          </c:val>
        </c:ser>
        <c:ser>
          <c:idx val="1"/>
          <c:order val="1"/>
          <c:tx>
            <c:strRef>
              <c:f>Charts!$I$33</c:f>
              <c:strCache>
                <c:ptCount val="1"/>
                <c:pt idx="0">
                  <c:v>Hosted</c:v>
                </c:pt>
              </c:strCache>
            </c:strRef>
          </c:tx>
          <c:cat>
            <c:strRef>
              <c:f>Charts!$J$31:$P$31</c:f>
              <c:strCache>
                <c:ptCount val="7"/>
                <c:pt idx="0">
                  <c:v> Initial Cost </c:v>
                </c:pt>
                <c:pt idx="1">
                  <c:v> Year 1 </c:v>
                </c:pt>
                <c:pt idx="2">
                  <c:v> Year 2 </c:v>
                </c:pt>
                <c:pt idx="3">
                  <c:v> Year 3 </c:v>
                </c:pt>
                <c:pt idx="4">
                  <c:v> Year 4 </c:v>
                </c:pt>
                <c:pt idx="5">
                  <c:v> Year 5 </c:v>
                </c:pt>
                <c:pt idx="6">
                  <c:v> Year 6 </c:v>
                </c:pt>
              </c:strCache>
            </c:strRef>
          </c:cat>
          <c:val>
            <c:numRef>
              <c:f>Charts!$J$33:$P$33</c:f>
              <c:numCache>
                <c:formatCode>_(* #,##0_);_(* \(#,##0\);_(* "-"??_);_(@_)</c:formatCode>
                <c:ptCount val="7"/>
                <c:pt idx="0">
                  <c:v>51333.618533203211</c:v>
                </c:pt>
                <c:pt idx="1">
                  <c:v>94377.206027500011</c:v>
                </c:pt>
                <c:pt idx="2">
                  <c:v>94377.206027500011</c:v>
                </c:pt>
                <c:pt idx="3">
                  <c:v>94377.206027500011</c:v>
                </c:pt>
                <c:pt idx="4">
                  <c:v>94377.206027500011</c:v>
                </c:pt>
                <c:pt idx="5">
                  <c:v>94377.206027500011</c:v>
                </c:pt>
                <c:pt idx="6">
                  <c:v>94377.206027500011</c:v>
                </c:pt>
              </c:numCache>
            </c:numRef>
          </c:val>
        </c:ser>
        <c:axId val="278230144"/>
        <c:axId val="278336256"/>
      </c:barChart>
      <c:catAx>
        <c:axId val="278230144"/>
        <c:scaling>
          <c:orientation val="minMax"/>
        </c:scaling>
        <c:axPos val="b"/>
        <c:tickLblPos val="nextTo"/>
        <c:crossAx val="278336256"/>
        <c:crosses val="autoZero"/>
        <c:auto val="1"/>
        <c:lblAlgn val="ctr"/>
        <c:lblOffset val="100"/>
      </c:catAx>
      <c:valAx>
        <c:axId val="278336256"/>
        <c:scaling>
          <c:orientation val="minMax"/>
        </c:scaling>
        <c:axPos val="l"/>
        <c:majorGridlines/>
        <c:numFmt formatCode="_(* #,##0_);_(* \(#,##0\);_(* &quot;-&quot;??_);_(@_)" sourceLinked="1"/>
        <c:tickLblPos val="nextTo"/>
        <c:crossAx val="278230144"/>
        <c:crosses val="autoZero"/>
        <c:crossBetween val="between"/>
      </c:valAx>
    </c:plotArea>
    <c:legend>
      <c:legendPos val="r"/>
      <c:layout/>
    </c:legend>
    <c:plotVisOnly val="1"/>
  </c:chart>
  <c:txPr>
    <a:bodyPr/>
    <a:lstStyle/>
    <a:p>
      <a:pPr>
        <a:defRPr>
          <a:solidFill>
            <a:srgbClr val="000000"/>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3-Year TCO - Average Annual Cost Over 3 -Years</a:t>
            </a:r>
          </a:p>
        </c:rich>
      </c:tx>
      <c:layout/>
    </c:title>
    <c:plotArea>
      <c:layout/>
      <c:barChart>
        <c:barDir val="col"/>
        <c:grouping val="stacked"/>
        <c:ser>
          <c:idx val="0"/>
          <c:order val="0"/>
          <c:tx>
            <c:strRef>
              <c:f>Charts!$A$75</c:f>
              <c:strCache>
                <c:ptCount val="1"/>
                <c:pt idx="0">
                  <c:v>Hardware</c:v>
                </c:pt>
              </c:strCache>
            </c:strRef>
          </c:tx>
          <c:cat>
            <c:strRef>
              <c:f>Charts!$B$74:$C$74</c:f>
              <c:strCache>
                <c:ptCount val="2"/>
                <c:pt idx="0">
                  <c:v>On-Premise</c:v>
                </c:pt>
                <c:pt idx="1">
                  <c:v>Hosted</c:v>
                </c:pt>
              </c:strCache>
            </c:strRef>
          </c:cat>
          <c:val>
            <c:numRef>
              <c:f>Charts!$B$75:$C$75</c:f>
              <c:numCache>
                <c:formatCode>_(* #,##0_);_(* \(#,##0\);_(* "-"??_);_(@_)</c:formatCode>
                <c:ptCount val="2"/>
                <c:pt idx="0">
                  <c:v>24374.509333333292</c:v>
                </c:pt>
                <c:pt idx="1">
                  <c:v>0</c:v>
                </c:pt>
              </c:numCache>
            </c:numRef>
          </c:val>
        </c:ser>
        <c:ser>
          <c:idx val="1"/>
          <c:order val="1"/>
          <c:tx>
            <c:strRef>
              <c:f>Charts!$A$76</c:f>
              <c:strCache>
                <c:ptCount val="1"/>
                <c:pt idx="0">
                  <c:v>Software </c:v>
                </c:pt>
              </c:strCache>
            </c:strRef>
          </c:tx>
          <c:cat>
            <c:strRef>
              <c:f>Charts!$B$74:$C$74</c:f>
              <c:strCache>
                <c:ptCount val="2"/>
                <c:pt idx="0">
                  <c:v>On-Premise</c:v>
                </c:pt>
                <c:pt idx="1">
                  <c:v>Hosted</c:v>
                </c:pt>
              </c:strCache>
            </c:strRef>
          </c:cat>
          <c:val>
            <c:numRef>
              <c:f>Charts!$B$76:$C$76</c:f>
              <c:numCache>
                <c:formatCode>_(* #,##0_);_(* \(#,##0\);_(* "-"??_);_(@_)</c:formatCode>
                <c:ptCount val="2"/>
                <c:pt idx="0">
                  <c:v>69033.133286839817</c:v>
                </c:pt>
                <c:pt idx="1">
                  <c:v>43372.800000000003</c:v>
                </c:pt>
              </c:numCache>
            </c:numRef>
          </c:val>
        </c:ser>
        <c:ser>
          <c:idx val="2"/>
          <c:order val="2"/>
          <c:tx>
            <c:strRef>
              <c:f>Charts!$A$77</c:f>
              <c:strCache>
                <c:ptCount val="1"/>
                <c:pt idx="0">
                  <c:v>Operations</c:v>
                </c:pt>
              </c:strCache>
            </c:strRef>
          </c:tx>
          <c:cat>
            <c:strRef>
              <c:f>Charts!$B$74:$C$74</c:f>
              <c:strCache>
                <c:ptCount val="2"/>
                <c:pt idx="0">
                  <c:v>On-Premise</c:v>
                </c:pt>
                <c:pt idx="1">
                  <c:v>Hosted</c:v>
                </c:pt>
              </c:strCache>
            </c:strRef>
          </c:cat>
          <c:val>
            <c:numRef>
              <c:f>Charts!$B$77:$C$77</c:f>
              <c:numCache>
                <c:formatCode>_(* #,##0_);_(* \(#,##0\);_(* "-"??_);_(@_)</c:formatCode>
                <c:ptCount val="2"/>
                <c:pt idx="0">
                  <c:v>99608.812054999988</c:v>
                </c:pt>
                <c:pt idx="1">
                  <c:v>51004.406027500001</c:v>
                </c:pt>
              </c:numCache>
            </c:numRef>
          </c:val>
        </c:ser>
        <c:ser>
          <c:idx val="3"/>
          <c:order val="3"/>
          <c:tx>
            <c:strRef>
              <c:f>Charts!$A$78</c:f>
              <c:strCache>
                <c:ptCount val="1"/>
                <c:pt idx="0">
                  <c:v>Migration </c:v>
                </c:pt>
              </c:strCache>
            </c:strRef>
          </c:tx>
          <c:dLbls>
            <c:dLbl>
              <c:idx val="0"/>
              <c:layout/>
              <c:tx>
                <c:strRef>
                  <c:f>Charts!$B$79</c:f>
                  <c:strCache>
                    <c:ptCount val="1"/>
                    <c:pt idx="0">
                      <c:v> 232,000 </c:v>
                    </c:pt>
                  </c:strCache>
                </c:strRef>
              </c:tx>
              <c:dLblPos val="inBase"/>
              <c:showVal val="1"/>
            </c:dLbl>
            <c:dLbl>
              <c:idx val="1"/>
              <c:layout/>
              <c:tx>
                <c:strRef>
                  <c:f>Charts!$C$79</c:f>
                  <c:strCache>
                    <c:ptCount val="1"/>
                    <c:pt idx="0">
                      <c:v> 111,000 </c:v>
                    </c:pt>
                  </c:strCache>
                </c:strRef>
              </c:tx>
              <c:dLblPos val="inBase"/>
              <c:showVal val="1"/>
            </c:dLbl>
            <c:delete val="1"/>
          </c:dLbls>
          <c:cat>
            <c:strRef>
              <c:f>Charts!$B$74:$C$74</c:f>
              <c:strCache>
                <c:ptCount val="2"/>
                <c:pt idx="0">
                  <c:v>On-Premise</c:v>
                </c:pt>
                <c:pt idx="1">
                  <c:v>Hosted</c:v>
                </c:pt>
              </c:strCache>
            </c:strRef>
          </c:cat>
          <c:val>
            <c:numRef>
              <c:f>Charts!$B$78:$C$78</c:f>
              <c:numCache>
                <c:formatCode>_(* #,##0_);_(* \(#,##0\);_(* "-"??_);_(@_)</c:formatCode>
                <c:ptCount val="2"/>
                <c:pt idx="0">
                  <c:v>38703.634507812501</c:v>
                </c:pt>
                <c:pt idx="1">
                  <c:v>17111.206177734373</c:v>
                </c:pt>
              </c:numCache>
            </c:numRef>
          </c:val>
        </c:ser>
        <c:overlap val="100"/>
        <c:axId val="278525440"/>
        <c:axId val="278555648"/>
      </c:barChart>
      <c:catAx>
        <c:axId val="278525440"/>
        <c:scaling>
          <c:orientation val="minMax"/>
        </c:scaling>
        <c:axPos val="b"/>
        <c:tickLblPos val="nextTo"/>
        <c:crossAx val="278555648"/>
        <c:crosses val="autoZero"/>
        <c:auto val="1"/>
        <c:lblAlgn val="ctr"/>
        <c:lblOffset val="100"/>
      </c:catAx>
      <c:valAx>
        <c:axId val="278555648"/>
        <c:scaling>
          <c:orientation val="minMax"/>
        </c:scaling>
        <c:axPos val="l"/>
        <c:majorGridlines/>
        <c:numFmt formatCode="_(* #,##0_);_(* \(#,##0\);_(* &quot;-&quot;??_);_(@_)" sourceLinked="1"/>
        <c:tickLblPos val="nextTo"/>
        <c:crossAx val="278525440"/>
        <c:crosses val="autoZero"/>
        <c:crossBetween val="between"/>
      </c:valAx>
    </c:plotArea>
    <c:legend>
      <c:legendPos val="r"/>
      <c:layout/>
    </c:legend>
    <c:plotVisOnly val="1"/>
  </c:chart>
  <c:txPr>
    <a:bodyPr/>
    <a:lstStyle/>
    <a:p>
      <a:pPr>
        <a:defRPr>
          <a:solidFill>
            <a:srgbClr val="000000"/>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6-Year TCO - Average Annual Cost Over 6 Years</a:t>
            </a:r>
          </a:p>
        </c:rich>
      </c:tx>
      <c:layout/>
    </c:title>
    <c:plotArea>
      <c:layout/>
      <c:barChart>
        <c:barDir val="col"/>
        <c:grouping val="stacked"/>
        <c:ser>
          <c:idx val="0"/>
          <c:order val="0"/>
          <c:tx>
            <c:strRef>
              <c:f>Charts!$H$75</c:f>
              <c:strCache>
                <c:ptCount val="1"/>
                <c:pt idx="0">
                  <c:v>Hardware</c:v>
                </c:pt>
              </c:strCache>
            </c:strRef>
          </c:tx>
          <c:cat>
            <c:strRef>
              <c:f>Charts!$I$74:$J$74</c:f>
              <c:strCache>
                <c:ptCount val="2"/>
                <c:pt idx="0">
                  <c:v>On-Premise</c:v>
                </c:pt>
                <c:pt idx="1">
                  <c:v>Hosted</c:v>
                </c:pt>
              </c:strCache>
            </c:strRef>
          </c:cat>
          <c:val>
            <c:numRef>
              <c:f>Charts!$I$75:$J$75</c:f>
              <c:numCache>
                <c:formatCode>_(* #,##0_);_(* \(#,##0\);_(* "-"??_);_(@_)</c:formatCode>
                <c:ptCount val="2"/>
                <c:pt idx="0">
                  <c:v>23299.163333333316</c:v>
                </c:pt>
                <c:pt idx="1">
                  <c:v>0</c:v>
                </c:pt>
              </c:numCache>
            </c:numRef>
          </c:val>
        </c:ser>
        <c:ser>
          <c:idx val="1"/>
          <c:order val="1"/>
          <c:tx>
            <c:strRef>
              <c:f>Charts!$H$76</c:f>
              <c:strCache>
                <c:ptCount val="1"/>
                <c:pt idx="0">
                  <c:v>Software </c:v>
                </c:pt>
              </c:strCache>
            </c:strRef>
          </c:tx>
          <c:cat>
            <c:strRef>
              <c:f>Charts!$I$74:$J$74</c:f>
              <c:strCache>
                <c:ptCount val="2"/>
                <c:pt idx="0">
                  <c:v>On-Premise</c:v>
                </c:pt>
                <c:pt idx="1">
                  <c:v>Hosted</c:v>
                </c:pt>
              </c:strCache>
            </c:strRef>
          </c:cat>
          <c:val>
            <c:numRef>
              <c:f>Charts!$I$76:$J$76</c:f>
              <c:numCache>
                <c:formatCode>_(* #,##0_);_(* \(#,##0\);_(* "-"??_);_(@_)</c:formatCode>
                <c:ptCount val="2"/>
                <c:pt idx="0">
                  <c:v>54282.646717225063</c:v>
                </c:pt>
                <c:pt idx="1">
                  <c:v>43372.799999999996</c:v>
                </c:pt>
              </c:numCache>
            </c:numRef>
          </c:val>
        </c:ser>
        <c:ser>
          <c:idx val="2"/>
          <c:order val="2"/>
          <c:tx>
            <c:strRef>
              <c:f>Charts!$H$77</c:f>
              <c:strCache>
                <c:ptCount val="1"/>
                <c:pt idx="0">
                  <c:v>Operations</c:v>
                </c:pt>
              </c:strCache>
            </c:strRef>
          </c:tx>
          <c:cat>
            <c:strRef>
              <c:f>Charts!$I$74:$J$74</c:f>
              <c:strCache>
                <c:ptCount val="2"/>
                <c:pt idx="0">
                  <c:v>On-Premise</c:v>
                </c:pt>
                <c:pt idx="1">
                  <c:v>Hosted</c:v>
                </c:pt>
              </c:strCache>
            </c:strRef>
          </c:cat>
          <c:val>
            <c:numRef>
              <c:f>Charts!$I$77:$J$77</c:f>
              <c:numCache>
                <c:formatCode>_(* #,##0_);_(* \(#,##0\);_(* "-"??_);_(@_)</c:formatCode>
                <c:ptCount val="2"/>
                <c:pt idx="0">
                  <c:v>99608.812054999988</c:v>
                </c:pt>
                <c:pt idx="1">
                  <c:v>51004.406027500001</c:v>
                </c:pt>
              </c:numCache>
            </c:numRef>
          </c:val>
        </c:ser>
        <c:ser>
          <c:idx val="3"/>
          <c:order val="3"/>
          <c:tx>
            <c:strRef>
              <c:f>Charts!$H$78</c:f>
              <c:strCache>
                <c:ptCount val="1"/>
                <c:pt idx="0">
                  <c:v>Migration </c:v>
                </c:pt>
              </c:strCache>
            </c:strRef>
          </c:tx>
          <c:dLbls>
            <c:dLbl>
              <c:idx val="0"/>
              <c:layout/>
              <c:tx>
                <c:strRef>
                  <c:f>Charts!$I$79</c:f>
                  <c:strCache>
                    <c:ptCount val="1"/>
                    <c:pt idx="0">
                      <c:v> 216,000 </c:v>
                    </c:pt>
                  </c:strCache>
                </c:strRef>
              </c:tx>
              <c:dLblPos val="inBase"/>
              <c:showVal val="1"/>
            </c:dLbl>
            <c:dLbl>
              <c:idx val="1"/>
              <c:layout/>
              <c:tx>
                <c:strRef>
                  <c:f>Charts!$J$79</c:f>
                  <c:strCache>
                    <c:ptCount val="1"/>
                    <c:pt idx="0">
                      <c:v> 103,000 </c:v>
                    </c:pt>
                  </c:strCache>
                </c:strRef>
              </c:tx>
              <c:dLblPos val="inBase"/>
              <c:showVal val="1"/>
            </c:dLbl>
            <c:dLblPos val="inBase"/>
            <c:showVal val="1"/>
          </c:dLbls>
          <c:cat>
            <c:strRef>
              <c:f>Charts!$I$74:$J$74</c:f>
              <c:strCache>
                <c:ptCount val="2"/>
                <c:pt idx="0">
                  <c:v>On-Premise</c:v>
                </c:pt>
                <c:pt idx="1">
                  <c:v>Hosted</c:v>
                </c:pt>
              </c:strCache>
            </c:strRef>
          </c:cat>
          <c:val>
            <c:numRef>
              <c:f>Charts!$I$78:$J$78</c:f>
              <c:numCache>
                <c:formatCode>_(* #,##0_);_(* \(#,##0\);_(* "-"??_);_(@_)</c:formatCode>
                <c:ptCount val="2"/>
                <c:pt idx="0">
                  <c:v>38703.634507812501</c:v>
                </c:pt>
                <c:pt idx="1">
                  <c:v>8555.6030888671867</c:v>
                </c:pt>
              </c:numCache>
            </c:numRef>
          </c:val>
        </c:ser>
        <c:overlap val="100"/>
        <c:axId val="358504320"/>
        <c:axId val="277836544"/>
      </c:barChart>
      <c:catAx>
        <c:axId val="358504320"/>
        <c:scaling>
          <c:orientation val="minMax"/>
        </c:scaling>
        <c:axPos val="b"/>
        <c:tickLblPos val="nextTo"/>
        <c:crossAx val="277836544"/>
        <c:crosses val="autoZero"/>
        <c:auto val="1"/>
        <c:lblAlgn val="ctr"/>
        <c:lblOffset val="100"/>
      </c:catAx>
      <c:valAx>
        <c:axId val="277836544"/>
        <c:scaling>
          <c:orientation val="minMax"/>
        </c:scaling>
        <c:axPos val="l"/>
        <c:majorGridlines/>
        <c:numFmt formatCode="_(* #,##0_);_(* \(#,##0\);_(* &quot;-&quot;??_);_(@_)" sourceLinked="1"/>
        <c:tickLblPos val="nextTo"/>
        <c:crossAx val="358504320"/>
        <c:crosses val="autoZero"/>
        <c:crossBetween val="between"/>
      </c:valAx>
    </c:plotArea>
    <c:legend>
      <c:legendPos val="r"/>
      <c:layout/>
    </c:legend>
    <c:plotVisOnly val="1"/>
  </c:chart>
  <c:txPr>
    <a:bodyPr/>
    <a:lstStyle/>
    <a:p>
      <a:pPr>
        <a:defRPr>
          <a:solidFill>
            <a:srgbClr val="000000"/>
          </a:solidFil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i="0"/>
            </a:lvl1pPr>
          </a:lstStyle>
          <a:p>
            <a:pPr>
              <a:defRPr/>
            </a:pPr>
            <a:endParaRPr lang="en-US"/>
          </a:p>
        </p:txBody>
      </p:sp>
      <p:sp>
        <p:nvSpPr>
          <p:cNvPr id="51204" name="Rectangle 4"/>
          <p:cNvSpPr>
            <a:spLocks noGrp="1" noChangeArrowheads="1"/>
          </p:cNvSpPr>
          <p:nvPr>
            <p:ph type="ftr" sz="quarter" idx="2"/>
          </p:nvPr>
        </p:nvSpPr>
        <p:spPr bwMode="auto">
          <a:xfrm>
            <a:off x="0" y="8829967"/>
            <a:ext cx="70104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1" i="0">
                <a:cs typeface="Arial" charset="0"/>
              </a:defRPr>
            </a:lvl1pPr>
          </a:lstStyle>
          <a:p>
            <a:pPr defTabSz="914063" eaLnBrk="0" hangingPunct="0"/>
            <a:r>
              <a:rPr lang="en-US" sz="600" b="0" dirty="0" smtClean="0">
                <a:latin typeface="Segoe" pitchFamily="34" charset="0"/>
              </a:rPr>
              <a:t>© 2007 Microsoft Corporation. All rights reserved. Microsoft, Windows, Windows Vista and other product names are or may be registered trademarks and/or trademarks in the U.S. and/or other countries.</a:t>
            </a:r>
          </a:p>
          <a:p>
            <a:pPr defTabSz="914063" eaLnBrk="0" hangingPunct="0"/>
            <a:r>
              <a:rPr lang="en-US" sz="600" b="0" dirty="0"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600" b="0" dirty="0" smtClean="0">
                <a:latin typeface="Segoe" pitchFamily="34" charset="0"/>
              </a:rPr>
            </a:br>
            <a:r>
              <a:rPr lang="en-US" sz="600" b="0" dirty="0" smtClean="0">
                <a:latin typeface="Segoe" pitchFamily="34" charset="0"/>
              </a:rPr>
              <a:t>MICROSOFT MAKES NO WARRANTIES, EXPRESS, IMPLIED OR STATUTORY, AS TO THE INFORMATION IN THIS PRESENTATION.</a:t>
            </a:r>
            <a:endParaRPr lang="en-US" sz="600" b="0" dirty="0">
              <a:latin typeface="Segoe" pitchFamily="34" charset="0"/>
            </a:endParaRPr>
          </a:p>
        </p:txBody>
      </p:sp>
      <p:sp>
        <p:nvSpPr>
          <p:cNvPr id="5120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1" i="0"/>
            </a:lvl1pPr>
          </a:lstStyle>
          <a:p>
            <a:pPr>
              <a:defRPr/>
            </a:pPr>
            <a:fld id="{857C04BC-A88A-4436-B06D-CF511AACAD6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900" b="1" i="0">
                <a:latin typeface="Verdana" pitchFamily="34" charset="0"/>
              </a:defRPr>
            </a:lvl1pPr>
          </a:lstStyle>
          <a:p>
            <a:pPr>
              <a:defRPr/>
            </a:pPr>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900" b="1" i="0">
                <a:latin typeface="Verdana" pitchFamily="34"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967"/>
            <a:ext cx="70104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600" b="1" i="0">
                <a:latin typeface="Verdana" pitchFamily="34" charset="0"/>
              </a:defRPr>
            </a:lvl1pPr>
          </a:lstStyle>
          <a:p>
            <a:pPr defTabSz="914063" eaLnBrk="0" hangingPunct="0"/>
            <a:r>
              <a:rPr lang="en-US" b="0" dirty="0" smtClean="0">
                <a:latin typeface="Segoe" pitchFamily="34" charset="0"/>
              </a:rPr>
              <a:t>© 2007 Microsoft Corporation. All rights reserved. Microsoft, Windows, Windows Vista and other product names are or may be registered trademarks and/or trademarks in the U.S. and/or other countries.</a:t>
            </a:r>
          </a:p>
          <a:p>
            <a:pPr defTabSz="914063" eaLnBrk="0" hangingPunct="0"/>
            <a:r>
              <a:rPr lang="en-US" b="0" dirty="0"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b="0" dirty="0" smtClean="0">
                <a:latin typeface="Segoe" pitchFamily="34" charset="0"/>
              </a:rPr>
            </a:br>
            <a:r>
              <a:rPr lang="en-US" b="0" dirty="0" smtClean="0">
                <a:latin typeface="Segoe" pitchFamily="34" charset="0"/>
              </a:rPr>
              <a:t>MICROSOFT MAKES NO WARRANTIES, EXPRESS, IMPLIED OR STATUTORY, AS TO THE INFORMATION IN THIS PRESENTATION.</a:t>
            </a:r>
            <a:endParaRPr lang="en-US" b="0" dirty="0">
              <a:latin typeface="Segoe" pitchFamily="34" charset="0"/>
            </a:endParaRPr>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900" b="1" i="0">
                <a:latin typeface="Verdana" pitchFamily="34" charset="0"/>
              </a:defRPr>
            </a:lvl1pPr>
          </a:lstStyle>
          <a:p>
            <a:pPr>
              <a:defRPr/>
            </a:pPr>
            <a:fld id="{E81D4ED1-AD35-4829-953C-912240A24F9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nfoweb2007/softwareplusservice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arsenalcontent/redirectURL.aspx?ContentID=154742&amp;Url=Powerpoint%20Presentations/TDM%20Interop%20Discussion05122008104807/TDM%20Interop%20Discussion.pptx&amp;portal=officesystem" TargetMode="External"/><Relationship Id="rId5" Type="http://schemas.openxmlformats.org/officeDocument/2006/relationships/hyperlink" Target="http://arsenalcontent/redirectURL.aspx?ContentID=154743&amp;Url=Powerpoint%20Presentations/BDM%20Interop%20Discussion05122008105606/BDM%20Interop%20Discussion.pptx&amp;portal=officesystem" TargetMode="External"/><Relationship Id="rId4" Type="http://schemas.openxmlformats.org/officeDocument/2006/relationships/hyperlink" Target="http://www.microsoft.com/interop"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4"/>
          <p:cNvSpPr>
            <a:spLocks noGrp="1" noChangeArrowheads="1"/>
          </p:cNvSpPr>
          <p:nvPr>
            <p:ph type="sldNum" sz="quarter" idx="5"/>
          </p:nvPr>
        </p:nvSpPr>
        <p:spPr>
          <a:noFill/>
        </p:spPr>
        <p:txBody>
          <a:bodyPr/>
          <a:lstStyle/>
          <a:p>
            <a:fld id="{7297A967-82D2-41B6-8D7E-72405B9121AB}" type="slidenum">
              <a:rPr lang="en-US" smtClean="0">
                <a:ea typeface="ＭＳ Ｐゴシック" charset="-128"/>
              </a:rPr>
              <a:pPr/>
              <a:t>1</a:t>
            </a:fld>
            <a:endParaRPr lang="en-US" smtClean="0">
              <a:ea typeface="ＭＳ Ｐゴシック" charset="-128"/>
            </a:endParaRPr>
          </a:p>
        </p:txBody>
      </p:sp>
      <p:sp>
        <p:nvSpPr>
          <p:cNvPr id="63491" name="Rectangle 453633"/>
          <p:cNvSpPr>
            <a:spLocks noGrp="1" noRot="1" noChangeAspect="1" noChangeArrowheads="1" noTextEdit="1"/>
          </p:cNvSpPr>
          <p:nvPr>
            <p:ph type="sldImg"/>
          </p:nvPr>
        </p:nvSpPr>
        <p:spPr>
          <a:xfrm>
            <a:off x="2328863" y="696913"/>
            <a:ext cx="2627312" cy="1970087"/>
          </a:xfrm>
          <a:noFill/>
          <a:ln cap="flat">
            <a:headEnd type="none" w="med" len="med"/>
            <a:tailEnd type="none" w="med" len="med"/>
          </a:ln>
        </p:spPr>
      </p:sp>
      <p:sp>
        <p:nvSpPr>
          <p:cNvPr id="63492" name="Rectangle 453634"/>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95232"/>
          <p:cNvSpPr>
            <a:spLocks noGrp="1" noRot="1" noChangeAspect="1" noChangeArrowheads="1" noTextEdit="1"/>
          </p:cNvSpPr>
          <p:nvPr>
            <p:ph type="sldImg"/>
          </p:nvPr>
        </p:nvSpPr>
        <p:spPr bwMode="auto">
          <a:xfrm>
            <a:off x="1190625" y="696913"/>
            <a:ext cx="4646613" cy="3484562"/>
          </a:xfrm>
          <a:noFill/>
          <a:ln w="9525" cap="flat">
            <a:solidFill>
              <a:srgbClr val="000000"/>
            </a:solidFill>
            <a:miter lim="800000"/>
            <a:headEnd type="none" w="med" len="med"/>
            <a:tailEnd type="none" w="med" len="med"/>
          </a:ln>
        </p:spPr>
      </p:sp>
      <p:sp>
        <p:nvSpPr>
          <p:cNvPr id="59395" name="Rectangle 57346"/>
          <p:cNvSpPr>
            <a:spLocks noGrp="1" noChangeArrowheads="1"/>
          </p:cNvSpPr>
          <p:nvPr>
            <p:ph type="body" idx="1"/>
          </p:nvPr>
        </p:nvSpPr>
        <p:spPr bwMode="auto">
          <a:xfrm>
            <a:off x="933450" y="4414838"/>
            <a:ext cx="5143500" cy="4184650"/>
          </a:xfrm>
          <a:noFill/>
        </p:spPr>
        <p:txBody>
          <a:bodyPr wrap="square" numCol="1" anchor="t" anchorCtr="0" compatLnSpc="1">
            <a:prstTxWarp prst="textNoShape">
              <a:avLst/>
            </a:prstTxWarp>
          </a:bodyPr>
          <a:lstStyle/>
          <a:p>
            <a:pPr eaLnBrk="1" hangingPunct="1">
              <a:spcBef>
                <a:spcPct val="20000"/>
              </a:spcBef>
            </a:pPr>
            <a:endParaRPr lang="en-US" sz="60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pPr algn="r" rtl="0" fontAlgn="base">
              <a:spcBef>
                <a:spcPct val="0"/>
              </a:spcBef>
              <a:spcAft>
                <a:spcPct val="0"/>
              </a:spcAft>
            </a:pPr>
            <a:fld id="{2BDC8A09-FC36-4AF1-8CAB-FEC2A1D4AF44}" type="slidenum">
              <a:rPr lang="en-US">
                <a:solidFill>
                  <a:prstClr val="white"/>
                </a:solidFill>
                <a:latin typeface="Segoe"/>
                <a:cs typeface="Arial" charset="0"/>
              </a:rPr>
              <a:pPr algn="r" rtl="0" fontAlgn="base">
                <a:spcBef>
                  <a:spcPct val="0"/>
                </a:spcBef>
                <a:spcAft>
                  <a:spcPct val="0"/>
                </a:spcAft>
              </a:pPr>
              <a:t>11</a:t>
            </a:fld>
            <a:endParaRPr lang="en-US" dirty="0">
              <a:solidFill>
                <a:prstClr val="white"/>
              </a:solidFill>
              <a:latin typeface="Segoe"/>
              <a:cs typeface="Arial" charset="0"/>
            </a:endParaRPr>
          </a:p>
        </p:txBody>
      </p:sp>
      <p:sp>
        <p:nvSpPr>
          <p:cNvPr id="3" name="Notes Placeholder 2"/>
          <p:cNvSpPr>
            <a:spLocks noGrp="1"/>
          </p:cNvSpPr>
          <p:nvPr>
            <p:ph type="body" idx="1"/>
          </p:nvPr>
        </p:nvSpPr>
        <p:spPr/>
        <p:txBody>
          <a:bodyPr>
            <a:normAutofit fontScale="47500" lnSpcReduction="20000"/>
          </a:bodyPr>
          <a:lstStyle/>
          <a:p>
            <a:endParaRPr lang="en-US" dirty="0" smtClean="0"/>
          </a:p>
          <a:p>
            <a:pPr defTabSz="914269" eaLnBrk="0" fontAlgn="base" hangingPunct="0">
              <a:spcBef>
                <a:spcPct val="30000"/>
              </a:spcBef>
              <a:spcAft>
                <a:spcPct val="0"/>
              </a:spcAft>
              <a:defRPr/>
            </a:pPr>
            <a:r>
              <a:rPr lang="en-US" dirty="0" smtClean="0"/>
              <a:t>One area that we are very conscious</a:t>
            </a:r>
            <a:r>
              <a:rPr lang="en-US" baseline="0" dirty="0" smtClean="0"/>
              <a:t> of is the importance of security and availability. We want to ensure that customer feel confident that we are protecting their data and the service is highly available. Our service runs on  a set of datacenters that are managed by a centralized organization within Microsoft that are making major investments in datacenter spaces and capabilities. We deploy our service on the latest hardware and network equipments in a N+1 architecture to enable failover capabilities as well as saving your data in a separate geo-redundant location. We are regularly tested by a third party </a:t>
            </a:r>
            <a:r>
              <a:rPr lang="en-US" baseline="0" dirty="0" err="1" smtClean="0"/>
              <a:t>CyberTrust</a:t>
            </a:r>
            <a:r>
              <a:rPr lang="en-US" baseline="0" dirty="0" smtClean="0"/>
              <a:t> to ensure our infrastructure is secure against attacks. We follow ITIL/MOF in our operational processes and we are in the process of getting our SAS-70 audit to ensure we have strictest level of control. </a:t>
            </a:r>
          </a:p>
          <a:p>
            <a:pPr defTabSz="914269" eaLnBrk="0" fontAlgn="base" hangingPunct="0">
              <a:spcBef>
                <a:spcPct val="30000"/>
              </a:spcBef>
              <a:spcAft>
                <a:spcPct val="0"/>
              </a:spcAft>
              <a:defRPr/>
            </a:pPr>
            <a:endParaRPr lang="en-US" baseline="0" dirty="0" smtClean="0"/>
          </a:p>
          <a:p>
            <a:pPr defTabSz="914269" eaLnBrk="0" fontAlgn="base" hangingPunct="0">
              <a:spcBef>
                <a:spcPct val="30000"/>
              </a:spcBef>
              <a:spcAft>
                <a:spcPct val="0"/>
              </a:spcAft>
              <a:defRPr/>
            </a:pPr>
            <a:r>
              <a:rPr lang="en-US" baseline="0" dirty="0" smtClean="0"/>
              <a:t>Above all, we will provide 24x7 IT Pro support and our service availability is backed by a 99.9% uptime SLA with financial penalties if we fail to meet the SLA. </a:t>
            </a:r>
          </a:p>
          <a:p>
            <a:pPr defTabSz="914269" eaLnBrk="0" fontAlgn="base" hangingPunct="0">
              <a:spcBef>
                <a:spcPct val="30000"/>
              </a:spcBef>
              <a:spcAft>
                <a:spcPct val="0"/>
              </a:spcAft>
              <a:defRPr/>
            </a:pPr>
            <a:endParaRPr lang="en-US" baseline="0" dirty="0" smtClean="0"/>
          </a:p>
          <a:p>
            <a:r>
              <a:rPr lang="en-US" dirty="0" smtClean="0">
                <a:latin typeface="Segoe" pitchFamily="34" charset="0"/>
                <a:cs typeface="Segoe UI" pitchFamily="34" charset="0"/>
              </a:rPr>
              <a:t>Physical security is but one part it. When you look, we ultimately need to make sure that since we are providing an internet based service, we are protecting customer’s data in a variety of ways. We look at this as multiple layers of protection. Microsoft is actually providing 9 layers of logical security for our customers and their service and data.  </a:t>
            </a:r>
          </a:p>
          <a:p>
            <a:endParaRPr lang="en-US" dirty="0" smtClean="0">
              <a:latin typeface="Segoe" pitchFamily="34" charset="0"/>
              <a:cs typeface="Segoe UI" pitchFamily="34" charset="0"/>
            </a:endParaRPr>
          </a:p>
          <a:p>
            <a:r>
              <a:rPr lang="en-US" dirty="0" smtClean="0">
                <a:latin typeface="Segoe" pitchFamily="34" charset="0"/>
                <a:cs typeface="Segoe UI" pitchFamily="34" charset="0"/>
              </a:rPr>
              <a:t>Filtering Routers: these are implemented to protect against any traffic we do not see as well constructed. One of the great benefits of providing a focused service like BPOS is we actually set up the routers to protect against any form of </a:t>
            </a:r>
            <a:r>
              <a:rPr lang="en-US" dirty="0" err="1" smtClean="0">
                <a:latin typeface="Segoe" pitchFamily="34" charset="0"/>
                <a:cs typeface="Segoe UI" pitchFamily="34" charset="0"/>
              </a:rPr>
              <a:t>malform</a:t>
            </a:r>
            <a:r>
              <a:rPr lang="en-US" dirty="0" smtClean="0">
                <a:latin typeface="Segoe" pitchFamily="34" charset="0"/>
                <a:cs typeface="Segoe UI" pitchFamily="34" charset="0"/>
              </a:rPr>
              <a:t> data. We block at an aggregate at the edge. </a:t>
            </a:r>
          </a:p>
          <a:p>
            <a:r>
              <a:rPr lang="en-US" dirty="0" smtClean="0">
                <a:latin typeface="Segoe" pitchFamily="34" charset="0"/>
                <a:cs typeface="Segoe UI" pitchFamily="34" charset="0"/>
              </a:rPr>
              <a:t>Firewalls are set up as deny all. </a:t>
            </a:r>
          </a:p>
          <a:p>
            <a:endParaRPr lang="en-US" dirty="0" smtClean="0">
              <a:latin typeface="Segoe" pitchFamily="34" charset="0"/>
              <a:cs typeface="Segoe UI" pitchFamily="34" charset="0"/>
            </a:endParaRPr>
          </a:p>
          <a:p>
            <a:r>
              <a:rPr lang="en-US" dirty="0" smtClean="0">
                <a:latin typeface="Segoe" pitchFamily="34" charset="0"/>
                <a:cs typeface="Segoe UI" pitchFamily="34" charset="0"/>
              </a:rPr>
              <a:t>Behind the firewalls we have an Intrusion Detection System. We have a very sophisticated correlation engine for any intrusion alert that we’re tracking 24 hours a day. </a:t>
            </a:r>
          </a:p>
          <a:p>
            <a:endParaRPr lang="en-US" dirty="0" smtClean="0">
              <a:latin typeface="Segoe" pitchFamily="34" charset="0"/>
              <a:cs typeface="Segoe UI" pitchFamily="34" charset="0"/>
            </a:endParaRPr>
          </a:p>
          <a:p>
            <a:r>
              <a:rPr lang="en-US" dirty="0" smtClean="0">
                <a:latin typeface="Segoe" pitchFamily="34" charset="0"/>
                <a:cs typeface="Segoe UI" pitchFamily="34" charset="0"/>
              </a:rPr>
              <a:t>Below the IDS, we have a level System Level Security. When you look, the service operations organization actually has broad based, dual factor authentication. This means each individual within a support and service operations team have either some sort of secure ID card or a RSH secure ID token that is coupled with their role. Each individual must have a user ID and password and must apply a pin with their secure ID token. Based on the role they have, we grant access per individuals to the service. </a:t>
            </a:r>
          </a:p>
          <a:p>
            <a:r>
              <a:rPr lang="en-US" dirty="0" smtClean="0">
                <a:latin typeface="Segoe" pitchFamily="34" charset="0"/>
                <a:cs typeface="Segoe UI" pitchFamily="34" charset="0"/>
              </a:rPr>
              <a:t> </a:t>
            </a:r>
          </a:p>
          <a:p>
            <a:r>
              <a:rPr lang="en-US" dirty="0" smtClean="0">
                <a:latin typeface="Segoe" pitchFamily="34" charset="0"/>
                <a:cs typeface="Segoe UI" pitchFamily="34" charset="0"/>
              </a:rPr>
              <a:t>Application Authentication: when you get below the System Level Security, the customers actually have application level authentication. We have a very sophisticated mechanism by which we provide access to data. The structure of the service provides users access to only those capabilities they are designed to have. </a:t>
            </a:r>
          </a:p>
          <a:p>
            <a:endParaRPr lang="en-US" dirty="0" smtClean="0">
              <a:latin typeface="Segoe" pitchFamily="34" charset="0"/>
              <a:cs typeface="Segoe UI" pitchFamily="34" charset="0"/>
            </a:endParaRPr>
          </a:p>
          <a:p>
            <a:r>
              <a:rPr lang="en-US" dirty="0" smtClean="0">
                <a:latin typeface="Segoe" pitchFamily="34" charset="0"/>
                <a:cs typeface="Segoe UI" pitchFamily="34" charset="0"/>
              </a:rPr>
              <a:t>In the reseller model where a partner is actually providing the service to the customer, they have a level of application authentication that sits over top of that which the customers have. So we’re able to provide a very rich set of security protocols for our customers, as it relates to authentication to the different services.</a:t>
            </a:r>
          </a:p>
          <a:p>
            <a:endParaRPr lang="en-US" dirty="0" smtClean="0">
              <a:latin typeface="Segoe" pitchFamily="34" charset="0"/>
              <a:cs typeface="Segoe UI" pitchFamily="34" charset="0"/>
            </a:endParaRPr>
          </a:p>
          <a:p>
            <a:r>
              <a:rPr lang="en-US" dirty="0" smtClean="0">
                <a:latin typeface="Segoe" pitchFamily="34" charset="0"/>
                <a:cs typeface="Segoe UI" pitchFamily="34" charset="0"/>
              </a:rPr>
              <a:t>Microsoft, as most people know, has a good history as relates to security and trustworthy computing. Our services are actually designed to make sure that we apply those security methods not only to the software, but we also treat that software as a service. So when we do our threat walling and follow the Windows initiative, we’re thinking about our applications as if they are delivered through the Internet. We apply a significant level of counter measures, such as buffer overflows and SQL injection, we make sure that the applications we’re running are sandboxed so you can’t activate elevated levels of security or access a higher level of authentication when you’re actually doing work within our application. </a:t>
            </a:r>
          </a:p>
          <a:p>
            <a:r>
              <a:rPr lang="en-US" dirty="0" smtClean="0">
                <a:latin typeface="Segoe" pitchFamily="34" charset="0"/>
                <a:cs typeface="Segoe UI" pitchFamily="34" charset="0"/>
              </a:rPr>
              <a:t>Virus Scanning is provided for multiple set of capabilities. We actually virus scan at all over our server levels, we have in place intrusion detection at the host and we’re scanning our content via Microsoft </a:t>
            </a:r>
            <a:r>
              <a:rPr lang="en-US" dirty="0" err="1" smtClean="0">
                <a:latin typeface="Segoe" pitchFamily="34" charset="0"/>
                <a:cs typeface="Segoe UI" pitchFamily="34" charset="0"/>
              </a:rPr>
              <a:t>ForeFront</a:t>
            </a:r>
            <a:r>
              <a:rPr lang="en-US" dirty="0" smtClean="0">
                <a:latin typeface="Segoe" pitchFamily="34" charset="0"/>
                <a:cs typeface="Segoe UI" pitchFamily="34" charset="0"/>
              </a:rPr>
              <a:t>.</a:t>
            </a:r>
          </a:p>
          <a:p>
            <a:endParaRPr lang="en-US" dirty="0" smtClean="0">
              <a:latin typeface="Segoe" pitchFamily="34" charset="0"/>
              <a:cs typeface="Segoe UI" pitchFamily="34" charset="0"/>
            </a:endParaRPr>
          </a:p>
          <a:p>
            <a:r>
              <a:rPr lang="en-US" dirty="0" smtClean="0">
                <a:latin typeface="Segoe" pitchFamily="34" charset="0"/>
                <a:cs typeface="Segoe UI" pitchFamily="34" charset="0"/>
              </a:rPr>
              <a:t>Then we have Separate Data Networks. When you look inside the data center, So what when we do our threat walling and follow the Windows initiative. These are implemented in a form that breaks it apart. For example, the data bases are on a separate sub net then from the actual content server or something that is an internet facing device.</a:t>
            </a:r>
          </a:p>
          <a:p>
            <a:r>
              <a:rPr lang="en-US" dirty="0" smtClean="0">
                <a:latin typeface="Segoe" pitchFamily="34" charset="0"/>
                <a:cs typeface="Segoe UI" pitchFamily="34" charset="0"/>
              </a:rPr>
              <a:t> </a:t>
            </a:r>
          </a:p>
          <a:p>
            <a:r>
              <a:rPr lang="en-US" dirty="0" smtClean="0">
                <a:latin typeface="Segoe" pitchFamily="34" charset="0"/>
                <a:cs typeface="Segoe UI" pitchFamily="34" charset="0"/>
              </a:rPr>
              <a:t>When you look, even though we are an internet facing service, very few devices have direct access to the internet. All of the servers are on some form of non-routable subnet space. </a:t>
            </a:r>
          </a:p>
          <a:p>
            <a:endParaRPr lang="en-US" dirty="0" smtClean="0">
              <a:latin typeface="Segoe" pitchFamily="34" charset="0"/>
              <a:cs typeface="Segoe UI" pitchFamily="34" charset="0"/>
            </a:endParaRPr>
          </a:p>
          <a:p>
            <a:r>
              <a:rPr lang="en-US" dirty="0" smtClean="0">
                <a:latin typeface="Segoe" pitchFamily="34" charset="0"/>
                <a:cs typeface="Segoe UI" pitchFamily="34" charset="0"/>
              </a:rPr>
              <a:t>Finally you are authenticated into the data. The data itself is never stored on the physical servers, we run separate data networks and the data is stored on dedicated storage devices. So when you look at the content, the content is actually being sent from dedicated storage devices, which allows us to provide significant levels of backup as well. </a:t>
            </a:r>
          </a:p>
          <a:p>
            <a:endParaRPr lang="en-US" dirty="0" smtClean="0">
              <a:latin typeface="Segoe" pitchFamily="34" charset="0"/>
              <a:cs typeface="Segoe UI" pitchFamily="34" charset="0"/>
            </a:endParaRPr>
          </a:p>
          <a:p>
            <a:pPr defTabSz="931603">
              <a:lnSpc>
                <a:spcPct val="90000"/>
              </a:lnSpc>
              <a:spcAft>
                <a:spcPts val="339"/>
              </a:spcAft>
              <a:defRPr/>
            </a:pPr>
            <a:r>
              <a:rPr lang="en-US" dirty="0" smtClean="0">
                <a:latin typeface="Segoe" pitchFamily="34" charset="0"/>
              </a:rPr>
              <a:t>Once we layered our data center practices in place, we’re actually deploying for our Business Productivity Online Suite in a number of locations. Because service is still in its infancy, we’ve only deployed in two locations in North America at this time. Ultimately, we will be replicating this model in other Microsoft data centers across the world. </a:t>
            </a:r>
          </a:p>
          <a:p>
            <a:endParaRPr lang="en-US" dirty="0" smtClean="0">
              <a:latin typeface="Segoe" pitchFamily="34" charset="0"/>
              <a:cs typeface="Segoe UI" pitchFamily="34" charset="0"/>
            </a:endParaRPr>
          </a:p>
          <a:p>
            <a:endParaRPr lang="en-US" dirty="0" smtClean="0">
              <a:latin typeface="Segoe" pitchFamily="34" charset="0"/>
              <a:cs typeface="Segoe UI" pitchFamily="34" charset="0"/>
            </a:endParaRPr>
          </a:p>
          <a:p>
            <a:pPr defTabSz="914269" eaLnBrk="0" fontAlgn="base" hangingPunct="0">
              <a:spcBef>
                <a:spcPct val="30000"/>
              </a:spcBef>
              <a:spcAft>
                <a:spcPct val="0"/>
              </a:spcAft>
              <a:defRPr/>
            </a:pPr>
            <a:endParaRPr lang="en-US"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hap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FC38680B-AAE1-4CF5-8763-E9F5BA6A5460}" type="datetime8">
              <a:rPr lang="en-US" smtClean="0"/>
              <a:pPr defTabSz="912813" fontAlgn="base">
                <a:spcBef>
                  <a:spcPct val="0"/>
                </a:spcBef>
                <a:spcAft>
                  <a:spcPct val="0"/>
                </a:spcAft>
                <a:defRPr/>
              </a:pPr>
              <a:t>5/12/2009 5:38 PM</a:t>
            </a:fld>
            <a:endParaRPr lang="en-US" smtClean="0"/>
          </a:p>
        </p:txBody>
      </p:sp>
      <p:sp>
        <p:nvSpPr>
          <p:cNvPr id="64515" name="Shape 4"/>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4E0FCABA-35CE-44CC-8EA6-EDB5E77709B8}" type="slidenum">
              <a:rPr lang="en-US" smtClean="0"/>
              <a:pPr defTabSz="912813" fontAlgn="base">
                <a:spcBef>
                  <a:spcPct val="0"/>
                </a:spcBef>
                <a:spcAft>
                  <a:spcPct val="0"/>
                </a:spcAft>
                <a:defRPr/>
              </a:pPr>
              <a:t>12</a:t>
            </a:fld>
            <a:endParaRPr lang="en-US" smtClean="0"/>
          </a:p>
        </p:txBody>
      </p:sp>
      <p:sp>
        <p:nvSpPr>
          <p:cNvPr id="61444" name="Shape 5"/>
          <p:cNvSpPr>
            <a:spLocks noGrp="1" noChangeArrowheads="1"/>
          </p:cNvSpPr>
          <p:nvPr>
            <p:ph type="ftr" sz="quarter" idx="4"/>
          </p:nvPr>
        </p:nvSpPr>
        <p:spPr bwMode="auto">
          <a:xfrm>
            <a:off x="0" y="8937625"/>
            <a:ext cx="5792788" cy="357188"/>
          </a:xfrm>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z="800" smtClean="0">
                <a:solidFill>
                  <a:schemeClr val="tx1"/>
                </a:solidFill>
              </a:rPr>
              <a:t>©2006 Microsoft Corporation. All rights reserved.</a:t>
            </a:r>
            <a:endParaRPr lang="en-US" smtClean="0">
              <a:solidFill>
                <a:schemeClr val="tx1"/>
              </a:solidFill>
            </a:endParaRPr>
          </a:p>
          <a:p>
            <a:pPr defTabSz="912813" fontAlgn="base">
              <a:spcBef>
                <a:spcPct val="0"/>
              </a:spcBef>
              <a:spcAft>
                <a:spcPct val="0"/>
              </a:spcAft>
              <a:defRPr/>
            </a:pPr>
            <a:r>
              <a:rPr lang="en-US" sz="800" smtClean="0">
                <a:solidFill>
                  <a:schemeClr val="tx1"/>
                </a:solidFill>
              </a:rPr>
              <a:t>This presentation is for informational purposes only. Microsoft makes no warranties, express or implied, in this summary.</a:t>
            </a:r>
          </a:p>
        </p:txBody>
      </p:sp>
      <p:sp>
        <p:nvSpPr>
          <p:cNvPr id="61445" name="Shape 6"/>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r>
              <a:rPr lang="en-US" smtClean="0">
                <a:latin typeface="Segoe" pitchFamily="34" charset="0"/>
              </a:rPr>
              <a:t>Microsoft Forefront</a:t>
            </a:r>
          </a:p>
        </p:txBody>
      </p:sp>
      <p:sp>
        <p:nvSpPr>
          <p:cNvPr id="61446" name="Rectangle 20484"/>
          <p:cNvSpPr>
            <a:spLocks noGrp="1" noRot="1" noChangeAspect="1" noChangeArrowheads="1" noTextEdit="1"/>
          </p:cNvSpPr>
          <p:nvPr>
            <p:ph type="sldImg"/>
          </p:nvPr>
        </p:nvSpPr>
        <p:spPr bwMode="auto">
          <a:noFill/>
          <a:ln w="9525" cap="flat">
            <a:solidFill>
              <a:srgbClr val="000000"/>
            </a:solidFill>
            <a:miter lim="800000"/>
            <a:headEnd type="none" w="med" len="med"/>
            <a:tailEnd type="none" w="med" len="med"/>
          </a:ln>
        </p:spPr>
      </p:sp>
      <p:sp>
        <p:nvSpPr>
          <p:cNvPr id="61447" name="Rectangle 2048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pitchFamily="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3"/>
          <p:cNvSpPr txBox="1">
            <a:spLocks noGrp="1" noChangeArrowheads="1"/>
          </p:cNvSpPr>
          <p:nvPr/>
        </p:nvSpPr>
        <p:spPr bwMode="auto">
          <a:xfrm>
            <a:off x="3970338" y="0"/>
            <a:ext cx="3038475" cy="465138"/>
          </a:xfrm>
          <a:prstGeom prst="rect">
            <a:avLst/>
          </a:prstGeom>
          <a:noFill/>
          <a:ln w="9525" algn="ctr">
            <a:noFill/>
            <a:miter lim="800000"/>
            <a:headEnd/>
            <a:tailEnd/>
          </a:ln>
        </p:spPr>
        <p:txBody>
          <a:bodyPr lIns="93177" tIns="46589" rIns="93177" bIns="46589"/>
          <a:lstStyle/>
          <a:p>
            <a:pPr algn="r" defTabSz="931863"/>
            <a:fld id="{EC37348F-710A-41EA-B9AB-E7E57CCC68DE}" type="datetime8">
              <a:rPr lang="en-US" sz="1200">
                <a:latin typeface="Times New Roman" pitchFamily="18" charset="0"/>
              </a:rPr>
              <a:pPr algn="r" defTabSz="931863"/>
              <a:t>5/12/2009 5:38 PM</a:t>
            </a:fld>
            <a:endParaRPr lang="en-US" sz="1200">
              <a:latin typeface="Times New Roman" pitchFamily="18" charset="0"/>
            </a:endParaRPr>
          </a:p>
        </p:txBody>
      </p:sp>
      <p:sp>
        <p:nvSpPr>
          <p:cNvPr id="63491" name="TextBox 4"/>
          <p:cNvSpPr txBox="1">
            <a:spLocks noGrp="1" noChangeArrowheads="1"/>
          </p:cNvSpPr>
          <p:nvPr/>
        </p:nvSpPr>
        <p:spPr bwMode="auto">
          <a:xfrm>
            <a:off x="5707063" y="8829675"/>
            <a:ext cx="1301750" cy="465138"/>
          </a:xfrm>
          <a:prstGeom prst="rect">
            <a:avLst/>
          </a:prstGeom>
          <a:noFill/>
          <a:ln w="9525" algn="ctr">
            <a:noFill/>
            <a:miter lim="800000"/>
            <a:headEnd/>
            <a:tailEnd/>
          </a:ln>
        </p:spPr>
        <p:txBody>
          <a:bodyPr lIns="93177" tIns="46589" rIns="93177" bIns="46589" anchor="b"/>
          <a:lstStyle/>
          <a:p>
            <a:pPr algn="r" defTabSz="931863"/>
            <a:fld id="{648BB37C-B244-4700-9495-D9B1FC5A65DC}" type="slidenum">
              <a:rPr lang="en-US" sz="1200">
                <a:latin typeface="Times New Roman" pitchFamily="18" charset="0"/>
              </a:rPr>
              <a:pPr algn="r" defTabSz="931863"/>
              <a:t>14</a:t>
            </a:fld>
            <a:endParaRPr lang="en-US" sz="1200">
              <a:latin typeface="Times New Roman" pitchFamily="18" charset="0"/>
            </a:endParaRPr>
          </a:p>
        </p:txBody>
      </p:sp>
      <p:sp>
        <p:nvSpPr>
          <p:cNvPr id="63492" name="TextBox 5"/>
          <p:cNvSpPr txBox="1">
            <a:spLocks noGrp="1" noChangeArrowheads="1"/>
          </p:cNvSpPr>
          <p:nvPr/>
        </p:nvSpPr>
        <p:spPr bwMode="auto">
          <a:xfrm>
            <a:off x="0" y="8937625"/>
            <a:ext cx="5792788" cy="357188"/>
          </a:xfrm>
          <a:prstGeom prst="rect">
            <a:avLst/>
          </a:prstGeom>
          <a:noFill/>
          <a:ln w="9525" algn="ctr">
            <a:noFill/>
            <a:miter lim="800000"/>
            <a:headEnd/>
            <a:tailEnd/>
          </a:ln>
        </p:spPr>
        <p:txBody>
          <a:bodyPr lIns="93177" tIns="46589" rIns="93177" bIns="46589" anchor="b"/>
          <a:lstStyle/>
          <a:p>
            <a:pPr defTabSz="931863" eaLnBrk="0" hangingPunct="0"/>
            <a:r>
              <a:rPr lang="en-US" sz="800">
                <a:latin typeface="Segoe" pitchFamily="2" charset="0"/>
              </a:rPr>
              <a:t>© 2005 Microsoft Corporation. All rights reserved.</a:t>
            </a:r>
          </a:p>
          <a:p>
            <a:pPr defTabSz="931863" eaLnBrk="0" hangingPunct="0"/>
            <a:r>
              <a:rPr lang="en-US" sz="800">
                <a:latin typeface="Segoe" pitchFamily="2" charset="0"/>
              </a:rPr>
              <a:t>This presentation is for informational purposes only. Microsoft makes no warranties, express or implied, in this summary.</a:t>
            </a:r>
          </a:p>
        </p:txBody>
      </p:sp>
      <p:sp>
        <p:nvSpPr>
          <p:cNvPr id="63493" name="Rectangle 23555"/>
          <p:cNvSpPr>
            <a:spLocks noGrp="1" noRot="1" noChangeAspect="1" noChangeArrowheads="1" noTextEdit="1"/>
          </p:cNvSpPr>
          <p:nvPr>
            <p:ph type="sldImg"/>
          </p:nvPr>
        </p:nvSpPr>
        <p:spPr bwMode="auto">
          <a:noFill/>
          <a:ln w="9525" cap="flat">
            <a:solidFill>
              <a:srgbClr val="000000"/>
            </a:solidFill>
            <a:miter lim="800000"/>
            <a:headEnd type="none" w="med" len="med"/>
            <a:tailEnd type="none" w="med" len="med"/>
          </a:ln>
        </p:spPr>
      </p:sp>
      <p:sp>
        <p:nvSpPr>
          <p:cNvPr id="63494" name="Rectangle 129024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a:xfrm>
            <a:off x="6309362" y="8829967"/>
            <a:ext cx="699417" cy="464820"/>
          </a:xfrm>
        </p:spPr>
        <p:txBody>
          <a:bodyPr/>
          <a:lstStyle/>
          <a:p>
            <a:pPr defTabSz="931675"/>
            <a:fld id="{EC87E0CF-87F6-4B58-B8B8-DCAB2DAAF3CA}" type="slidenum">
              <a:rPr lang="en-US">
                <a:solidFill>
                  <a:prstClr val="black"/>
                </a:solidFill>
                <a:latin typeface="Calibri"/>
                <a:cs typeface="+mn-cs"/>
              </a:rPr>
              <a:pPr defTabSz="931675"/>
              <a:t>15</a:t>
            </a:fld>
            <a:endParaRPr lang="en-US" dirty="0">
              <a:solidFill>
                <a:prstClr val="black"/>
              </a:solidFill>
              <a:latin typeface="Calibri"/>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smtClean="0"/>
          </a:p>
          <a:p>
            <a:r>
              <a:rPr lang="en-US" dirty="0" smtClean="0"/>
              <a:t>Regardless</a:t>
            </a:r>
            <a:r>
              <a:rPr lang="en-US" baseline="0" dirty="0" smtClean="0"/>
              <a:t> of category and regardless of starting point, everyone moving to this model…</a:t>
            </a:r>
          </a:p>
          <a:p>
            <a:endParaRPr lang="en-US" baseline="0" dirty="0" smtClean="0"/>
          </a:p>
          <a:p>
            <a:r>
              <a:rPr lang="en-US" baseline="0" dirty="0" smtClean="0"/>
              <a:t>From a hardware/software perspective, Apple has embraced the benefits of combining compelling software experiences running across its hardware devices (PCs, iPods and </a:t>
            </a:r>
            <a:r>
              <a:rPr lang="en-US" baseline="0" dirty="0" err="1" smtClean="0"/>
              <a:t>iPhones</a:t>
            </a:r>
            <a:r>
              <a:rPr lang="en-US" baseline="0" dirty="0" smtClean="0"/>
              <a:t>) with the power of delivering media (music, </a:t>
            </a:r>
            <a:r>
              <a:rPr lang="en-US" baseline="0" dirty="0" err="1" smtClean="0"/>
              <a:t>tv</a:t>
            </a:r>
            <a:r>
              <a:rPr lang="en-US" baseline="0" dirty="0" smtClean="0"/>
              <a:t>, films) from its services running in the cloud to create a very successful consumer experience.</a:t>
            </a:r>
          </a:p>
          <a:p>
            <a:endParaRPr lang="en-US" baseline="0" dirty="0" smtClean="0"/>
          </a:p>
          <a:p>
            <a:r>
              <a:rPr lang="en-US" baseline="0" dirty="0" smtClean="0"/>
              <a:t>Enterprise software vendors such as SAP, IBM and Oracle realize that they need to augment their on-premise software solutions with offerings from the cloud both to better address their existing enterprise customers’ needs and to meet the needs of smaller businesses who may not have the expertise nor financial wherewithal to deploy and customize such expensive offerings. ISVs generally find the software-plus-services model </a:t>
            </a:r>
            <a:r>
              <a:rPr lang="en-US" baseline="0" dirty="0" err="1" smtClean="0"/>
              <a:t>appealling</a:t>
            </a:r>
            <a:r>
              <a:rPr lang="en-US" baseline="0" dirty="0" smtClean="0"/>
              <a:t>, not only because it more effectively addresses their customers’ needs but also because the ISV is able to identify value-added (or what Microsoft calls “attached services”) that complement the existing software but provide valuable benefits and additional revenue streams from customers. One significant beneficiary from the services model is the smaller business without the expertise or finances to run SAP’s </a:t>
            </a:r>
            <a:r>
              <a:rPr lang="en-US" baseline="0" dirty="0" err="1" smtClean="0"/>
              <a:t>mySAP</a:t>
            </a:r>
            <a:r>
              <a:rPr lang="en-US" baseline="0" dirty="0" smtClean="0"/>
              <a:t> Business Suite or Oracle’s enterprise applications themselves. As SAP and Oracle both move to provide services-based analogs for their enterprise software, SAP with Business </a:t>
            </a:r>
            <a:r>
              <a:rPr lang="en-US" baseline="0" dirty="0" err="1" smtClean="0"/>
              <a:t>ByDesign</a:t>
            </a:r>
            <a:r>
              <a:rPr lang="en-US" baseline="0" dirty="0" smtClean="0"/>
              <a:t> and Oracle with Siebel CRM </a:t>
            </a:r>
            <a:r>
              <a:rPr lang="en-US" baseline="0" dirty="0" err="1" smtClean="0"/>
              <a:t>OnDemand</a:t>
            </a:r>
            <a:r>
              <a:rPr lang="en-US" baseline="0" dirty="0" smtClean="0"/>
              <a:t> and others (see reference below), smaller businesses are able to capitalize on software that was previously unavailable to them.</a:t>
            </a:r>
          </a:p>
          <a:p>
            <a:endParaRPr lang="en-US" baseline="0" dirty="0" smtClean="0"/>
          </a:p>
          <a:p>
            <a:r>
              <a:rPr lang="en-US" baseline="0" dirty="0" smtClean="0"/>
              <a:t>Lastly, even the software “adolescents” such as Salesforce.com, </a:t>
            </a:r>
            <a:r>
              <a:rPr lang="en-US" baseline="0" dirty="0" err="1" smtClean="0"/>
              <a:t>NetSuite</a:t>
            </a:r>
            <a:r>
              <a:rPr lang="en-US" baseline="0" dirty="0" smtClean="0"/>
              <a:t> and </a:t>
            </a:r>
            <a:r>
              <a:rPr lang="en-US" baseline="0" dirty="0" err="1" smtClean="0"/>
              <a:t>Zoho</a:t>
            </a:r>
            <a:r>
              <a:rPr lang="en-US" baseline="0" dirty="0" smtClean="0"/>
              <a:t> all acknowledge the importance of software as a complement to their services offerings in most effectively addressing their customers’ and users’ needs. Salesforce.com silently provides Outlook integration for its CRM offerings and as well as Offline and Mobile editions. </a:t>
            </a:r>
            <a:r>
              <a:rPr lang="en-US" baseline="0" dirty="0" err="1" smtClean="0"/>
              <a:t>Zoho</a:t>
            </a:r>
            <a:r>
              <a:rPr lang="en-US" baseline="0" dirty="0" smtClean="0"/>
              <a:t> CRM has an Outlook edition. The reality is that CRM users are sales people and sales people are familiar with and adept at using Outlook. It is not prudent to deny them their preferred experience.</a:t>
            </a:r>
          </a:p>
          <a:p>
            <a:endParaRPr lang="en-US" baseline="0" dirty="0" smtClean="0"/>
          </a:p>
          <a:p>
            <a:r>
              <a:rPr lang="en-US" baseline="0" dirty="0" smtClean="0"/>
              <a:t>Oracle:</a:t>
            </a:r>
          </a:p>
          <a:p>
            <a:r>
              <a:rPr lang="en-US" dirty="0" smtClean="0"/>
              <a:t>http://www.datacenterknowledge.com/archives/2008/May/19/oracle_confirms_285m_utah_data_center.html</a:t>
            </a:r>
          </a:p>
          <a:p>
            <a:r>
              <a:rPr lang="en-US" dirty="0" smtClean="0"/>
              <a:t>Oracle Corp. (ORCL) today confirmed plans to build a $285 million data center facility in West Jordan, Utah. Oracle will break ground on the 200,000 square foot facility this summer, and expects to begin operations in early 2010. </a:t>
            </a:r>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A4C7BCBD-19E9-45DB-BCD2-0EE0232A7EE9}" type="slidenum">
              <a:rPr lang="en-US">
                <a:solidFill>
                  <a:prstClr val="white"/>
                </a:solidFill>
                <a:latin typeface="Segoe"/>
                <a:cs typeface="Arial" charset="0"/>
              </a:rPr>
              <a:pPr algn="r" rtl="0" fontAlgn="base">
                <a:spcBef>
                  <a:spcPct val="0"/>
                </a:spcBef>
                <a:spcAft>
                  <a:spcPct val="0"/>
                </a:spcAft>
              </a:pPr>
              <a:t>16</a:t>
            </a:fld>
            <a:endParaRPr lang="en-US" dirty="0">
              <a:solidFill>
                <a:prstClr val="white"/>
              </a:solidFill>
              <a:latin typeface="Segoe"/>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b="1" dirty="0" smtClean="0"/>
              <a:t>Presenter Script</a:t>
            </a:r>
            <a:endParaRPr lang="en-US" dirty="0" smtClean="0"/>
          </a:p>
          <a:p>
            <a:r>
              <a:rPr lang="en-US" dirty="0" smtClean="0"/>
              <a:t>Our software-plus-services strategy is the key to how we will deliver on our vision across the PC, Web, and phone. This is an area that I think is pivotal to our Dynamic IT strategy. At Microsoft, we believe that your preference for how you deploy and use software and manage your IT environment will be as unique as your business. Our software-plus-services approach is about giving you the power of choice: enabling you to provide a seamless experience for users while choosing the level of control and flexibility that is right for your organization, through on-premises software deployment, cloud-based services, or an integrated hybrid of the two.</a:t>
            </a:r>
          </a:p>
          <a:p>
            <a:r>
              <a:rPr lang="en-US" dirty="0" smtClean="0"/>
              <a:t>On-premises, or customer-hosted, deployment has been the traditional licensing and deployment model for decades. We believe that for some specific applications, for some specific pieces of data, and for some specific users, most companies (though not all) will want to control certain elements. Our on-premises platform gives you complete control of your IT environment, provides the maximum security for your sensitive data, and enables custom application development to meet your unique business needs. </a:t>
            </a:r>
          </a:p>
          <a:p>
            <a:r>
              <a:rPr lang="en-US" dirty="0" smtClean="0"/>
              <a:t>Cloud-based services, providing rapid scalability and advanced manageability, enable you to subscribe to enterprise-class software hosted by Microsoft and solutions from our broad ecosystem of partners. Subscribing to online services can help you reduce costs, overcome IT skill shortages, and ensure that your organization always benefits from the latest technology. The online services model helps reduce costs and minimize total cost of ownership (TCO) in two key ways:</a:t>
            </a:r>
          </a:p>
          <a:p>
            <a:pPr marL="119057" indent="-119057">
              <a:buFont typeface="Arial" pitchFamily="34" charset="0"/>
              <a:buChar char="•"/>
            </a:pPr>
            <a:r>
              <a:rPr lang="en-US" dirty="0" smtClean="0"/>
              <a:t>Reducing capital expenditure, by removing hardware and datacenter costs and simplifying the planning and deployment effort</a:t>
            </a:r>
          </a:p>
          <a:p>
            <a:pPr marL="119057" indent="-119057">
              <a:buFont typeface="Arial" pitchFamily="34" charset="0"/>
              <a:buChar char="•"/>
            </a:pPr>
            <a:r>
              <a:rPr lang="en-US" dirty="0" smtClean="0"/>
              <a:t>Minimizing ongoing operating expenses, by reducing the administrative and management burden</a:t>
            </a:r>
          </a:p>
          <a:p>
            <a:r>
              <a:rPr lang="en-US" dirty="0" smtClean="0"/>
              <a:t>Microsoft Online Services today offers an extension of many of our best-in-class enterprise server solutions including Microsoft Exchange Online, Microsoft SharePoint® Online, Microsoft Office Communications Online, and Microsoft Dynamics™ CRM Online. </a:t>
            </a:r>
          </a:p>
          <a:p>
            <a:r>
              <a:rPr lang="en-US" dirty="0" smtClean="0"/>
              <a:t>In October 2008, we announced that we are also extending our core developer platform and .NET programming model to the cloud with a set of developer services called the Microsoft Azure™ Services Platform. The Azure Services Platform is an Internet-scale cloud computing and services platform hosted in Microsoft data centers; it provides a range of functionality to build applications that span from consumer Web to enterprise scenarios. The Azure Services Platform extends the Microsoft Windows® programming model to include cloud computing scenarios, ensuring that the developer skills that exist on our platform today continue to be relevant in the world of cloud computing. </a:t>
            </a:r>
          </a:p>
          <a:p>
            <a:r>
              <a:rPr lang="en-US" dirty="0" smtClean="0"/>
              <a:t>Our partners play a key role in offering you deployment choice. Where you choose on-premises deployment, they can support you through systems integration, custom application development, and value-added solutions. For cloud-based services, you can choose between Microsoft-hosted services through Microsoft Online Services and partner-hosted services. In areas where Microsoft has deep expertise, such as with Microsoft Exchange Server, Microsoft Office SharePoint Server, and Microsoft Dynamics CRM, we're building the capacity and capability to host it for you, and we currently have some very large pilots underway with companies such as Coca-Cola, Autodesk, Ingersoll-Rand, and Energizer. We’re also enabling partner hosting where partners represent specific expertise, such as Accenture, EDS, HP, and even IBM, and other partners that offer value-added services. </a:t>
            </a:r>
          </a:p>
          <a:p>
            <a:r>
              <a:rPr lang="en-US" dirty="0" smtClean="0"/>
              <a:t>In addition, we recognize the reality that most of our customers are managing a heterogeneous environment and want to reduce the cost of running a mixed IT environment. At Microsoft, we are committed to achieving greater interoperability and making it easier to integrate Microsoft software into your existing environment—through innovative products, community engagement, technology access, and support for technology standards.</a:t>
            </a:r>
          </a:p>
          <a:p>
            <a:r>
              <a:rPr lang="en-US" dirty="0" smtClean="0"/>
              <a:t>Our focus is on giving customers flexibility and choice in deployment, and given the breadth of our offerings, we are one of a very few companies in the world that can execute across such a broad array of services and experiences. Our investments on the services side are designed to extend the Microsoft experience from the desktop to new devices and across the Web and provide customers with choice. And be assured that as our services offerings evolve, we will continue to innovate around our licensing model to ensure that the licensing process is as easy and streamlined as possible. </a:t>
            </a:r>
          </a:p>
          <a:p>
            <a:r>
              <a:rPr lang="en-US" dirty="0" smtClean="0"/>
              <a:t>We believe that the industry shift to software-plus-services is one of the most significant shifts in technology that we'll see, and our strategy of offering deployment choice and flexibility is central to our goal of helping customers realize a Dynamic IT infrastructure to reduce costs and accelerate agility.</a:t>
            </a:r>
          </a:p>
          <a:p>
            <a:endParaRPr lang="en-US" dirty="0" smtClean="0"/>
          </a:p>
          <a:p>
            <a:r>
              <a:rPr lang="en-US" dirty="0" smtClean="0"/>
              <a:t>But</a:t>
            </a:r>
            <a:r>
              <a:rPr lang="en-US" baseline="0" dirty="0" smtClean="0"/>
              <a:t> that choice is a relatively new one, and you may be wondering how to make it. What are the key criteria you should consider? What are the benefits of taking some or all of your users to an online deployment? </a:t>
            </a:r>
            <a:r>
              <a:rPr lang="en-US" dirty="0" smtClean="0"/>
              <a:t>Today I want to</a:t>
            </a:r>
            <a:r>
              <a:rPr lang="en-US" baseline="0" dirty="0" smtClean="0"/>
              <a:t> share some ways you can look at that choice – to help you determine whether online is the right strategy for some or all of your business. </a:t>
            </a:r>
          </a:p>
          <a:p>
            <a:endParaRPr lang="en-US" dirty="0" smtClean="0"/>
          </a:p>
          <a:p>
            <a:r>
              <a:rPr lang="en-US" b="1" dirty="0" smtClean="0"/>
              <a:t>Additional Presenter Guidance</a:t>
            </a:r>
            <a:endParaRPr lang="en-US" dirty="0" smtClean="0"/>
          </a:p>
          <a:p>
            <a:r>
              <a:rPr lang="en-US" dirty="0" smtClean="0"/>
              <a:t>To find more information on our software-plus-services strategy, visit: </a:t>
            </a:r>
            <a:r>
              <a:rPr lang="en-US" u="sng" dirty="0" smtClean="0">
                <a:hlinkClick r:id="rId3"/>
              </a:rPr>
              <a:t>http://infoweb2007/softwareplusservices</a:t>
            </a:r>
            <a:r>
              <a:rPr lang="en-US" dirty="0" smtClean="0"/>
              <a:t>. </a:t>
            </a:r>
          </a:p>
          <a:p>
            <a:r>
              <a:rPr lang="en-US" dirty="0" smtClean="0"/>
              <a:t>For more information on interoperability, visit </a:t>
            </a:r>
            <a:r>
              <a:rPr lang="en-US" u="sng" dirty="0" smtClean="0">
                <a:hlinkClick r:id="rId4"/>
              </a:rPr>
              <a:t>http://www.microsoft.com/interop</a:t>
            </a:r>
            <a:r>
              <a:rPr lang="en-US" dirty="0" smtClean="0"/>
              <a:t> and download the business decision maker (BDM) and technical decision maker (TDM) presentations:</a:t>
            </a:r>
          </a:p>
          <a:p>
            <a:r>
              <a:rPr lang="en-US" dirty="0" smtClean="0"/>
              <a:t>BDM: </a:t>
            </a:r>
            <a:r>
              <a:rPr lang="en-US" u="sng" dirty="0" smtClean="0">
                <a:hlinkClick r:id="rId5"/>
              </a:rPr>
              <a:t>http://arsenalcontent/redirectURL.aspx?ContentID=154743&amp;Url=Powerpoint%20Presentations/BDM%20Interop%20Discussion05122008105606/BDM%20Interop%20Discussion.pptx&amp;portal=officesystem</a:t>
            </a:r>
            <a:endParaRPr lang="en-US" dirty="0" smtClean="0"/>
          </a:p>
          <a:p>
            <a:r>
              <a:rPr lang="en-US" dirty="0" smtClean="0"/>
              <a:t>TDM:</a:t>
            </a:r>
          </a:p>
          <a:p>
            <a:r>
              <a:rPr lang="en-US" u="sng" dirty="0" smtClean="0">
                <a:hlinkClick r:id="rId6"/>
              </a:rPr>
              <a:t>http://arsenalcontent/redirectURL.aspx?ContentID=154742&amp;Url=Powerpoint%20Presentations/TDM%20Interop%20Discussion05122008104807/TDM%20Interop%20Discussion.pptx&amp;portal=officesystem</a:t>
            </a:r>
            <a:endParaRPr lang="en-US" dirty="0"/>
          </a:p>
        </p:txBody>
      </p:sp>
      <p:sp>
        <p:nvSpPr>
          <p:cNvPr id="4" name="Slide Number Placeholder 3"/>
          <p:cNvSpPr>
            <a:spLocks noGrp="1"/>
          </p:cNvSpPr>
          <p:nvPr>
            <p:ph type="sldNum" sz="quarter" idx="10"/>
          </p:nvPr>
        </p:nvSpPr>
        <p:spPr/>
        <p:txBody>
          <a:bodyPr/>
          <a:lstStyle/>
          <a:p>
            <a:fld id="{A08BEA30-F72A-4EDE-87B9-035535663F55}" type="slidenum">
              <a:rPr lang="en-US" smtClean="0"/>
              <a:pPr/>
              <a:t>17</a:t>
            </a:fld>
            <a:endParaRPr lang="en-US" dirty="0"/>
          </a:p>
        </p:txBody>
      </p:sp>
      <p:sp>
        <p:nvSpPr>
          <p:cNvPr id="5" name="Footer Placeholder 4"/>
          <p:cNvSpPr>
            <a:spLocks noGrp="1"/>
          </p:cNvSpPr>
          <p:nvPr>
            <p:ph type="ftr" sz="quarter" idx="11"/>
          </p:nvPr>
        </p:nvSpPr>
        <p:spPr/>
        <p:txBody>
          <a:bodyPr/>
          <a:lstStyle/>
          <a:p>
            <a:r>
              <a:rPr lang="en-NZ" smtClean="0"/>
              <a:t>© 2009 Microsoft Corporation. This presentation is for informational purposes only. MICROSOFT MAKES NO WARRANTIES, EXPRESS OR IMPLIED, IN THIS SUMMARY. </a:t>
            </a:r>
            <a:endParaRPr lang="en-US" dirty="0" smtClean="0"/>
          </a:p>
        </p:txBody>
      </p:sp>
      <p:sp>
        <p:nvSpPr>
          <p:cNvPr id="9" name="Slide Image Placeholder 8"/>
          <p:cNvSpPr>
            <a:spLocks noGrp="1" noRot="1" noChangeAspect="1"/>
          </p:cNvSpPr>
          <p:nvPr>
            <p:ph type="sldImg"/>
          </p:nvPr>
        </p:nvSpPr>
        <p:spPr>
          <a:xfrm>
            <a:off x="4213225" y="239713"/>
            <a:ext cx="2497138" cy="1871662"/>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An example of software-plus-services from the Microsoft Online Services space for Enterprise customers is our Exchange Server product.</a:t>
            </a:r>
          </a:p>
          <a:p>
            <a:endParaRPr lang="en-US" dirty="0" smtClean="0"/>
          </a:p>
          <a:p>
            <a:r>
              <a:rPr lang="en-US" dirty="0" smtClean="0"/>
              <a:t>Everyone is familiar with Exchange for email and collaboration.</a:t>
            </a:r>
          </a:p>
          <a:p>
            <a:endParaRPr lang="en-US" dirty="0" smtClean="0"/>
          </a:p>
          <a:p>
            <a:r>
              <a:rPr lang="en-US" dirty="0" smtClean="0"/>
              <a:t>You probably know you can access this server from multiple nodes – Outlook on your desktop and laptop, Outlook Web Access for a web browser experience with AJAX, from your </a:t>
            </a:r>
            <a:r>
              <a:rPr lang="en-US" dirty="0" err="1" smtClean="0"/>
              <a:t>SmartPhone</a:t>
            </a:r>
            <a:r>
              <a:rPr lang="en-US" dirty="0" smtClean="0"/>
              <a:t>, and from a telephone with our voice capabilities.</a:t>
            </a:r>
          </a:p>
          <a:p>
            <a:endParaRPr lang="en-US" dirty="0" smtClean="0"/>
          </a:p>
          <a:p>
            <a:r>
              <a:rPr lang="en-US" dirty="0" smtClean="0"/>
              <a:t>This is an important theme for software-plus-services – the idea that you can access a service from multiple devices or nodes and all your information is up to date.  </a:t>
            </a:r>
          </a:p>
          <a:p>
            <a:endParaRPr lang="en-US" dirty="0" smtClean="0"/>
          </a:p>
          <a:p>
            <a:r>
              <a:rPr lang="en-US" dirty="0" smtClean="0"/>
              <a:t>You also have a choice of where Exchange will run.</a:t>
            </a:r>
          </a:p>
          <a:p>
            <a:endParaRPr lang="en-US" dirty="0" smtClean="0"/>
          </a:p>
          <a:p>
            <a:r>
              <a:rPr lang="en-US" dirty="0" smtClean="0"/>
              <a:t>You can run it in your data center, a partner can host it for you or for our largest customers, or Microsoft will host it in one of our data centers.</a:t>
            </a:r>
          </a:p>
          <a:p>
            <a:endParaRPr lang="en-US" dirty="0" smtClean="0"/>
          </a:p>
          <a:p>
            <a:r>
              <a:rPr lang="en-US" dirty="0" smtClean="0"/>
              <a:t>In addition, there are attached services you can add on easily to Exchange.</a:t>
            </a:r>
          </a:p>
          <a:p>
            <a:endParaRPr lang="en-US" dirty="0" smtClean="0"/>
          </a:p>
          <a:p>
            <a:r>
              <a:rPr lang="en-US" dirty="0" smtClean="0"/>
              <a:t>Services like Forefront for Antivirus, Hosted Filtering, Hosted Archive, Hosted Continuity and Hosted Encryption.</a:t>
            </a:r>
          </a:p>
          <a:p>
            <a:endParaRPr lang="en-US" dirty="0" smtClean="0"/>
          </a:p>
          <a:p>
            <a:r>
              <a:rPr lang="en-US" dirty="0" smtClean="0"/>
              <a:t>These Services make it easy to add capabilities to your Exchange infrastructure.</a:t>
            </a:r>
          </a:p>
          <a:p>
            <a:endParaRPr lang="en-US" dirty="0" smtClean="0"/>
          </a:p>
          <a:p>
            <a:r>
              <a:rPr lang="en-US" dirty="0" smtClean="0"/>
              <a:t>Exchange already uses a software-plus-services approach today, and it’s a powerful combination: Multiple nodes for different user experiences, your choice of how Exchange services are delivered, and the ability to add features with a services approach.  </a:t>
            </a:r>
          </a:p>
          <a:p>
            <a:r>
              <a:rPr lang="en-US" dirty="0" smtClean="0"/>
              <a:t>Microsoft will remain a channel driven company and our partner ecosystem is a major strength…..</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
        <p:nvSpPr>
          <p:cNvPr id="5" name="Footer Placeholder 7"/>
          <p:cNvSpPr txBox="1">
            <a:spLocks/>
          </p:cNvSpPr>
          <p:nvPr/>
        </p:nvSpPr>
        <p:spPr bwMode="auto">
          <a:xfrm>
            <a:off x="0" y="8829675"/>
            <a:ext cx="5270500" cy="465138"/>
          </a:xfrm>
          <a:prstGeom prst="rect">
            <a:avLst/>
          </a:prstGeom>
          <a:noFill/>
          <a:ln>
            <a:miter lim="800000"/>
            <a:headEnd/>
            <a:tailEnd/>
          </a:ln>
        </p:spPr>
        <p:txBody>
          <a:bodyPr wrap="square" numCol="1" anchorCtr="0" compatLnSpc="1">
            <a:prstTxWarp prst="textNoShape">
              <a:avLst/>
            </a:prstTxWarp>
          </a:bodyPr>
          <a:lstStyle/>
          <a:p>
            <a:pPr marL="0" marR="0" lvl="0" indent="0" algn="l" defTabSz="930156"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Segoe"/>
                <a:ea typeface="+mn-ea"/>
                <a:cs typeface="+mn-cs"/>
              </a:rPr>
              <a:t>© 2008 Microsoft Corporation. All rights reserved. </a:t>
            </a:r>
            <a:endParaRPr kumimoji="0" lang="en-US" sz="1800" b="0" i="0" u="none" strike="noStrike" kern="1200" cap="none" spc="0" normalizeH="0" baseline="0" noProof="0" dirty="0">
              <a:ln>
                <a:noFill/>
              </a:ln>
              <a:solidFill>
                <a:schemeClr val="tx1"/>
              </a:solidFill>
              <a:effectLst/>
              <a:uLnTx/>
              <a:uFillTx/>
              <a:latin typeface="Segoe"/>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baseline="0" dirty="0" smtClean="0">
                <a:latin typeface="Segoe UI" pitchFamily="34" charset="0"/>
                <a:cs typeface="Segoe UI" pitchFamily="34" charset="0"/>
              </a:rPr>
              <a:t>For those of you that are not familiar with Microsoft Online Services, it is a set of enterprise software that Microsoft host in our datacenter and deliver to organizations of all sizes as a subscription service. The service that is currently available under this umbrella is the Business Productivity Online Suite which includes SharePoint Online, Exchange Online, Office Live Meeting and Office Communications Online. Prices start at $15/user/month for the standard version of the suite. What we are introducing today is the </a:t>
            </a:r>
            <a:r>
              <a:rPr lang="en-US" baseline="0" dirty="0" err="1" smtClean="0">
                <a:latin typeface="Segoe UI" pitchFamily="34" charset="0"/>
                <a:cs typeface="Segoe UI" pitchFamily="34" charset="0"/>
              </a:rPr>
              <a:t>Deskless</a:t>
            </a:r>
            <a:r>
              <a:rPr lang="en-US" baseline="0" dirty="0" smtClean="0">
                <a:latin typeface="Segoe UI" pitchFamily="34" charset="0"/>
                <a:cs typeface="Segoe UI" pitchFamily="34" charset="0"/>
              </a:rPr>
              <a:t> Worker version which is sold at substantially lower price point with reduced functionality of SharePoint and Exchange Online. Customer can also purchase any of the individual services within our suites separately. It is available in both the standard (multi-tenant) or the dedicated version. </a:t>
            </a:r>
            <a:endParaRPr lang="en-US" dirty="0" smtClean="0">
              <a:latin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pPr>
              <a:defRPr/>
            </a:pPr>
            <a:fld id="{D9536EA1-9F17-4651-8A75-B6C133850D3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tIns="46588" bIns="46588" numCol="1" anchor="t" anchorCtr="0" compatLnSpc="1">
            <a:prstTxWarp prst="textNoShape">
              <a:avLst/>
            </a:prstTxWarp>
          </a:bodyPr>
          <a:lstStyle/>
          <a:p>
            <a:pPr eaLnBrk="1" hangingPunct="1">
              <a:spcBef>
                <a:spcPct val="0"/>
              </a:spcBef>
            </a:pPr>
            <a:r>
              <a:rPr lang="en-US" b="1" smtClean="0">
                <a:latin typeface="Arial" pitchFamily="34" charset="0"/>
              </a:rPr>
              <a:t>Talking Points </a:t>
            </a:r>
          </a:p>
        </p:txBody>
      </p:sp>
      <p:sp>
        <p:nvSpPr>
          <p:cNvPr id="50180" name="Slide Number Placeholder 3"/>
          <p:cNvSpPr txBox="1">
            <a:spLocks noGrp="1"/>
          </p:cNvSpPr>
          <p:nvPr/>
        </p:nvSpPr>
        <p:spPr bwMode="auto">
          <a:xfrm>
            <a:off x="6308725" y="8829675"/>
            <a:ext cx="700088" cy="465138"/>
          </a:xfrm>
          <a:prstGeom prst="rect">
            <a:avLst/>
          </a:prstGeom>
          <a:noFill/>
          <a:ln w="9525">
            <a:noFill/>
            <a:miter lim="800000"/>
            <a:headEnd/>
            <a:tailEnd/>
          </a:ln>
        </p:spPr>
        <p:txBody>
          <a:bodyPr lIns="93177" tIns="46588" rIns="93177" bIns="46588" anchor="b"/>
          <a:lstStyle/>
          <a:p>
            <a:pPr algn="r"/>
            <a:fld id="{26E4038D-AF4F-4986-9B5E-63A1369FD047}" type="slidenum">
              <a:rPr lang="en-US" sz="1200"/>
              <a:pPr algn="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Presenter</a:t>
            </a:r>
            <a:r>
              <a:rPr lang="en-US" b="1" baseline="0" dirty="0" smtClean="0"/>
              <a:t> Script</a:t>
            </a:r>
          </a:p>
          <a:p>
            <a:r>
              <a:rPr lang="en-US" dirty="0" smtClean="0"/>
              <a:t>There are more than 500,000</a:t>
            </a:r>
            <a:r>
              <a:rPr lang="en-US" baseline="0" dirty="0" smtClean="0"/>
              <a:t> seats under management by Microsoft Online today. Customers subscribing to the Business Productivity Online Suite include:</a:t>
            </a:r>
          </a:p>
          <a:p>
            <a:r>
              <a:rPr lang="en-US" baseline="0" dirty="0" smtClean="0"/>
              <a:t>Ingersoll-Rand</a:t>
            </a:r>
          </a:p>
          <a:p>
            <a:r>
              <a:rPr lang="en-US" baseline="0" dirty="0" err="1" smtClean="0"/>
              <a:t>Doosan</a:t>
            </a:r>
            <a:endParaRPr lang="en-US" baseline="0" dirty="0" smtClean="0"/>
          </a:p>
          <a:p>
            <a:r>
              <a:rPr lang="en-US" baseline="0" dirty="0" smtClean="0"/>
              <a:t>Aviva</a:t>
            </a:r>
          </a:p>
          <a:p>
            <a:r>
              <a:rPr lang="en-US" baseline="0" dirty="0" smtClean="0"/>
              <a:t>Blockbuster</a:t>
            </a:r>
          </a:p>
          <a:p>
            <a:r>
              <a:rPr lang="en-US" baseline="0" dirty="0" smtClean="0"/>
              <a:t>Tyco</a:t>
            </a:r>
          </a:p>
          <a:p>
            <a:r>
              <a:rPr lang="en-US" baseline="0" dirty="0" smtClean="0"/>
              <a:t>Eddie Bauer</a:t>
            </a:r>
          </a:p>
          <a:p>
            <a:r>
              <a:rPr lang="en-US" baseline="0" dirty="0" smtClean="0"/>
              <a:t>XL Capital</a:t>
            </a:r>
          </a:p>
          <a:p>
            <a:r>
              <a:rPr lang="en-US" baseline="0" dirty="0" smtClean="0"/>
              <a:t>Energizer</a:t>
            </a:r>
          </a:p>
          <a:p>
            <a:r>
              <a:rPr lang="en-US" baseline="0" dirty="0" smtClean="0"/>
              <a:t>Coca-Cola Enterprises</a:t>
            </a:r>
          </a:p>
          <a:p>
            <a:r>
              <a:rPr lang="en-US" baseline="0" dirty="0" smtClean="0"/>
              <a:t>Autodesk</a:t>
            </a:r>
          </a:p>
          <a:p>
            <a:r>
              <a:rPr lang="en-US" baseline="0" dirty="0" smtClean="0"/>
              <a:t>Ceridian</a:t>
            </a:r>
          </a:p>
          <a:p>
            <a:r>
              <a:rPr lang="en-US" baseline="0" dirty="0" smtClean="0"/>
              <a:t>Pitney Bowes</a:t>
            </a:r>
            <a:endParaRPr lang="en-US"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sz="1200" dirty="0" smtClean="0"/>
              <a:t>BP, headquartered in London, England, is one of the world’s largest energy companies, providing customers with fuel for transportation, energy for heat and light, retail services, and petrochemicals.  </a:t>
            </a:r>
          </a:p>
          <a:p>
            <a:pPr>
              <a:spcAft>
                <a:spcPts val="600"/>
              </a:spcAft>
            </a:pPr>
            <a:r>
              <a:rPr lang="en-US" sz="1200" dirty="0" smtClean="0"/>
              <a:t>After Hurricane Katrina, the Gulf of Mexico Strategic Performance Unit of BP wanted a better way to locate people and material assets, and to make decisions about their care in the event of a natural disaster.  </a:t>
            </a:r>
          </a:p>
          <a:p>
            <a:pPr>
              <a:spcAft>
                <a:spcPts val="600"/>
              </a:spcAft>
            </a:pPr>
            <a:r>
              <a:rPr lang="en-US" sz="1200" dirty="0" smtClean="0"/>
              <a:t>BP created a data-visualization solution using real-time weather data along with Microsoft® Virtual Earth™ mapping software, SQL Server™ 2005 database software, and Office SharePoint® Portal Server 2003.  </a:t>
            </a:r>
          </a:p>
          <a:p>
            <a:pPr>
              <a:spcAft>
                <a:spcPts val="600"/>
              </a:spcAft>
            </a:pPr>
            <a:r>
              <a:rPr lang="en-US" sz="1200" dirty="0" smtClean="0"/>
              <a:t>This solution combined the best advantages of on-premise software with the dynamic nature of services.  </a:t>
            </a:r>
          </a:p>
          <a:p>
            <a:pPr>
              <a:spcAft>
                <a:spcPts val="600"/>
              </a:spcAft>
            </a:pPr>
            <a:r>
              <a:rPr lang="en-US" sz="1200" dirty="0" smtClean="0"/>
              <a:t>Some of the </a:t>
            </a:r>
            <a:r>
              <a:rPr lang="en-US" sz="1200" b="1" u="sng" dirty="0" smtClean="0"/>
              <a:t>Benefits</a:t>
            </a:r>
            <a:r>
              <a:rPr lang="en-US" sz="1200" dirty="0" smtClean="0"/>
              <a:t>  of this solution include:</a:t>
            </a:r>
          </a:p>
          <a:p>
            <a:pPr>
              <a:spcAft>
                <a:spcPts val="600"/>
              </a:spcAft>
            </a:pPr>
            <a:r>
              <a:rPr lang="en-US" sz="1200" dirty="0" smtClean="0"/>
              <a:t>The visualization of data enabling greater understanding and decision making </a:t>
            </a:r>
          </a:p>
          <a:p>
            <a:pPr>
              <a:spcAft>
                <a:spcPts val="600"/>
              </a:spcAft>
            </a:pPr>
            <a:r>
              <a:rPr lang="en-US" sz="1200" dirty="0" smtClean="0"/>
              <a:t>Cutting hours off the emergency response time</a:t>
            </a:r>
          </a:p>
          <a:p>
            <a:pPr>
              <a:spcAft>
                <a:spcPts val="600"/>
              </a:spcAft>
            </a:pPr>
            <a:r>
              <a:rPr lang="en-US" sz="1200" dirty="0" smtClean="0"/>
              <a:t>And extensibility enabling broader use for other needs  </a:t>
            </a:r>
            <a:endParaRPr lang="en-US" sz="1200" dirty="0"/>
          </a:p>
        </p:txBody>
      </p:sp>
      <p:sp>
        <p:nvSpPr>
          <p:cNvPr id="4" name="Slide Number Placeholder 3"/>
          <p:cNvSpPr>
            <a:spLocks noGrp="1"/>
          </p:cNvSpPr>
          <p:nvPr>
            <p:ph type="sldNum" sz="quarter" idx="10"/>
          </p:nvPr>
        </p:nvSpPr>
        <p:spPr/>
        <p:txBody>
          <a:bodyPr/>
          <a:lstStyle/>
          <a:p>
            <a:fld id="{15B2211E-D7A4-40B3-A148-C1ADFAD86B39}" type="slidenum">
              <a:rPr lang="en-US" smtClean="0"/>
              <a:pPr/>
              <a:t>21</a:t>
            </a:fld>
            <a:endParaRPr lang="en-US"/>
          </a:p>
        </p:txBody>
      </p:sp>
      <p:sp>
        <p:nvSpPr>
          <p:cNvPr id="5" name="Footer Placeholder 7"/>
          <p:cNvSpPr txBox="1">
            <a:spLocks/>
          </p:cNvSpPr>
          <p:nvPr/>
        </p:nvSpPr>
        <p:spPr bwMode="auto">
          <a:xfrm>
            <a:off x="0" y="8829675"/>
            <a:ext cx="5270500" cy="465138"/>
          </a:xfrm>
          <a:prstGeom prst="rect">
            <a:avLst/>
          </a:prstGeom>
          <a:noFill/>
          <a:ln>
            <a:miter lim="800000"/>
            <a:headEnd/>
            <a:tailEnd/>
          </a:ln>
        </p:spPr>
        <p:txBody>
          <a:bodyPr wrap="square" numCol="1" anchorCtr="0" compatLnSpc="1">
            <a:prstTxWarp prst="textNoShape">
              <a:avLst/>
            </a:prstTxWarp>
          </a:bodyPr>
          <a:lstStyle/>
          <a:p>
            <a:pPr marL="0" marR="0" lvl="0" indent="0" algn="l" defTabSz="930156"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Segoe"/>
                <a:ea typeface="+mn-ea"/>
                <a:cs typeface="+mn-cs"/>
              </a:rPr>
              <a:t>© 2008 Microsoft Corporation. All rights reserved. </a:t>
            </a:r>
            <a:endParaRPr kumimoji="0" lang="en-US" sz="1800" b="0" i="0" u="none" strike="noStrike" kern="1200" cap="none" spc="0" normalizeH="0" baseline="0" noProof="0" dirty="0">
              <a:ln>
                <a:noFill/>
              </a:ln>
              <a:solidFill>
                <a:schemeClr val="tx1"/>
              </a:solidFill>
              <a:effectLst/>
              <a:uLnTx/>
              <a:uFillTx/>
              <a:latin typeface="Segoe"/>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B8C260-CC63-4BA5-9A15-99BBC30C051F}"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4"/>
          <p:cNvSpPr>
            <a:spLocks noGrp="1" noChangeArrowheads="1"/>
          </p:cNvSpPr>
          <p:nvPr>
            <p:ph type="sldNum" sz="quarter" idx="5"/>
          </p:nvPr>
        </p:nvSpPr>
        <p:spPr>
          <a:noFill/>
        </p:spPr>
        <p:txBody>
          <a:bodyPr/>
          <a:lstStyle/>
          <a:p>
            <a:fld id="{7297A967-82D2-41B6-8D7E-72405B9121AB}" type="slidenum">
              <a:rPr lang="en-US" smtClean="0">
                <a:ea typeface="ＭＳ Ｐゴシック" charset="-128"/>
              </a:rPr>
              <a:pPr/>
              <a:t>25</a:t>
            </a:fld>
            <a:endParaRPr lang="en-US" smtClean="0">
              <a:ea typeface="ＭＳ Ｐゴシック" charset="-128"/>
            </a:endParaRPr>
          </a:p>
        </p:txBody>
      </p:sp>
      <p:sp>
        <p:nvSpPr>
          <p:cNvPr id="63491" name="Rectangle 453633"/>
          <p:cNvSpPr>
            <a:spLocks noGrp="1" noRot="1" noChangeAspect="1" noChangeArrowheads="1" noTextEdit="1"/>
          </p:cNvSpPr>
          <p:nvPr>
            <p:ph type="sldImg"/>
          </p:nvPr>
        </p:nvSpPr>
        <p:spPr>
          <a:xfrm>
            <a:off x="2328863" y="696913"/>
            <a:ext cx="2627312" cy="1970087"/>
          </a:xfrm>
          <a:noFill/>
          <a:ln cap="flat">
            <a:headEnd type="none" w="med" len="med"/>
            <a:tailEnd type="none" w="med" len="med"/>
          </a:ln>
        </p:spPr>
      </p:sp>
      <p:sp>
        <p:nvSpPr>
          <p:cNvPr id="63492" name="Rectangle 453634"/>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Thank</a:t>
            </a:r>
            <a:r>
              <a:rPr lang="en-US" baseline="0" dirty="0" smtClean="0"/>
              <a:t> You</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5/12/2009 5:38 PM</a:t>
            </a:fld>
            <a:endParaRPr lang="en-US"/>
          </a:p>
        </p:txBody>
      </p:sp>
      <p:sp>
        <p:nvSpPr>
          <p:cNvPr id="6" name="Footer Placeholder 5"/>
          <p:cNvSpPr>
            <a:spLocks noGrp="1"/>
          </p:cNvSpPr>
          <p:nvPr>
            <p:ph type="ftr" sz="quarter" idx="12"/>
          </p:nvPr>
        </p:nvSpPr>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defTabSz="914350">
              <a:defRPr/>
            </a:pPr>
            <a:r>
              <a:rPr lang="en-US" dirty="0" smtClean="0"/>
              <a:t>In our first release, there</a:t>
            </a:r>
            <a:r>
              <a:rPr lang="en-US" baseline="0" dirty="0" smtClean="0"/>
              <a:t> will be feature gaps between our standard and dedicated service with our on-premises server features. Overall time, we will have server feature parity except for the case of </a:t>
            </a:r>
            <a:r>
              <a:rPr lang="en-US" baseline="0" dirty="0" err="1" smtClean="0"/>
              <a:t>deskless</a:t>
            </a:r>
            <a:r>
              <a:rPr lang="en-US" baseline="0" dirty="0" smtClean="0"/>
              <a:t> workers. In general, our dedicated option will be able to provide a broader array of capabilities especially in the case of SharePoint.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9536EA1-9F17-4651-8A75-B6C133850D31}" type="slidenum">
              <a:rPr lang="en-US" smtClean="0"/>
              <a:pPr>
                <a:defRPr/>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Segoe" pitchFamily="2" charset="0"/>
              </a:rPr>
              <a:t>Our strategy – S+S beats Software or Services alone.</a:t>
            </a:r>
          </a:p>
          <a:p>
            <a:pPr eaLnBrk="1" hangingPunct="1"/>
            <a:endParaRPr lang="en-US" smtClean="0">
              <a:latin typeface="Segoe" pitchFamily="2" charset="0"/>
            </a:endParaRPr>
          </a:p>
          <a:p>
            <a:pPr eaLnBrk="1" hangingPunct="1"/>
            <a:r>
              <a:rPr lang="en-US" smtClean="0">
                <a:latin typeface="Arial" pitchFamily="34" charset="0"/>
                <a:ea typeface="MS PGothic" pitchFamily="34" charset="-128"/>
                <a:cs typeface="Segoe UI" pitchFamily="34" charset="0"/>
              </a:rPr>
              <a:t>Based on the premise that the combined capability of both software and services will always exceed the traditional software-only approach or the so-called ‘pure play SaaS’ approach.  </a:t>
            </a:r>
          </a:p>
          <a:p>
            <a:pPr eaLnBrk="1" hangingPunct="1"/>
            <a:endParaRPr lang="en-US" smtClean="0">
              <a:latin typeface="Arial" pitchFamily="34" charset="0"/>
              <a:ea typeface="MS PGothic" pitchFamily="34" charset="-128"/>
              <a:cs typeface="Segoe UI" pitchFamily="34" charset="0"/>
            </a:endParaRPr>
          </a:p>
          <a:p>
            <a:pPr eaLnBrk="1" hangingPunct="1"/>
            <a:r>
              <a:rPr lang="en-US" smtClean="0">
                <a:latin typeface="Arial" pitchFamily="34" charset="0"/>
                <a:ea typeface="MS PGothic" pitchFamily="34" charset="-128"/>
                <a:cs typeface="Segoe UI" pitchFamily="34" charset="0"/>
              </a:rPr>
              <a:t>Nobody has just one app – you have a portfolio of applications, and in the S+S world you can partition those apps, workloads, capabilities across the on-premise/in the cloud continuum – some of those capabilities will reside on premise, while others should be consumed as a service.  </a:t>
            </a:r>
          </a:p>
          <a:p>
            <a:pPr eaLnBrk="1" hangingPunct="1"/>
            <a:endParaRPr lang="en-US" smtClean="0">
              <a:latin typeface="Arial" pitchFamily="34" charset="0"/>
              <a:ea typeface="MS PGothic" pitchFamily="34" charset="-128"/>
              <a:cs typeface="Segoe UI" pitchFamily="34" charset="0"/>
            </a:endParaRPr>
          </a:p>
          <a:p>
            <a:pPr eaLnBrk="1" hangingPunct="1"/>
            <a:r>
              <a:rPr lang="en-US" smtClean="0">
                <a:latin typeface="Arial" pitchFamily="34" charset="0"/>
                <a:ea typeface="MS PGothic" pitchFamily="34" charset="-128"/>
                <a:cs typeface="Segoe UI" pitchFamily="34" charset="0"/>
              </a:rPr>
              <a:t>When we think about the enterprise customer, this is really about providing choice and flexibility to make a deployment decision.   Others have painted the future as one in which you're either going to go SaaS or you're going to stay with existing on-premise software.  S+S is about having both.   We now have the same software, and it just becomes a deployment choice.</a:t>
            </a:r>
          </a:p>
          <a:p>
            <a:pPr eaLnBrk="1" hangingPunct="1"/>
            <a:endParaRPr lang="en-US" smtClean="0">
              <a:latin typeface="Arial" pitchFamily="34" charset="0"/>
              <a:ea typeface="MS PGothic" pitchFamily="34" charset="-128"/>
              <a:cs typeface="Segoe UI" pitchFamily="34" charset="0"/>
            </a:endParaRPr>
          </a:p>
          <a:p>
            <a:pPr eaLnBrk="1" hangingPunct="1"/>
            <a:r>
              <a:rPr lang="en-US" smtClean="0">
                <a:latin typeface="Arial" pitchFamily="34" charset="0"/>
                <a:ea typeface="MS PGothic" pitchFamily="34" charset="-128"/>
                <a:cs typeface="Segoe UI" pitchFamily="34" charset="0"/>
              </a:rPr>
              <a:t>This is Microsoft’s overarching strategy</a:t>
            </a:r>
            <a:endParaRPr lang="en-US" smtClean="0">
              <a:latin typeface="Segoe" pitchFamily="2" charset="0"/>
            </a:endParaRPr>
          </a:p>
          <a:p>
            <a:endParaRPr lang="en-US" smtClean="0">
              <a:latin typeface="Segoe" pitchFamily="2" charset="0"/>
            </a:endParaRPr>
          </a:p>
          <a:p>
            <a:endParaRPr lang="en-US" smtClean="0">
              <a:latin typeface="Segoe" pitchFamily="2" charset="0"/>
            </a:endParaRPr>
          </a:p>
        </p:txBody>
      </p:sp>
      <p:sp>
        <p:nvSpPr>
          <p:cNvPr id="4" name="Slide Number Placeholder 3"/>
          <p:cNvSpPr>
            <a:spLocks noGrp="1"/>
          </p:cNvSpPr>
          <p:nvPr>
            <p:ph type="sldNum" sz="quarter" idx="5"/>
          </p:nvPr>
        </p:nvSpPr>
        <p:spPr/>
        <p:txBody>
          <a:bodyPr/>
          <a:lstStyle/>
          <a:p>
            <a:pPr>
              <a:defRPr/>
            </a:pPr>
            <a:fld id="{D867CE6B-BC7D-411A-8086-0368A522EAB1}"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p:cNvSpPr>
            <a:spLocks noGrp="1"/>
          </p:cNvSpPr>
          <p:nvPr>
            <p:ph type="body" idx="1"/>
          </p:nvPr>
        </p:nvSpPr>
        <p:spPr/>
        <p:txBody>
          <a:bodyPr>
            <a:normAutofit/>
          </a:bodyPr>
          <a:lstStyle/>
          <a:p>
            <a:r>
              <a:rPr lang="en-US" b="1" dirty="0" smtClean="0"/>
              <a:t>Presenter Script</a:t>
            </a:r>
            <a:endParaRPr lang="en-US" dirty="0" smtClean="0"/>
          </a:p>
          <a:p>
            <a:r>
              <a:rPr lang="en-US" dirty="0" smtClean="0"/>
              <a:t>These days, business is very volatile and, in some cases, transformational. When we talk with our customers around the world, we are hearing three consistent themes, regardless of their industry or segment type:  </a:t>
            </a:r>
          </a:p>
          <a:p>
            <a:pPr marL="228600" lvl="0" indent="-228600">
              <a:buFont typeface="+mj-lt"/>
              <a:buAutoNum type="arabicPeriod"/>
            </a:pPr>
            <a:r>
              <a:rPr lang="en-US" dirty="0" smtClean="0"/>
              <a:t>Save me money</a:t>
            </a:r>
          </a:p>
          <a:p>
            <a:pPr marL="228600" lvl="0" indent="-228600">
              <a:buFont typeface="+mj-lt"/>
              <a:buAutoNum type="arabicPeriod"/>
            </a:pPr>
            <a:r>
              <a:rPr lang="en-US" dirty="0" smtClean="0"/>
              <a:t>Increase our productivity</a:t>
            </a:r>
          </a:p>
          <a:p>
            <a:pPr marL="228600" lvl="0" indent="-228600">
              <a:buFont typeface="+mj-lt"/>
              <a:buAutoNum type="arabicPeriod"/>
            </a:pPr>
            <a:r>
              <a:rPr lang="en-US" dirty="0" smtClean="0"/>
              <a:t>Help us grow our business</a:t>
            </a:r>
          </a:p>
          <a:p>
            <a:r>
              <a:rPr lang="en-US" dirty="0" smtClean="0"/>
              <a:t>Right now, of these three, our customers are predominantly focused on saving money. Budget cycles aren't that different from one company to another—they're all very painful. And as you go through a budget cycle, we know that at the core is the question: “How do I optimize my IT budget and help my company sustain and grow?” The challenge is to direct IT investments to areas that deliver a strategic advantage in preparing the organization to survive today’s economic challenges while positioning it for success in the evolving business climate long term.</a:t>
            </a:r>
          </a:p>
          <a:p>
            <a:r>
              <a:rPr lang="en-US" dirty="0" smtClean="0"/>
              <a:t>So, today as we talk through Microsoft’s vision in the enterprise, I’d like to discuss how we are focused on helping you achieve all three of these goals, but in particular how we can help you save money. </a:t>
            </a:r>
          </a:p>
          <a:p>
            <a:r>
              <a:rPr lang="en-US" dirty="0" smtClean="0"/>
              <a:t>Whether you choose a Microsoft® solution or not, I think exploring these strategic areas with your IT department is important in determining how to mobilize to drive savings and growth.</a:t>
            </a:r>
            <a:endParaRPr lang="en-US" dirty="0"/>
          </a:p>
        </p:txBody>
      </p:sp>
      <p:sp>
        <p:nvSpPr>
          <p:cNvPr id="9" name="Slide Image Placeholder 8"/>
          <p:cNvSpPr>
            <a:spLocks noGrp="1" noRot="1" noChangeAspect="1"/>
          </p:cNvSpPr>
          <p:nvPr>
            <p:ph type="sldImg"/>
          </p:nvPr>
        </p:nvSpPr>
        <p:spPr>
          <a:xfrm>
            <a:off x="4213225" y="239713"/>
            <a:ext cx="2497138" cy="1871662"/>
          </a:xfrm>
        </p:spPr>
      </p:sp>
      <p:sp>
        <p:nvSpPr>
          <p:cNvPr id="10" name="Footer Placeholder 9"/>
          <p:cNvSpPr>
            <a:spLocks noGrp="1"/>
          </p:cNvSpPr>
          <p:nvPr>
            <p:ph type="ftr" sz="quarter" idx="11"/>
          </p:nvPr>
        </p:nvSpPr>
        <p:spPr/>
        <p:txBody>
          <a:bodyPr/>
          <a:lstStyle/>
          <a:p>
            <a:r>
              <a:rPr lang="en-NZ" smtClean="0">
                <a:solidFill>
                  <a:srgbClr val="000000"/>
                </a:solidFill>
              </a:rPr>
              <a:t>© 2009 Microsoft Corporation. This presentation is for informational purposes only. MICROSOFT MAKES NO WARRANTIES, EXPRESS OR IMPLIED, IN THIS SUMMARY. </a:t>
            </a:r>
            <a:endParaRPr lang="en-US" dirty="0" smtClean="0">
              <a:solidFill>
                <a:srgbClr val="000000"/>
              </a:solidFill>
            </a:endParaRPr>
          </a:p>
        </p:txBody>
      </p:sp>
      <p:sp>
        <p:nvSpPr>
          <p:cNvPr id="11" name="Slide Number Placeholder 24"/>
          <p:cNvSpPr>
            <a:spLocks noGrp="1"/>
          </p:cNvSpPr>
          <p:nvPr>
            <p:ph type="sldNum" sz="quarter" idx="5"/>
          </p:nvPr>
        </p:nvSpPr>
        <p:spPr>
          <a:xfrm>
            <a:off x="6248400" y="8862059"/>
            <a:ext cx="455613" cy="249873"/>
          </a:xfrm>
        </p:spPr>
        <p:txBody>
          <a:bodyPr/>
          <a:lstStyle/>
          <a:p>
            <a:fld id="{A5B258F2-B2E5-4175-B339-81AEE5988F5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pPr algn="r" rtl="0" fontAlgn="base">
              <a:spcBef>
                <a:spcPct val="0"/>
              </a:spcBef>
              <a:spcAft>
                <a:spcPct val="0"/>
              </a:spcAft>
            </a:pPr>
            <a:fld id="{2BDC8A09-FC36-4AF1-8CAB-FEC2A1D4AF44}" type="slidenum">
              <a:rPr lang="en-US">
                <a:solidFill>
                  <a:prstClr val="white"/>
                </a:solidFill>
                <a:latin typeface="Segoe"/>
                <a:cs typeface="Arial" charset="0"/>
              </a:rPr>
              <a:pPr algn="r" rtl="0" fontAlgn="base">
                <a:spcBef>
                  <a:spcPct val="0"/>
                </a:spcBef>
                <a:spcAft>
                  <a:spcPct val="0"/>
                </a:spcAft>
              </a:pPr>
              <a:t>5</a:t>
            </a:fld>
            <a:endParaRPr lang="en-US" dirty="0">
              <a:solidFill>
                <a:prstClr val="white"/>
              </a:solidFill>
              <a:latin typeface="Segoe"/>
              <a:cs typeface="Arial" charset="0"/>
            </a:endParaRPr>
          </a:p>
        </p:txBody>
      </p:sp>
      <p:sp>
        <p:nvSpPr>
          <p:cNvPr id="3" name="Notes Placeholder 2"/>
          <p:cNvSpPr>
            <a:spLocks noGrp="1"/>
          </p:cNvSpPr>
          <p:nvPr>
            <p:ph type="body" idx="1"/>
          </p:nvPr>
        </p:nvSpPr>
        <p:spPr/>
        <p:txBody>
          <a:bodyPr>
            <a:normAutofit/>
          </a:bodyPr>
          <a:lstStyle/>
          <a:p>
            <a:endParaRPr lang="en-US" dirty="0" smtClean="0"/>
          </a:p>
          <a:p>
            <a:r>
              <a:rPr lang="en-US" dirty="0" smtClean="0"/>
              <a:t>With</a:t>
            </a:r>
            <a:r>
              <a:rPr lang="en-US" baseline="0" dirty="0" smtClean="0"/>
              <a:t> our services, customers don’t have to spend time or effort in deployment and start to be productive quickly. Customers don’t have to worry about updates and upgrades. Our services help transform IT from being a cost center into a strategic asset.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Segoe" pitchFamily="2" charset="0"/>
              </a:rPr>
              <a:t>Anywhere access with a similar outlook experience from various modes of communication such as your desktop, your mobile device, through a web browser, as well as a new ability to reach your messages with Voice activation.  This new release of Exchange delivers Unified Messaging functionality that centralizes your email, fax, and voice mail messages in one central location.  And you can easily retreive all these modes of communication from anywhere.  When you’re on the road, simply call into the system and have your emails read to you over the phone, have your calendar read to you so you know what meetings you have coming up, send a note to everyone in a scheduled meeting that you’ll be late, listen to your voice mails.  It’s really powerful.  The concept of UM is not new, but the rich integration with calendaring far exceeds other solutions out there.</a:t>
            </a:r>
          </a:p>
        </p:txBody>
      </p:sp>
      <p:sp>
        <p:nvSpPr>
          <p:cNvPr id="4" name="Slide Number Placeholder 3"/>
          <p:cNvSpPr>
            <a:spLocks noGrp="1"/>
          </p:cNvSpPr>
          <p:nvPr>
            <p:ph type="sldNum" sz="quarter" idx="5"/>
          </p:nvPr>
        </p:nvSpPr>
        <p:spPr/>
        <p:txBody>
          <a:bodyPr/>
          <a:lstStyle/>
          <a:p>
            <a:pPr>
              <a:defRPr/>
            </a:pPr>
            <a:fld id="{BE8A48ED-344C-4E81-A542-3846AF5143C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r>
              <a:rPr lang="en-US" smtClean="0">
                <a:latin typeface="Segoe" pitchFamily="2" charset="0"/>
              </a:rPr>
              <a:t>customers that have their own on-premise Exchange Servers or have a hosted Exch environment can take advantage of a hosted security and compliance solution with EHS…</a:t>
            </a:r>
          </a:p>
        </p:txBody>
      </p:sp>
      <p:sp>
        <p:nvSpPr>
          <p:cNvPr id="56324" name="Footer Placeholder 6"/>
          <p:cNvSpPr txBox="1">
            <a:spLocks noGrp="1"/>
          </p:cNvSpPr>
          <p:nvPr/>
        </p:nvSpPr>
        <p:spPr bwMode="auto">
          <a:xfrm>
            <a:off x="0" y="8937625"/>
            <a:ext cx="5792788" cy="357188"/>
          </a:xfrm>
          <a:prstGeom prst="rect">
            <a:avLst/>
          </a:prstGeom>
          <a:noFill/>
          <a:ln w="9525">
            <a:noFill/>
            <a:miter lim="800000"/>
            <a:headEnd/>
            <a:tailEnd/>
          </a:ln>
        </p:spPr>
        <p:txBody>
          <a:bodyPr lIns="93177" tIns="46589" rIns="93177" bIns="46589" anchor="b"/>
          <a:lstStyle/>
          <a:p>
            <a:pPr defTabSz="914400" eaLnBrk="0" hangingPunct="0"/>
            <a:r>
              <a:rPr lang="en-US" sz="800"/>
              <a:t>© 2003-2005 Microsoft Corporation. All rights reserved.</a:t>
            </a:r>
          </a:p>
          <a:p>
            <a:pPr defTabSz="914400" eaLnBrk="0" hangingPunct="0"/>
            <a:r>
              <a:rPr lang="en-US" sz="800"/>
              <a:t>This presentation is for informational purposes only. Microsoft makes no warranties, express or implied, in this summary.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57347" name="Rectangle 3"/>
          <p:cNvSpPr>
            <a:spLocks noGrp="1" noChangeArrowheads="1"/>
          </p:cNvSpPr>
          <p:nvPr>
            <p:ph type="body" idx="1"/>
          </p:nvPr>
        </p:nvSpPr>
        <p:spPr bwMode="auto">
          <a:xfrm>
            <a:off x="701675" y="4414838"/>
            <a:ext cx="5607050" cy="4184650"/>
          </a:xfrm>
          <a:noFill/>
        </p:spPr>
        <p:txBody>
          <a:bodyPr wrap="square" lIns="92214" tIns="46107" rIns="92214" bIns="46107" numCol="1" anchor="t" anchorCtr="0" compatLnSpc="1">
            <a:prstTxWarp prst="textNoShape">
              <a:avLst/>
            </a:prstTxWarp>
          </a:bodyPr>
          <a:lstStyle/>
          <a:p>
            <a:pPr eaLnBrk="1" hangingPunct="1">
              <a:spcBef>
                <a:spcPct val="0"/>
              </a:spcBef>
            </a:pPr>
            <a:endParaRPr lang="en-US" smtClean="0">
              <a:latin typeface="Segoe" pitchFamily="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3"/>
          <p:cNvSpPr>
            <a:spLocks noGrp="1" noChangeArrowheads="1"/>
          </p:cNvSpPr>
          <p:nvPr>
            <p:ph type="dt" sz="quarter" idx="1"/>
          </p:nvPr>
        </p:nvSpPr>
        <p:spPr>
          <a:ln>
            <a:headEnd/>
            <a:tailEnd/>
          </a:ln>
        </p:spPr>
        <p:txBody>
          <a:bodyPr/>
          <a:lstStyle/>
          <a:p>
            <a:pPr>
              <a:defRPr/>
            </a:pPr>
            <a:fld id="{CA4ABBB5-A2DE-4A1C-BEE7-1F167FE01B5B}" type="datetime8">
              <a:rPr lang="en-US" smtClean="0"/>
              <a:pPr>
                <a:defRPr/>
              </a:pPr>
              <a:t>5/12/2009 5:38 PM</a:t>
            </a:fld>
            <a:endParaRPr lang="en-US" smtClean="0"/>
          </a:p>
        </p:txBody>
      </p:sp>
      <p:sp>
        <p:nvSpPr>
          <p:cNvPr id="36867" name="Shape 4"/>
          <p:cNvSpPr>
            <a:spLocks noGrp="1" noChangeArrowheads="1"/>
          </p:cNvSpPr>
          <p:nvPr>
            <p:ph type="sldNum" sz="quarter" idx="5"/>
          </p:nvPr>
        </p:nvSpPr>
        <p:spPr>
          <a:ln>
            <a:headEnd/>
            <a:tailEnd/>
          </a:ln>
        </p:spPr>
        <p:txBody>
          <a:bodyPr/>
          <a:lstStyle/>
          <a:p>
            <a:pPr>
              <a:defRPr/>
            </a:pPr>
            <a:fld id="{5E66AC47-74DC-4710-8269-39DF1818BD3A}" type="slidenum">
              <a:rPr lang="en-US" smtClean="0"/>
              <a:pPr>
                <a:defRPr/>
              </a:pPr>
              <a:t>9</a:t>
            </a:fld>
            <a:endParaRPr lang="en-US" smtClean="0"/>
          </a:p>
        </p:txBody>
      </p:sp>
      <p:sp>
        <p:nvSpPr>
          <p:cNvPr id="58372" name="Shape 5"/>
          <p:cNvSpPr>
            <a:spLocks noGrp="1" noChangeArrowheads="1"/>
          </p:cNvSpPr>
          <p:nvPr>
            <p:ph type="ftr" sz="quarter" idx="4"/>
          </p:nvPr>
        </p:nvSpPr>
        <p:spPr bwMode="auto">
          <a:xfrm>
            <a:off x="0" y="8937625"/>
            <a:ext cx="5792788" cy="357188"/>
          </a:xfr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z="800" smtClean="0">
                <a:latin typeface="Segoe" pitchFamily="2" charset="0"/>
                <a:cs typeface="Arial" pitchFamily="34" charset="0"/>
              </a:rPr>
              <a:t>©2006 Microsoft Corporation. All rights reserved.</a:t>
            </a:r>
            <a:endParaRPr lang="en-US" smtClean="0">
              <a:latin typeface="Segoe" pitchFamily="2" charset="0"/>
              <a:cs typeface="Arial" pitchFamily="34" charset="0"/>
            </a:endParaRPr>
          </a:p>
          <a:p>
            <a:pPr defTabSz="912813" fontAlgn="base">
              <a:spcBef>
                <a:spcPct val="0"/>
              </a:spcBef>
              <a:spcAft>
                <a:spcPct val="0"/>
              </a:spcAft>
            </a:pPr>
            <a:r>
              <a:rPr lang="en-US" sz="800" smtClean="0">
                <a:latin typeface="Segoe" pitchFamily="2" charset="0"/>
                <a:cs typeface="Arial" pitchFamily="34" charset="0"/>
              </a:rPr>
              <a:t>This presentation is for informational purposes only. Microsoft makes no warranties, express or implied, in this summary.</a:t>
            </a:r>
          </a:p>
        </p:txBody>
      </p:sp>
      <p:sp>
        <p:nvSpPr>
          <p:cNvPr id="36869" name="Shape 6"/>
          <p:cNvSpPr>
            <a:spLocks noGrp="1" noChangeArrowheads="1"/>
          </p:cNvSpPr>
          <p:nvPr>
            <p:ph type="hdr" sz="quarter"/>
          </p:nvPr>
        </p:nvSpPr>
        <p:spPr>
          <a:ln>
            <a:headEnd/>
            <a:tailEnd/>
          </a:ln>
        </p:spPr>
        <p:txBody>
          <a:bodyPr/>
          <a:lstStyle/>
          <a:p>
            <a:pPr>
              <a:defRPr/>
            </a:pPr>
            <a:r>
              <a:rPr lang="en-US" smtClean="0"/>
              <a:t>Microsoft Forefront</a:t>
            </a:r>
          </a:p>
        </p:txBody>
      </p:sp>
      <p:sp>
        <p:nvSpPr>
          <p:cNvPr id="58374" name="Rectangle 19460"/>
          <p:cNvSpPr>
            <a:spLocks noGrp="1" noRot="1" noChangeAspect="1" noChangeArrowheads="1" noTextEdit="1"/>
          </p:cNvSpPr>
          <p:nvPr>
            <p:ph type="sldImg"/>
          </p:nvPr>
        </p:nvSpPr>
        <p:spPr bwMode="auto">
          <a:xfrm>
            <a:off x="1181100" y="219075"/>
            <a:ext cx="4648200" cy="3486150"/>
          </a:xfrm>
          <a:noFill/>
          <a:ln w="9525" cap="flat">
            <a:solidFill>
              <a:srgbClr val="000000"/>
            </a:solidFill>
            <a:miter lim="800000"/>
            <a:headEnd type="none" w="med" len="med"/>
            <a:tailEnd type="none" w="med" len="med"/>
          </a:ln>
        </p:spPr>
      </p:sp>
      <p:sp>
        <p:nvSpPr>
          <p:cNvPr id="58375" name="Rectangle 1744898"/>
          <p:cNvSpPr>
            <a:spLocks noGrp="1" noChangeArrowheads="1"/>
          </p:cNvSpPr>
          <p:nvPr>
            <p:ph type="body" idx="1"/>
          </p:nvPr>
        </p:nvSpPr>
        <p:spPr bwMode="auto">
          <a:xfrm>
            <a:off x="200025" y="3749675"/>
            <a:ext cx="6742113" cy="4183063"/>
          </a:xfrm>
          <a:noFill/>
        </p:spPr>
        <p:txBody>
          <a:bodyPr wrap="square" numCol="1" anchor="t" anchorCtr="0" compatLnSpc="1">
            <a:prstTxWarp prst="textNoShape">
              <a:avLst/>
            </a:prstTxWarp>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8" descr="C:\Program Files\Microsoft Resource DVD Artwork\DVD_ART\Artwork_Imagery\Photos_for_PPT\Photo_backgrounds\FY05 Partner Program OEM Photos\OEM towers tower front fronts pc hardware computer electronics.png"/>
          <p:cNvPicPr>
            <a:picLocks noChangeAspect="1" noChangeArrowheads="1"/>
          </p:cNvPicPr>
          <p:nvPr userDrawn="1"/>
        </p:nvPicPr>
        <p:blipFill>
          <a:blip r:embed="rId2" cstate="print"/>
          <a:stretch>
            <a:fillRect/>
          </a:stretch>
        </p:blipFill>
        <p:spPr bwMode="auto">
          <a:xfrm rot="21385533">
            <a:off x="233778" y="1123949"/>
            <a:ext cx="5133975" cy="3371850"/>
          </a:xfrm>
          <a:prstGeom prst="rect">
            <a:avLst/>
          </a:prstGeom>
          <a:noFill/>
          <a:ln>
            <a:noFill/>
          </a:ln>
        </p:spPr>
      </p:pic>
      <p:grpSp>
        <p:nvGrpSpPr>
          <p:cNvPr id="12" name="Group 11"/>
          <p:cNvGrpSpPr/>
          <p:nvPr userDrawn="1"/>
        </p:nvGrpSpPr>
        <p:grpSpPr>
          <a:xfrm>
            <a:off x="0" y="3814147"/>
            <a:ext cx="9144000" cy="2041173"/>
            <a:chOff x="0" y="3814147"/>
            <a:chExt cx="9144000" cy="2041173"/>
          </a:xfrm>
        </p:grpSpPr>
        <p:sp>
          <p:nvSpPr>
            <p:cNvPr id="4" name="Rectangle 3"/>
            <p:cNvSpPr/>
            <p:nvPr userDrawn="1"/>
          </p:nvSpPr>
          <p:spPr bwMode="auto">
            <a:xfrm>
              <a:off x="0" y="3814147"/>
              <a:ext cx="9144000" cy="2009038"/>
            </a:xfrm>
            <a:prstGeom prst="rect">
              <a:avLst/>
            </a:prstGeom>
            <a:gradFill flip="none" rotWithShape="1">
              <a:gsLst>
                <a:gs pos="0">
                  <a:schemeClr val="tx1">
                    <a:alpha val="13000"/>
                  </a:schemeClr>
                </a:gs>
                <a:gs pos="63000">
                  <a:schemeClr val="tx1">
                    <a:alpha val="38000"/>
                  </a:schemeClr>
                </a:gs>
                <a:gs pos="85000">
                  <a:schemeClr val="tx1">
                    <a:alpha val="0"/>
                  </a:schemeClr>
                </a:gs>
              </a:gsLst>
              <a:lin ang="0" scaled="1"/>
              <a:tileRect/>
            </a:gradFill>
            <a:ln w="9525" cap="flat" cmpd="sng" algn="ctr">
              <a:noFill/>
              <a:prstDash val="solid"/>
              <a:round/>
              <a:headEnd type="none" w="med" len="med"/>
              <a:tailEnd type="none" w="med" len="med"/>
            </a:ln>
            <a:effectLst/>
          </p:spPr>
          <p:txBody>
            <a:bodyPr/>
            <a:lstStyle/>
            <a:p>
              <a:pPr eaLnBrk="0" hangingPunct="0">
                <a:defRPr/>
              </a:pPr>
              <a:endParaRPr lang="en-US" sz="2400">
                <a:effectLst>
                  <a:outerShdw blurRad="38100" dist="38100" dir="2700000" algn="tl">
                    <a:srgbClr val="000000">
                      <a:alpha val="43137"/>
                    </a:srgbClr>
                  </a:outerShdw>
                </a:effectLst>
              </a:endParaRPr>
            </a:p>
          </p:txBody>
        </p:sp>
        <p:cxnSp>
          <p:nvCxnSpPr>
            <p:cNvPr id="5" name="Straight Connector 4"/>
            <p:cNvCxnSpPr/>
            <p:nvPr userDrawn="1"/>
          </p:nvCxnSpPr>
          <p:spPr>
            <a:xfrm>
              <a:off x="0" y="3840163"/>
              <a:ext cx="9144000" cy="1588"/>
            </a:xfrm>
            <a:prstGeom prst="line">
              <a:avLst/>
            </a:prstGeom>
            <a:ln w="63500">
              <a:gradFill>
                <a:gsLst>
                  <a:gs pos="0">
                    <a:schemeClr val="tx1">
                      <a:alpha val="1100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5853732"/>
              <a:ext cx="9144000" cy="1588"/>
            </a:xfrm>
            <a:prstGeom prst="line">
              <a:avLst/>
            </a:prstGeom>
            <a:ln w="63500">
              <a:gradFill>
                <a:gsLst>
                  <a:gs pos="0">
                    <a:schemeClr val="tx1">
                      <a:alpha val="1100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latin typeface="Segoe Light"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1066800"/>
            <a:ext cx="3581400" cy="2133600"/>
          </a:xfrm>
        </p:spPr>
        <p:txBody>
          <a:bodyPr anchor="ctr">
            <a:normAutofit/>
          </a:bodyPr>
          <a:lstStyle>
            <a:lvl1pPr algn="l">
              <a:defRPr sz="2000" b="0" i="0">
                <a:solidFill>
                  <a:schemeClr val="tx1"/>
                </a:solidFill>
                <a:latin typeface="Segoe Semibold"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Date Placeholder 2"/>
          <p:cNvSpPr>
            <a:spLocks noGrp="1"/>
          </p:cNvSpPr>
          <p:nvPr>
            <p:ph type="dt" sz="half" idx="15"/>
          </p:nvPr>
        </p:nvSpPr>
        <p:spPr>
          <a:xfrm>
            <a:off x="7543800" y="6460217"/>
            <a:ext cx="838200"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a:defRPr/>
            </a:pPr>
            <a:fld id="{D60C6D13-06AF-4E15-9F4E-9747959CF965}" type="datetimeFigureOut">
              <a:rPr lang="en-US" smtClean="0"/>
              <a:pPr>
                <a:defRPr/>
              </a:pPr>
              <a:t>5/12/2009</a:t>
            </a:fld>
            <a:endParaRPr lang="en-US" dirty="0"/>
          </a:p>
        </p:txBody>
      </p:sp>
      <p:sp>
        <p:nvSpPr>
          <p:cNvPr id="9" name="Footer Placeholder 3"/>
          <p:cNvSpPr>
            <a:spLocks noGrp="1"/>
          </p:cNvSpPr>
          <p:nvPr>
            <p:ph type="ftr" sz="quarter" idx="16"/>
          </p:nvPr>
        </p:nvSpPr>
        <p:spPr>
          <a:xfrm>
            <a:off x="4800600" y="6460219"/>
            <a:ext cx="2133600" cy="365125"/>
          </a:xfrm>
          <a:prstGeom prst="rect">
            <a:avLst/>
          </a:prstGeom>
        </p:spPr>
        <p:txBody>
          <a:bodyPr anchor="ctr"/>
          <a:lstStyle>
            <a:lvl1pPr algn="ctr" fontAlgn="auto">
              <a:spcBef>
                <a:spcPts val="0"/>
              </a:spcBef>
              <a:spcAft>
                <a:spcPts val="0"/>
              </a:spcAft>
              <a:defRPr sz="900" dirty="0">
                <a:solidFill>
                  <a:schemeClr val="bg1"/>
                </a:solidFill>
                <a:latin typeface="+mn-lt"/>
              </a:defRPr>
            </a:lvl1pPr>
          </a:lstStyle>
          <a:p>
            <a:pPr>
              <a:defRPr/>
            </a:pPr>
            <a:endParaRPr lang="en-US" dirty="0"/>
          </a:p>
        </p:txBody>
      </p:sp>
      <p:sp>
        <p:nvSpPr>
          <p:cNvPr id="10" name="Slide Number Placeholder 4"/>
          <p:cNvSpPr>
            <a:spLocks noGrp="1"/>
          </p:cNvSpPr>
          <p:nvPr>
            <p:ph type="sldNum" sz="quarter" idx="17"/>
          </p:nvPr>
        </p:nvSpPr>
        <p:spPr>
          <a:xfrm>
            <a:off x="8382000" y="6460217"/>
            <a:ext cx="609600"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a:defRPr/>
            </a:pPr>
            <a:fld id="{3C7B1C64-A14E-4D42-B35E-20EF6EFAD7FF}" type="slidenum">
              <a:rPr lang="en-US" smtClean="0"/>
              <a:pPr>
                <a:defRPr/>
              </a:pPr>
              <a:t>‹#›</a:t>
            </a:fld>
            <a:endParaRPr lang="en-US" dirty="0"/>
          </a:p>
        </p:txBody>
      </p:sp>
      <p:sp>
        <p:nvSpPr>
          <p:cNvPr id="11" name="Title 1"/>
          <p:cNvSpPr>
            <a:spLocks noGrp="1"/>
          </p:cNvSpPr>
          <p:nvPr>
            <p:ph type="title"/>
          </p:nvPr>
        </p:nvSpPr>
        <p:spPr>
          <a:xfrm>
            <a:off x="457200" y="152400"/>
            <a:ext cx="8229600" cy="762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7"/>
          <p:cNvSpPr>
            <a:spLocks noGrp="1"/>
          </p:cNvSpPr>
          <p:nvPr>
            <p:ph type="body" sz="quarter" idx="14"/>
          </p:nvPr>
        </p:nvSpPr>
        <p:spPr>
          <a:xfrm>
            <a:off x="457200" y="838200"/>
            <a:ext cx="6934200"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lvl1pPr algn="l" rtl="0" eaLnBrk="1" latinLnBrk="0" hangingPunct="1">
              <a:spcBef>
                <a:spcPct val="0"/>
              </a:spcBef>
              <a:buNone/>
              <a:defRPr kumimoji="0" lang="en-US" sz="5000" b="0" kern="1200" dirty="0">
                <a:ln>
                  <a:noFill/>
                </a:ln>
                <a:solidFill>
                  <a:schemeClr val="tx2"/>
                </a:solidFill>
                <a:effectLst/>
                <a:latin typeface="+mj-lt"/>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2362200" y="6356350"/>
            <a:ext cx="2133600" cy="365125"/>
          </a:xfrm>
          <a:prstGeom prst="rect">
            <a:avLst/>
          </a:prstGeom>
        </p:spPr>
        <p:txBody>
          <a:bodyPr/>
          <a:lstStyle/>
          <a:p>
            <a:fld id="{4DF9FB0B-AA88-4E23-9B0B-0F345E398924}" type="datetimeFigureOut">
              <a:rPr lang="en-US" smtClean="0"/>
              <a:pPr/>
              <a:t>5/12/2009</a:t>
            </a:fld>
            <a:endParaRPr lang="en-US"/>
          </a:p>
        </p:txBody>
      </p:sp>
      <p:sp>
        <p:nvSpPr>
          <p:cNvPr id="4" name="Footer Placeholder 3"/>
          <p:cNvSpPr>
            <a:spLocks noGrp="1"/>
          </p:cNvSpPr>
          <p:nvPr>
            <p:ph type="ftr" sz="quarter" idx="11"/>
          </p:nvPr>
        </p:nvSpPr>
        <p:spPr>
          <a:xfrm>
            <a:off x="4572000" y="6356350"/>
            <a:ext cx="3352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p>
            <a:fld id="{B743FED9-B1F8-4186-9EDA-6A5493B707D1}" type="slidenum">
              <a:rPr lang="en-US" smtClean="0"/>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1" name="Rectangle 20"/>
          <p:cNvSpPr/>
          <p:nvPr userDrawn="1"/>
        </p:nvSpPr>
        <p:spPr bwMode="auto">
          <a:xfrm>
            <a:off x="0" y="3814147"/>
            <a:ext cx="9144000" cy="2009038"/>
          </a:xfrm>
          <a:prstGeom prst="rect">
            <a:avLst/>
          </a:prstGeom>
          <a:gradFill flip="none" rotWithShape="1">
            <a:gsLst>
              <a:gs pos="0">
                <a:schemeClr val="tx1">
                  <a:alpha val="13000"/>
                </a:schemeClr>
              </a:gs>
              <a:gs pos="63000">
                <a:schemeClr val="tx1">
                  <a:alpha val="38000"/>
                </a:schemeClr>
              </a:gs>
              <a:gs pos="85000">
                <a:schemeClr val="tx1">
                  <a:alpha val="0"/>
                </a:schemeClr>
              </a:gs>
            </a:gsLst>
            <a:lin ang="0" scaled="1"/>
            <a:tileRect/>
          </a:gradFill>
          <a:ln w="9525" cap="flat" cmpd="sng" algn="ctr">
            <a:noFill/>
            <a:prstDash val="solid"/>
            <a:round/>
            <a:headEnd type="none" w="med" len="med"/>
            <a:tailEnd type="none" w="med" len="med"/>
          </a:ln>
          <a:effectLst/>
        </p:spPr>
        <p:txBody>
          <a:bodyPr/>
          <a:lstStyle/>
          <a:p>
            <a:pPr eaLnBrk="0" hangingPunct="0">
              <a:defRPr/>
            </a:pPr>
            <a:endParaRPr lang="en-US" sz="2400">
              <a:effectLst>
                <a:outerShdw blurRad="38100" dist="38100" dir="2700000" algn="tl">
                  <a:srgbClr val="000000">
                    <a:alpha val="43137"/>
                  </a:srgbClr>
                </a:outerShdw>
              </a:effectLst>
            </a:endParaRPr>
          </a:p>
        </p:txBody>
      </p:sp>
      <p:cxnSp>
        <p:nvCxnSpPr>
          <p:cNvPr id="22" name="Straight Connector 21"/>
          <p:cNvCxnSpPr/>
          <p:nvPr userDrawn="1"/>
        </p:nvCxnSpPr>
        <p:spPr>
          <a:xfrm>
            <a:off x="0" y="3840163"/>
            <a:ext cx="9144000" cy="1588"/>
          </a:xfrm>
          <a:prstGeom prst="line">
            <a:avLst/>
          </a:prstGeom>
          <a:ln w="63500">
            <a:gradFill>
              <a:gsLst>
                <a:gs pos="0">
                  <a:schemeClr val="tx1">
                    <a:alpha val="1100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5853732"/>
            <a:ext cx="9144000" cy="1588"/>
          </a:xfrm>
          <a:prstGeom prst="line">
            <a:avLst/>
          </a:prstGeom>
          <a:ln w="63500">
            <a:gradFill>
              <a:gsLst>
                <a:gs pos="0">
                  <a:schemeClr val="tx1">
                    <a:alpha val="1100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pic>
        <p:nvPicPr>
          <p:cNvPr id="5" name="Picture 8" descr="C:\Program Files\Microsoft Resource DVD Artwork\DVD_ART\Artwork_Imagery\Photos_for_PPT\Photo_backgrounds\FY05 Partner Program OEM Photos\OEM towers tower front fronts pc hardware computer electronics.png"/>
          <p:cNvPicPr>
            <a:picLocks noChangeAspect="1" noChangeArrowheads="1"/>
          </p:cNvPicPr>
          <p:nvPr userDrawn="1"/>
        </p:nvPicPr>
        <p:blipFill>
          <a:blip r:embed="rId2" cstate="print"/>
          <a:stretch>
            <a:fillRect/>
          </a:stretch>
        </p:blipFill>
        <p:spPr bwMode="auto">
          <a:xfrm rot="21385533">
            <a:off x="233778" y="1123949"/>
            <a:ext cx="5133975" cy="3371850"/>
          </a:xfrm>
          <a:prstGeom prst="rect">
            <a:avLst/>
          </a:prstGeom>
          <a:noFill/>
          <a:ln>
            <a:noFill/>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latin typeface="Segoe Light"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6" r:id="rId13"/>
    <p:sldLayoutId id="2147484047" r:id="rId14"/>
    <p:sldLayoutId id="2147484048" r:id="rId15"/>
  </p:sldLayoutIdLst>
  <p:transition spd="med">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4043" r:id="rId1"/>
  </p:sldLayoutIdLst>
  <p:transition spd="med">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keeler@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3.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98.png"/><Relationship Id="rId18" Type="http://schemas.openxmlformats.org/officeDocument/2006/relationships/image" Target="../media/image103.png"/><Relationship Id="rId3" Type="http://schemas.openxmlformats.org/officeDocument/2006/relationships/image" Target="../media/image90.png"/><Relationship Id="rId21" Type="http://schemas.openxmlformats.org/officeDocument/2006/relationships/image" Target="../media/image106.png"/><Relationship Id="rId7" Type="http://schemas.openxmlformats.org/officeDocument/2006/relationships/image" Target="../media/image94.png"/><Relationship Id="rId12" Type="http://schemas.openxmlformats.org/officeDocument/2006/relationships/image" Target="../media/image64.png"/><Relationship Id="rId17" Type="http://schemas.openxmlformats.org/officeDocument/2006/relationships/image" Target="../media/image102.png"/><Relationship Id="rId25" Type="http://schemas.openxmlformats.org/officeDocument/2006/relationships/image" Target="../media/image110.png"/><Relationship Id="rId2" Type="http://schemas.openxmlformats.org/officeDocument/2006/relationships/notesSlide" Target="../notesSlides/notesSlide14.xml"/><Relationship Id="rId16" Type="http://schemas.openxmlformats.org/officeDocument/2006/relationships/image" Target="../media/image101.png"/><Relationship Id="rId20"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97.png"/><Relationship Id="rId24" Type="http://schemas.openxmlformats.org/officeDocument/2006/relationships/image" Target="../media/image109.png"/><Relationship Id="rId5" Type="http://schemas.openxmlformats.org/officeDocument/2006/relationships/image" Target="../media/image92.png"/><Relationship Id="rId15" Type="http://schemas.openxmlformats.org/officeDocument/2006/relationships/image" Target="../media/image100.png"/><Relationship Id="rId23" Type="http://schemas.openxmlformats.org/officeDocument/2006/relationships/image" Target="../media/image108.png"/><Relationship Id="rId10" Type="http://schemas.openxmlformats.org/officeDocument/2006/relationships/image" Target="../media/image96.png"/><Relationship Id="rId19" Type="http://schemas.openxmlformats.org/officeDocument/2006/relationships/image" Target="../media/image104.png"/><Relationship Id="rId4" Type="http://schemas.openxmlformats.org/officeDocument/2006/relationships/image" Target="../media/image91.png"/><Relationship Id="rId9" Type="http://schemas.openxmlformats.org/officeDocument/2006/relationships/image" Target="../media/image95.png"/><Relationship Id="rId14" Type="http://schemas.openxmlformats.org/officeDocument/2006/relationships/image" Target="../media/image99.png"/><Relationship Id="rId22" Type="http://schemas.openxmlformats.org/officeDocument/2006/relationships/image" Target="../media/image10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0.gif"/><Relationship Id="rId18" Type="http://schemas.openxmlformats.org/officeDocument/2006/relationships/image" Target="../media/image125.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hyperlink" Target="http://www.ebay.com/" TargetMode="External"/><Relationship Id="rId17" Type="http://schemas.openxmlformats.org/officeDocument/2006/relationships/image" Target="../media/image124.jpeg"/><Relationship Id="rId2" Type="http://schemas.openxmlformats.org/officeDocument/2006/relationships/notesSlide" Target="../notesSlides/notesSlide16.xml"/><Relationship Id="rId16"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2.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1.png"/></Relationships>
</file>

<file path=ppt/slides/_rels/slide17.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18.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39.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38.png"/><Relationship Id="rId17" Type="http://schemas.openxmlformats.org/officeDocument/2006/relationships/image" Target="../media/image141.png"/><Relationship Id="rId2" Type="http://schemas.openxmlformats.org/officeDocument/2006/relationships/notesSlide" Target="../notesSlides/notesSlide18.xml"/><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35.png"/><Relationship Id="rId11" Type="http://schemas.openxmlformats.org/officeDocument/2006/relationships/image" Target="../media/image36.png"/><Relationship Id="rId5" Type="http://schemas.openxmlformats.org/officeDocument/2006/relationships/image" Target="../media/image134.png"/><Relationship Id="rId15" Type="http://schemas.openxmlformats.org/officeDocument/2006/relationships/image" Target="../media/image140.png"/><Relationship Id="rId10" Type="http://schemas.openxmlformats.org/officeDocument/2006/relationships/image" Target="../media/image39.png"/><Relationship Id="rId4" Type="http://schemas.openxmlformats.org/officeDocument/2006/relationships/image" Target="../media/image133.png"/><Relationship Id="rId9" Type="http://schemas.openxmlformats.org/officeDocument/2006/relationships/image" Target="../media/image43.png"/><Relationship Id="rId1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4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emf"/><Relationship Id="rId3" Type="http://schemas.openxmlformats.org/officeDocument/2006/relationships/image" Target="../media/image146.png"/><Relationship Id="rId7" Type="http://schemas.openxmlformats.org/officeDocument/2006/relationships/image" Target="../media/image150.png"/><Relationship Id="rId12" Type="http://schemas.openxmlformats.org/officeDocument/2006/relationships/image" Target="../media/image15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 Id="rId14" Type="http://schemas.openxmlformats.org/officeDocument/2006/relationships/image" Target="../media/image157.png"/></Relationships>
</file>

<file path=ppt/slides/_rels/slide21.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3" Type="http://schemas.openxmlformats.org/officeDocument/2006/relationships/image" Target="../media/image158.png"/><Relationship Id="rId7" Type="http://schemas.openxmlformats.org/officeDocument/2006/relationships/image" Target="../media/image162.png"/><Relationship Id="rId12" Type="http://schemas.openxmlformats.org/officeDocument/2006/relationships/image" Target="../media/image16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61.png"/><Relationship Id="rId11" Type="http://schemas.openxmlformats.org/officeDocument/2006/relationships/image" Target="../media/image166.png"/><Relationship Id="rId5" Type="http://schemas.openxmlformats.org/officeDocument/2006/relationships/image" Target="../media/image160.png"/><Relationship Id="rId10" Type="http://schemas.openxmlformats.org/officeDocument/2006/relationships/image" Target="../media/image165.png"/><Relationship Id="rId4" Type="http://schemas.openxmlformats.org/officeDocument/2006/relationships/image" Target="../media/image159.png"/><Relationship Id="rId9" Type="http://schemas.openxmlformats.org/officeDocument/2006/relationships/image" Target="../media/image164.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hyperlink" Target="https://mocp.microsoftonline.com/" TargetMode="External"/><Relationship Id="rId7" Type="http://schemas.openxmlformats.org/officeDocument/2006/relationships/hyperlink" Target="http://www.microsoft.com/online/exchange-online.mspx"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hyperlink" Target="http://www.office.microsoft.com/communicationsserver" TargetMode="External"/><Relationship Id="rId5" Type="http://schemas.openxmlformats.org/officeDocument/2006/relationships/hyperlink" Target="http://technet.microsoft.com/en-us/library/bb981188.aspx" TargetMode="External"/><Relationship Id="rId4" Type="http://schemas.openxmlformats.org/officeDocument/2006/relationships/hyperlink" Target="https://admin.microsoftonline.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technet.microsoft.com/msonline" TargetMode="External"/><Relationship Id="rId2" Type="http://schemas.openxmlformats.org/officeDocument/2006/relationships/hyperlink" Target="http://microsoft.com/online"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70.png"/><Relationship Id="rId7" Type="http://schemas.openxmlformats.org/officeDocument/2006/relationships/image" Target="../media/image173.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142.png"/><Relationship Id="rId11" Type="http://schemas.openxmlformats.org/officeDocument/2006/relationships/image" Target="../media/image145.png"/><Relationship Id="rId5" Type="http://schemas.openxmlformats.org/officeDocument/2006/relationships/image" Target="../media/image172.png"/><Relationship Id="rId10" Type="http://schemas.openxmlformats.org/officeDocument/2006/relationships/image" Target="../media/image176.png"/><Relationship Id="rId4" Type="http://schemas.openxmlformats.org/officeDocument/2006/relationships/image" Target="../media/image171.png"/><Relationship Id="rId9" Type="http://schemas.openxmlformats.org/officeDocument/2006/relationships/image" Target="../media/image17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6.xml"/><Relationship Id="rId16"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Microsoft Online Services</a:t>
            </a:r>
            <a:br>
              <a:rPr lang="en-US" dirty="0" smtClean="0"/>
            </a:br>
            <a:r>
              <a:rPr lang="en-US" sz="4000" dirty="0" smtClean="0">
                <a:solidFill>
                  <a:schemeClr val="tx1"/>
                </a:solidFill>
                <a:latin typeface="Segoe Light" pitchFamily="34" charset="0"/>
              </a:rPr>
              <a:t>Overview Presentation</a:t>
            </a:r>
            <a:r>
              <a:rPr lang="en-US" dirty="0" smtClean="0"/>
              <a:t/>
            </a:r>
            <a:br>
              <a:rPr lang="en-US" dirty="0" smtClean="0"/>
            </a:br>
            <a:endParaRPr lang="en-US" dirty="0"/>
          </a:p>
        </p:txBody>
      </p:sp>
      <p:sp>
        <p:nvSpPr>
          <p:cNvPr id="9" name="Subtitle 8"/>
          <p:cNvSpPr>
            <a:spLocks noGrp="1"/>
          </p:cNvSpPr>
          <p:nvPr>
            <p:ph type="subTitle" idx="1"/>
          </p:nvPr>
        </p:nvSpPr>
        <p:spPr>
          <a:xfrm>
            <a:off x="758824" y="3935413"/>
            <a:ext cx="7681913" cy="461665"/>
          </a:xfrm>
        </p:spPr>
        <p:txBody>
          <a:bodyPr/>
          <a:lstStyle/>
          <a:p>
            <a:r>
              <a:rPr lang="en-US" sz="2800" dirty="0" smtClean="0"/>
              <a:t>Keith Keeler</a:t>
            </a:r>
            <a:endParaRPr lang="en-US" sz="2800" dirty="0" smtClean="0">
              <a:effectLst>
                <a:outerShdw blurRad="38100" dist="38100" dir="2700000" algn="tl">
                  <a:srgbClr val="000000">
                    <a:alpha val="43137"/>
                  </a:srgbClr>
                </a:outerShdw>
              </a:effectLst>
            </a:endParaRPr>
          </a:p>
          <a:p>
            <a:r>
              <a:rPr lang="en-US" sz="2800" dirty="0" smtClean="0"/>
              <a:t>Microsoft Corporation</a:t>
            </a:r>
          </a:p>
          <a:p>
            <a:r>
              <a:rPr lang="en-US" sz="2800" dirty="0" smtClean="0"/>
              <a:t>Partner Account Manager</a:t>
            </a:r>
          </a:p>
          <a:p>
            <a:r>
              <a:rPr lang="en-US" sz="2800" dirty="0" smtClean="0"/>
              <a:t>Online services</a:t>
            </a:r>
          </a:p>
          <a:p>
            <a:r>
              <a:rPr lang="en-US" sz="2800" dirty="0" smtClean="0">
                <a:hlinkClick r:id="rId3"/>
              </a:rPr>
              <a:t>kkeeler@microsoft.com</a:t>
            </a:r>
            <a:r>
              <a:rPr lang="en-US" sz="2800" dirty="0" smtClean="0"/>
              <a:t> </a:t>
            </a:r>
            <a:endParaRPr lang="en-US" sz="2800"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Rectangle 46111"/>
          <p:cNvPicPr>
            <a:picLocks noChangeAspect="1" noChangeArrowheads="1"/>
          </p:cNvPicPr>
          <p:nvPr/>
        </p:nvPicPr>
        <p:blipFill>
          <a:blip r:embed="rId3" cstate="print"/>
          <a:srcRect/>
          <a:stretch>
            <a:fillRect/>
          </a:stretch>
        </p:blipFill>
        <p:spPr bwMode="auto">
          <a:xfrm>
            <a:off x="-288925" y="1536700"/>
            <a:ext cx="9732963" cy="3132138"/>
          </a:xfrm>
          <a:prstGeom prst="rect">
            <a:avLst/>
          </a:prstGeom>
          <a:noFill/>
          <a:ln w="9525">
            <a:noFill/>
            <a:miter lim="800000"/>
            <a:headEnd/>
            <a:tailEnd/>
          </a:ln>
        </p:spPr>
      </p:pic>
      <p:pic>
        <p:nvPicPr>
          <p:cNvPr id="28675" name="Rectangle 46116"/>
          <p:cNvPicPr>
            <a:picLocks noChangeAspect="1" noChangeArrowheads="1"/>
          </p:cNvPicPr>
          <p:nvPr/>
        </p:nvPicPr>
        <p:blipFill>
          <a:blip r:embed="rId4" cstate="print">
            <a:lum bright="-12000" contrast="12000"/>
          </a:blip>
          <a:srcRect/>
          <a:stretch>
            <a:fillRect/>
          </a:stretch>
        </p:blipFill>
        <p:spPr bwMode="auto">
          <a:xfrm rot="8100000">
            <a:off x="1687513" y="2370138"/>
            <a:ext cx="1143000" cy="1143000"/>
          </a:xfrm>
          <a:prstGeom prst="rect">
            <a:avLst/>
          </a:prstGeom>
          <a:noFill/>
          <a:ln w="9525">
            <a:noFill/>
            <a:miter lim="800000"/>
            <a:headEnd/>
            <a:tailEnd/>
          </a:ln>
        </p:spPr>
      </p:pic>
      <p:pic>
        <p:nvPicPr>
          <p:cNvPr id="28676" name="Rectangle 46112"/>
          <p:cNvPicPr>
            <a:picLocks noChangeAspect="1" noChangeArrowheads="1"/>
          </p:cNvPicPr>
          <p:nvPr/>
        </p:nvPicPr>
        <p:blipFill>
          <a:blip r:embed="rId5" cstate="print"/>
          <a:srcRect/>
          <a:stretch>
            <a:fillRect/>
          </a:stretch>
        </p:blipFill>
        <p:spPr bwMode="auto">
          <a:xfrm>
            <a:off x="3552825" y="1939925"/>
            <a:ext cx="5373688" cy="1816100"/>
          </a:xfrm>
          <a:prstGeom prst="rect">
            <a:avLst/>
          </a:prstGeom>
          <a:noFill/>
          <a:ln w="9525">
            <a:noFill/>
            <a:miter lim="800000"/>
            <a:headEnd/>
            <a:tailEnd/>
          </a:ln>
        </p:spPr>
      </p:pic>
      <p:sp>
        <p:nvSpPr>
          <p:cNvPr id="46082" name="Shape 46081"/>
          <p:cNvSpPr>
            <a:spLocks noChangeArrowheads="1"/>
          </p:cNvSpPr>
          <p:nvPr/>
        </p:nvSpPr>
        <p:spPr bwMode="auto">
          <a:xfrm>
            <a:off x="1724025" y="2630488"/>
            <a:ext cx="1268413" cy="6381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1 256"/>
              <a:gd name="T9" fmla="*/ 0 1 256"/>
              <a:gd name="T10" fmla="*/ 0 1 256"/>
              <a:gd name="T11" fmla="*/ 0 1 25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cap="flat" cmpd="sng" algn="ctr">
            <a:noFill/>
            <a:prstDash val="solid"/>
            <a:miter lim="800000"/>
            <a:headEnd type="none" w="med" len="med"/>
            <a:tailEnd type="none" w="med" len="med"/>
          </a:ln>
          <a:effectLst/>
        </p:spPr>
        <p:txBody>
          <a:bodyPr wrap="none" anchor="ctr"/>
          <a:lstStyle/>
          <a:p>
            <a:pPr algn="ctr" defTabSz="914363" fontAlgn="auto">
              <a:spcBef>
                <a:spcPts val="0"/>
              </a:spcBef>
              <a:spcAft>
                <a:spcPts val="0"/>
              </a:spcAft>
              <a:defRPr/>
            </a:pPr>
            <a:r>
              <a:rPr lang="en-US" sz="1600">
                <a:effectLst>
                  <a:outerShdw blurRad="38100" dist="38100" dir="2700000" algn="tl">
                    <a:srgbClr val="000000"/>
                  </a:outerShdw>
                </a:effectLst>
                <a:latin typeface="Segoe" pitchFamily="34" charset="0"/>
                <a:cs typeface="+mn-cs"/>
              </a:rPr>
              <a:t>SMTP</a:t>
            </a:r>
            <a:endParaRPr lang="en-US">
              <a:effectLst>
                <a:outerShdw blurRad="38100" dist="38100" dir="2700000" algn="tl">
                  <a:srgbClr val="000000"/>
                </a:outerShdw>
              </a:effectLst>
              <a:latin typeface="Segoe" pitchFamily="34" charset="0"/>
              <a:cs typeface="+mn-cs"/>
            </a:endParaRPr>
          </a:p>
        </p:txBody>
      </p:sp>
      <p:sp>
        <p:nvSpPr>
          <p:cNvPr id="46085" name="TextBox 46084"/>
          <p:cNvSpPr txBox="1">
            <a:spLocks noChangeArrowheads="1"/>
          </p:cNvSpPr>
          <p:nvPr/>
        </p:nvSpPr>
        <p:spPr bwMode="auto">
          <a:xfrm>
            <a:off x="4959350" y="1658938"/>
            <a:ext cx="4203700" cy="366712"/>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a:effectLst>
                  <a:outerShdw blurRad="38100" dist="38100" dir="2700000" algn="tl">
                    <a:srgbClr val="000000"/>
                  </a:outerShdw>
                </a:effectLst>
                <a:latin typeface="Segoe" pitchFamily="34" charset="0"/>
                <a:cs typeface="Arial" charset="0"/>
              </a:rPr>
              <a:t>On-Premise Software</a:t>
            </a:r>
            <a:endParaRPr lang="en-US">
              <a:effectLst>
                <a:outerShdw blurRad="38100" dist="38100" dir="2700000" algn="tl">
                  <a:srgbClr val="000000"/>
                </a:outerShdw>
              </a:effectLst>
              <a:latin typeface="Segoe" pitchFamily="34" charset="0"/>
              <a:cs typeface="+mn-cs"/>
            </a:endParaRPr>
          </a:p>
        </p:txBody>
      </p:sp>
      <p:pic>
        <p:nvPicPr>
          <p:cNvPr id="28679" name="Rectangle 46085"/>
          <p:cNvPicPr>
            <a:picLocks noChangeAspect="1" noChangeArrowheads="1"/>
          </p:cNvPicPr>
          <p:nvPr/>
        </p:nvPicPr>
        <p:blipFill>
          <a:blip r:embed="rId6" cstate="print"/>
          <a:srcRect/>
          <a:stretch>
            <a:fillRect/>
          </a:stretch>
        </p:blipFill>
        <p:spPr bwMode="auto">
          <a:xfrm>
            <a:off x="19050" y="2155825"/>
            <a:ext cx="1957388" cy="1574800"/>
          </a:xfrm>
          <a:prstGeom prst="rect">
            <a:avLst/>
          </a:prstGeom>
          <a:noFill/>
          <a:ln w="9525">
            <a:noFill/>
            <a:miter lim="800000"/>
            <a:headEnd/>
            <a:tailEnd/>
          </a:ln>
        </p:spPr>
      </p:pic>
      <p:sp>
        <p:nvSpPr>
          <p:cNvPr id="46087" name="TextBox 46086"/>
          <p:cNvSpPr txBox="1">
            <a:spLocks noChangeArrowheads="1"/>
          </p:cNvSpPr>
          <p:nvPr/>
        </p:nvSpPr>
        <p:spPr bwMode="auto">
          <a:xfrm>
            <a:off x="247650" y="2800350"/>
            <a:ext cx="1419225" cy="336550"/>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1600">
                <a:effectLst>
                  <a:outerShdw blurRad="38100" dist="38100" dir="2700000" algn="tl">
                    <a:srgbClr val="000000"/>
                  </a:outerShdw>
                </a:effectLst>
                <a:latin typeface="Segoe" pitchFamily="34" charset="0"/>
                <a:cs typeface="Arial" charset="0"/>
              </a:rPr>
              <a:t>Services</a:t>
            </a:r>
            <a:endParaRPr lang="en-US">
              <a:effectLst>
                <a:outerShdw blurRad="38100" dist="38100" dir="2700000" algn="tl">
                  <a:srgbClr val="000000"/>
                </a:outerShdw>
              </a:effectLst>
              <a:latin typeface="Segoe" pitchFamily="34" charset="0"/>
              <a:cs typeface="+mn-cs"/>
            </a:endParaRPr>
          </a:p>
        </p:txBody>
      </p:sp>
      <p:pic>
        <p:nvPicPr>
          <p:cNvPr id="28681" name="Rectangle 46087"/>
          <p:cNvPicPr>
            <a:picLocks noChangeAspect="1" noChangeArrowheads="1"/>
          </p:cNvPicPr>
          <p:nvPr/>
        </p:nvPicPr>
        <p:blipFill>
          <a:blip r:embed="rId7" cstate="print"/>
          <a:srcRect/>
          <a:stretch>
            <a:fillRect/>
          </a:stretch>
        </p:blipFill>
        <p:spPr bwMode="auto">
          <a:xfrm>
            <a:off x="3011488" y="2778125"/>
            <a:ext cx="530225" cy="411163"/>
          </a:xfrm>
          <a:prstGeom prst="rect">
            <a:avLst/>
          </a:prstGeom>
          <a:noFill/>
          <a:ln w="9525">
            <a:noFill/>
            <a:miter lim="800000"/>
            <a:headEnd/>
            <a:tailEnd/>
          </a:ln>
        </p:spPr>
      </p:pic>
      <p:sp>
        <p:nvSpPr>
          <p:cNvPr id="46089" name="TextBox 46088"/>
          <p:cNvSpPr txBox="1">
            <a:spLocks noChangeArrowheads="1"/>
          </p:cNvSpPr>
          <p:nvPr/>
        </p:nvSpPr>
        <p:spPr bwMode="auto">
          <a:xfrm>
            <a:off x="2863850" y="2455863"/>
            <a:ext cx="684213" cy="274637"/>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defTabSz="914363" fontAlgn="auto">
              <a:spcBef>
                <a:spcPts val="0"/>
              </a:spcBef>
              <a:spcAft>
                <a:spcPts val="0"/>
              </a:spcAft>
              <a:defRPr/>
            </a:pPr>
            <a:r>
              <a:rPr lang="en-US" sz="1200">
                <a:effectLst>
                  <a:outerShdw blurRad="38100" dist="38100" dir="2700000" algn="tl">
                    <a:srgbClr val="000000"/>
                  </a:outerShdw>
                </a:effectLst>
                <a:latin typeface="Segoe" pitchFamily="34" charset="0"/>
                <a:cs typeface="+mn-cs"/>
              </a:rPr>
              <a:t>Firewall</a:t>
            </a:r>
            <a:endParaRPr lang="en-US">
              <a:effectLst>
                <a:outerShdw blurRad="38100" dist="38100" dir="2700000" algn="tl">
                  <a:srgbClr val="000000"/>
                </a:outerShdw>
              </a:effectLst>
              <a:latin typeface="Segoe" pitchFamily="34" charset="0"/>
              <a:cs typeface="+mn-cs"/>
            </a:endParaRPr>
          </a:p>
        </p:txBody>
      </p:sp>
      <p:sp>
        <p:nvSpPr>
          <p:cNvPr id="46090" name="Rectangle 46089"/>
          <p:cNvSpPr>
            <a:spLocks noChangeArrowheads="1"/>
          </p:cNvSpPr>
          <p:nvPr/>
        </p:nvSpPr>
        <p:spPr bwMode="auto">
          <a:xfrm>
            <a:off x="731838" y="4702175"/>
            <a:ext cx="8026400" cy="1628775"/>
          </a:xfrm>
          <a:prstGeom prst="rect">
            <a:avLst/>
          </a:prstGeom>
          <a:noFill/>
          <a:ln w="9525" cap="flat" cmpd="sng" algn="ctr">
            <a:noFill/>
            <a:prstDash val="solid"/>
            <a:miter lim="800000"/>
            <a:headEnd type="none" w="med" len="med"/>
            <a:tailEnd type="none" w="med" len="med"/>
          </a:ln>
          <a:effectLst/>
        </p:spPr>
        <p:txBody>
          <a:bodyPr>
            <a:spAutoFit/>
          </a:bodyPr>
          <a:lstStyle/>
          <a:p>
            <a:pPr defTabSz="914363" fontAlgn="auto">
              <a:lnSpc>
                <a:spcPct val="85000"/>
              </a:lnSpc>
              <a:spcBef>
                <a:spcPct val="25000"/>
              </a:spcBef>
              <a:spcAft>
                <a:spcPts val="0"/>
              </a:spcAft>
              <a:buClr>
                <a:srgbClr val="F8411C"/>
              </a:buClr>
              <a:buSzPct val="80000"/>
              <a:buFont typeface="Wingdings" pitchFamily="2" charset="2"/>
              <a:buNone/>
              <a:defRPr/>
            </a:pPr>
            <a:r>
              <a:rPr lang="en-US" sz="1400" dirty="0">
                <a:effectLst>
                  <a:outerShdw blurRad="38100" dist="38100" dir="2700000" algn="tl">
                    <a:srgbClr val="000000"/>
                  </a:outerShdw>
                </a:effectLst>
                <a:latin typeface="Segoe" pitchFamily="34" charset="0"/>
                <a:cs typeface="+mn-cs"/>
              </a:rPr>
              <a:t>Choice for E-mail Gateway Security</a:t>
            </a:r>
          </a:p>
          <a:p>
            <a:pPr marL="288925" lvl="1" indent="-174625" defTabSz="914363" fontAlgn="auto">
              <a:lnSpc>
                <a:spcPct val="85000"/>
              </a:lnSpc>
              <a:spcBef>
                <a:spcPct val="25000"/>
              </a:spcBef>
              <a:spcAft>
                <a:spcPts val="0"/>
              </a:spcAft>
              <a:buClr>
                <a:srgbClr val="F8411C"/>
              </a:buClr>
              <a:buSzPct val="80000"/>
              <a:buFont typeface="Wingdings" pitchFamily="2" charset="2"/>
              <a:buBlip>
                <a:blip r:embed="rId8"/>
              </a:buBlip>
              <a:defRPr/>
            </a:pPr>
            <a:r>
              <a:rPr lang="en-US" sz="1400" dirty="0">
                <a:effectLst>
                  <a:outerShdw blurRad="38100" dist="38100" dir="2700000" algn="tl">
                    <a:srgbClr val="000000"/>
                  </a:outerShdw>
                </a:effectLst>
                <a:latin typeface="Segoe" pitchFamily="34" charset="0"/>
                <a:cs typeface="+mn-cs"/>
              </a:rPr>
              <a:t>Internet-based services </a:t>
            </a:r>
            <a:r>
              <a:rPr lang="en-US" sz="1400" dirty="0">
                <a:solidFill>
                  <a:schemeClr val="tx2"/>
                </a:solidFill>
                <a:effectLst>
                  <a:outerShdw blurRad="38100" dist="38100" dir="2700000" algn="tl">
                    <a:srgbClr val="000000"/>
                  </a:outerShdw>
                </a:effectLst>
                <a:latin typeface="Segoe" pitchFamily="34" charset="0"/>
                <a:cs typeface="+mn-cs"/>
              </a:rPr>
              <a:t>or</a:t>
            </a:r>
            <a:r>
              <a:rPr lang="en-US" sz="1400" dirty="0">
                <a:effectLst>
                  <a:outerShdw blurRad="38100" dist="38100" dir="2700000" algn="tl">
                    <a:srgbClr val="000000"/>
                  </a:outerShdw>
                </a:effectLst>
                <a:latin typeface="Segoe" pitchFamily="34" charset="0"/>
                <a:cs typeface="+mn-cs"/>
              </a:rPr>
              <a:t> on-premise software protect against spam</a:t>
            </a:r>
            <a:br>
              <a:rPr lang="en-US" sz="1400" dirty="0">
                <a:effectLst>
                  <a:outerShdw blurRad="38100" dist="38100" dir="2700000" algn="tl">
                    <a:srgbClr val="000000"/>
                  </a:outerShdw>
                </a:effectLst>
                <a:latin typeface="Segoe" pitchFamily="34" charset="0"/>
                <a:cs typeface="+mn-cs"/>
              </a:rPr>
            </a:br>
            <a:r>
              <a:rPr lang="en-US" sz="1400" dirty="0">
                <a:effectLst>
                  <a:outerShdw blurRad="38100" dist="38100" dir="2700000" algn="tl">
                    <a:srgbClr val="000000"/>
                  </a:outerShdw>
                </a:effectLst>
                <a:latin typeface="Segoe" pitchFamily="34" charset="0"/>
                <a:cs typeface="+mn-cs"/>
              </a:rPr>
              <a:t>and viruses before they reach the corpnet</a:t>
            </a:r>
          </a:p>
          <a:p>
            <a:pPr defTabSz="914363" fontAlgn="auto">
              <a:lnSpc>
                <a:spcPct val="85000"/>
              </a:lnSpc>
              <a:spcBef>
                <a:spcPct val="25000"/>
              </a:spcBef>
              <a:spcAft>
                <a:spcPts val="0"/>
              </a:spcAft>
              <a:buClr>
                <a:srgbClr val="F8411C"/>
              </a:buClr>
              <a:buSzPct val="80000"/>
              <a:buFont typeface="Wingdings" pitchFamily="2" charset="2"/>
              <a:buNone/>
              <a:defRPr/>
            </a:pPr>
            <a:r>
              <a:rPr lang="en-US" sz="1400" dirty="0">
                <a:effectLst>
                  <a:outerShdw blurRad="38100" dist="38100" dir="2700000" algn="tl">
                    <a:srgbClr val="000000"/>
                  </a:outerShdw>
                </a:effectLst>
                <a:latin typeface="Segoe" pitchFamily="34" charset="0"/>
                <a:cs typeface="+mn-cs"/>
              </a:rPr>
              <a:t>Defense-in-depth Security</a:t>
            </a:r>
          </a:p>
          <a:p>
            <a:pPr marL="288925" lvl="1" indent="-174625" defTabSz="914363" fontAlgn="auto">
              <a:lnSpc>
                <a:spcPct val="85000"/>
              </a:lnSpc>
              <a:spcBef>
                <a:spcPct val="25000"/>
              </a:spcBef>
              <a:spcAft>
                <a:spcPts val="0"/>
              </a:spcAft>
              <a:buClr>
                <a:srgbClr val="F8411C"/>
              </a:buClr>
              <a:buSzPct val="80000"/>
              <a:buFont typeface="Wingdings" pitchFamily="2" charset="2"/>
              <a:buBlip>
                <a:blip r:embed="rId8"/>
              </a:buBlip>
              <a:defRPr/>
            </a:pPr>
            <a:r>
              <a:rPr lang="en-US" sz="1400" dirty="0">
                <a:effectLst>
                  <a:outerShdw blurRad="38100" dist="38100" dir="2700000" algn="tl">
                    <a:srgbClr val="000000"/>
                  </a:outerShdw>
                </a:effectLst>
                <a:latin typeface="Segoe" pitchFamily="34" charset="0"/>
                <a:cs typeface="+mn-cs"/>
              </a:rPr>
              <a:t>Gateway and E-mail server security in a competitively priced package</a:t>
            </a:r>
          </a:p>
          <a:p>
            <a:pPr defTabSz="914363" fontAlgn="auto">
              <a:lnSpc>
                <a:spcPct val="85000"/>
              </a:lnSpc>
              <a:spcBef>
                <a:spcPct val="25000"/>
              </a:spcBef>
              <a:spcAft>
                <a:spcPts val="0"/>
              </a:spcAft>
              <a:buClr>
                <a:srgbClr val="F8411C"/>
              </a:buClr>
              <a:buSzPct val="80000"/>
              <a:buFont typeface="Wingdings" pitchFamily="2" charset="2"/>
              <a:buNone/>
              <a:defRPr/>
            </a:pPr>
            <a:r>
              <a:rPr lang="en-US" sz="1400" dirty="0">
                <a:effectLst>
                  <a:outerShdw blurRad="38100" dist="38100" dir="2700000" algn="tl">
                    <a:srgbClr val="000000"/>
                  </a:outerShdw>
                </a:effectLst>
                <a:latin typeface="Segoe" pitchFamily="34" charset="0"/>
                <a:cs typeface="+mn-cs"/>
              </a:rPr>
              <a:t>Security and Secure Remote Access</a:t>
            </a:r>
          </a:p>
          <a:p>
            <a:pPr marL="288925" lvl="1" indent="-174625" defTabSz="914363" fontAlgn="auto">
              <a:lnSpc>
                <a:spcPct val="85000"/>
              </a:lnSpc>
              <a:spcBef>
                <a:spcPct val="25000"/>
              </a:spcBef>
              <a:spcAft>
                <a:spcPts val="0"/>
              </a:spcAft>
              <a:buClr>
                <a:srgbClr val="F8411C"/>
              </a:buClr>
              <a:buSzPct val="80000"/>
              <a:buFont typeface="Wingdings" pitchFamily="2" charset="2"/>
              <a:buBlip>
                <a:blip r:embed="rId8"/>
              </a:buBlip>
              <a:defRPr/>
            </a:pPr>
            <a:r>
              <a:rPr lang="en-US" sz="1400" dirty="0">
                <a:effectLst>
                  <a:outerShdw blurRad="38100" dist="38100" dir="2700000" algn="tl">
                    <a:srgbClr val="000000"/>
                  </a:outerShdw>
                </a:effectLst>
                <a:latin typeface="Segoe" pitchFamily="34" charset="0"/>
                <a:cs typeface="+mn-cs"/>
              </a:rPr>
              <a:t>Secure remote e-mail access via ISA Server</a:t>
            </a:r>
          </a:p>
        </p:txBody>
      </p:sp>
      <p:sp>
        <p:nvSpPr>
          <p:cNvPr id="46091" name="TextBox 46090"/>
          <p:cNvSpPr txBox="1">
            <a:spLocks noChangeArrowheads="1"/>
          </p:cNvSpPr>
          <p:nvPr/>
        </p:nvSpPr>
        <p:spPr bwMode="auto">
          <a:xfrm>
            <a:off x="2933700" y="4181475"/>
            <a:ext cx="1447800" cy="304800"/>
          </a:xfrm>
          <a:prstGeom prst="rect">
            <a:avLst/>
          </a:prstGeom>
          <a:noFill/>
          <a:ln w="9525" cap="flat" cmpd="sng" algn="ctr">
            <a:noFill/>
            <a:prstDash val="solid"/>
            <a:miter lim="800000"/>
            <a:headEnd type="none" w="med" len="med"/>
            <a:tailEnd type="none" w="med" len="med"/>
          </a:ln>
          <a:effectLst/>
        </p:spPr>
        <p:txBody>
          <a:bodyPr/>
          <a:lstStyle/>
          <a:p>
            <a:pPr defTabSz="914363" fontAlgn="auto">
              <a:spcBef>
                <a:spcPts val="600"/>
              </a:spcBef>
              <a:spcAft>
                <a:spcPts val="0"/>
              </a:spcAft>
              <a:defRPr/>
            </a:pPr>
            <a:r>
              <a:rPr lang="en-US" sz="1200">
                <a:effectLst>
                  <a:outerShdw blurRad="38100" dist="38100" dir="2700000" algn="tl">
                    <a:srgbClr val="000000"/>
                  </a:outerShdw>
                </a:effectLst>
                <a:latin typeface="Segoe" pitchFamily="34" charset="0"/>
                <a:cs typeface="+mn-cs"/>
              </a:rPr>
              <a:t>- Edge Transport</a:t>
            </a:r>
            <a:endParaRPr lang="en-US">
              <a:effectLst>
                <a:outerShdw blurRad="38100" dist="38100" dir="2700000" algn="tl">
                  <a:srgbClr val="000000"/>
                </a:outerShdw>
              </a:effectLst>
              <a:latin typeface="Segoe" pitchFamily="34" charset="0"/>
              <a:cs typeface="+mn-cs"/>
            </a:endParaRPr>
          </a:p>
        </p:txBody>
      </p:sp>
      <p:pic>
        <p:nvPicPr>
          <p:cNvPr id="28685" name="Rectangle 46091"/>
          <p:cNvPicPr>
            <a:picLocks noChangeAspect="1" noChangeArrowheads="1"/>
          </p:cNvPicPr>
          <p:nvPr/>
        </p:nvPicPr>
        <p:blipFill>
          <a:blip r:embed="rId9" cstate="print"/>
          <a:srcRect/>
          <a:stretch>
            <a:fillRect/>
          </a:stretch>
        </p:blipFill>
        <p:spPr bwMode="auto">
          <a:xfrm>
            <a:off x="3856038" y="2635250"/>
            <a:ext cx="582612" cy="638175"/>
          </a:xfrm>
          <a:prstGeom prst="rect">
            <a:avLst/>
          </a:prstGeom>
          <a:noFill/>
          <a:ln w="9525">
            <a:noFill/>
            <a:miter lim="800000"/>
            <a:headEnd/>
            <a:tailEnd/>
          </a:ln>
        </p:spPr>
      </p:pic>
      <p:pic>
        <p:nvPicPr>
          <p:cNvPr id="28686" name="Rectangle 46092"/>
          <p:cNvPicPr>
            <a:picLocks noChangeAspect="1" noChangeArrowheads="1"/>
          </p:cNvPicPr>
          <p:nvPr/>
        </p:nvPicPr>
        <p:blipFill>
          <a:blip r:embed="rId10" cstate="print"/>
          <a:srcRect/>
          <a:stretch>
            <a:fillRect/>
          </a:stretch>
        </p:blipFill>
        <p:spPr bwMode="auto">
          <a:xfrm>
            <a:off x="5395913" y="2667000"/>
            <a:ext cx="568325" cy="558800"/>
          </a:xfrm>
          <a:prstGeom prst="rect">
            <a:avLst/>
          </a:prstGeom>
          <a:noFill/>
          <a:ln w="9525">
            <a:noFill/>
            <a:miter lim="800000"/>
            <a:headEnd/>
            <a:tailEnd/>
          </a:ln>
        </p:spPr>
      </p:pic>
      <p:sp>
        <p:nvSpPr>
          <p:cNvPr id="46094" name="TextBox 46093"/>
          <p:cNvSpPr txBox="1">
            <a:spLocks noChangeArrowheads="1"/>
          </p:cNvSpPr>
          <p:nvPr/>
        </p:nvSpPr>
        <p:spPr bwMode="auto">
          <a:xfrm>
            <a:off x="3540125" y="1677988"/>
            <a:ext cx="1250950" cy="366712"/>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a:effectLst>
                  <a:outerShdw blurRad="38100" dist="38100" dir="2700000" algn="tl">
                    <a:srgbClr val="000000"/>
                  </a:outerShdw>
                </a:effectLst>
                <a:latin typeface="Segoe" pitchFamily="34" charset="0"/>
                <a:cs typeface="Arial" charset="0"/>
              </a:rPr>
              <a:t>DMZ</a:t>
            </a:r>
            <a:endParaRPr lang="en-US">
              <a:effectLst>
                <a:outerShdw blurRad="38100" dist="38100" dir="2700000" algn="tl">
                  <a:srgbClr val="000000"/>
                </a:outerShdw>
              </a:effectLst>
              <a:latin typeface="Segoe" pitchFamily="34" charset="0"/>
              <a:cs typeface="+mn-cs"/>
            </a:endParaRPr>
          </a:p>
        </p:txBody>
      </p:sp>
      <p:pic>
        <p:nvPicPr>
          <p:cNvPr id="28688" name="Rectangle 46095"/>
          <p:cNvPicPr>
            <a:picLocks noChangeAspect="1" noChangeArrowheads="1"/>
          </p:cNvPicPr>
          <p:nvPr/>
        </p:nvPicPr>
        <p:blipFill>
          <a:blip r:embed="rId11" cstate="print">
            <a:lum bright="100000"/>
          </a:blip>
          <a:srcRect/>
          <a:stretch>
            <a:fillRect/>
          </a:stretch>
        </p:blipFill>
        <p:spPr bwMode="auto">
          <a:xfrm>
            <a:off x="5048250" y="2038350"/>
            <a:ext cx="2651125" cy="530225"/>
          </a:xfrm>
          <a:prstGeom prst="rect">
            <a:avLst/>
          </a:prstGeom>
          <a:noFill/>
          <a:ln w="9525">
            <a:noFill/>
            <a:miter lim="800000"/>
            <a:headEnd/>
            <a:tailEnd/>
          </a:ln>
        </p:spPr>
      </p:pic>
      <p:sp>
        <p:nvSpPr>
          <p:cNvPr id="28" name="TextBox 27"/>
          <p:cNvSpPr txBox="1">
            <a:spLocks noChangeArrowheads="1"/>
          </p:cNvSpPr>
          <p:nvPr/>
        </p:nvSpPr>
        <p:spPr bwMode="auto">
          <a:xfrm>
            <a:off x="1708150" y="3867150"/>
            <a:ext cx="1177925" cy="457200"/>
          </a:xfrm>
          <a:prstGeom prst="rect">
            <a:avLst/>
          </a:prstGeom>
          <a:noFill/>
          <a:ln w="50800" cap="flat" cmpd="sng" algn="ctr">
            <a:noFill/>
            <a:prstDash val="solid"/>
            <a:miter lim="800000"/>
            <a:headEnd type="none" w="med" len="med"/>
            <a:tailEnd type="none" w="med" len="med"/>
          </a:ln>
          <a:effectLst>
            <a:outerShdw dist="17961" dir="2700000" algn="ctr" rotWithShape="0">
              <a:schemeClr val="tx1"/>
            </a:outerShdw>
          </a:effectLst>
        </p:spPr>
        <p:txBody>
          <a:bodyPr>
            <a:spAutoFit/>
          </a:bodyPr>
          <a:lstStyle/>
          <a:p>
            <a:pPr algn="ctr" defTabSz="914363" fontAlgn="auto">
              <a:spcBef>
                <a:spcPct val="50000"/>
              </a:spcBef>
              <a:spcAft>
                <a:spcPts val="0"/>
              </a:spcAft>
              <a:defRPr/>
            </a:pPr>
            <a:r>
              <a:rPr lang="en-US" sz="2400">
                <a:effectLst>
                  <a:outerShdw blurRad="38100" dist="38100" dir="2700000" algn="tl">
                    <a:srgbClr val="000000"/>
                  </a:outerShdw>
                </a:effectLst>
                <a:latin typeface="Segoe" pitchFamily="34" charset="0"/>
                <a:cs typeface="Arial" charset="0"/>
              </a:rPr>
              <a:t>OR</a:t>
            </a:r>
            <a:endParaRPr lang="en-US" sz="2400">
              <a:effectLst>
                <a:outerShdw blurRad="38100" dist="38100" dir="2700000" algn="tl">
                  <a:srgbClr val="000000"/>
                </a:outerShdw>
              </a:effectLst>
              <a:latin typeface="Segoe" pitchFamily="34" charset="0"/>
              <a:cs typeface="+mn-cs"/>
            </a:endParaRPr>
          </a:p>
        </p:txBody>
      </p:sp>
      <p:sp>
        <p:nvSpPr>
          <p:cNvPr id="46099" name="TextBox 46098"/>
          <p:cNvSpPr txBox="1">
            <a:spLocks noChangeArrowheads="1"/>
          </p:cNvSpPr>
          <p:nvPr/>
        </p:nvSpPr>
        <p:spPr bwMode="auto">
          <a:xfrm>
            <a:off x="171450" y="1682750"/>
            <a:ext cx="1250950" cy="366713"/>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a:effectLst>
                  <a:outerShdw blurRad="38100" dist="38100" dir="2700000" algn="tl">
                    <a:srgbClr val="000000"/>
                  </a:outerShdw>
                </a:effectLst>
                <a:latin typeface="Segoe" pitchFamily="34" charset="0"/>
                <a:cs typeface="Arial" charset="0"/>
              </a:rPr>
              <a:t>Internet</a:t>
            </a:r>
            <a:endParaRPr lang="en-US">
              <a:effectLst>
                <a:outerShdw blurRad="38100" dist="38100" dir="2700000" algn="tl">
                  <a:srgbClr val="000000"/>
                </a:outerShdw>
              </a:effectLst>
              <a:latin typeface="Segoe" pitchFamily="34" charset="0"/>
              <a:cs typeface="+mn-cs"/>
            </a:endParaRPr>
          </a:p>
        </p:txBody>
      </p:sp>
      <p:pic>
        <p:nvPicPr>
          <p:cNvPr id="28691" name="Rectangle 46099"/>
          <p:cNvPicPr>
            <a:picLocks noChangeAspect="1" noChangeArrowheads="1"/>
          </p:cNvPicPr>
          <p:nvPr/>
        </p:nvPicPr>
        <p:blipFill>
          <a:blip r:embed="rId11" cstate="print">
            <a:lum bright="100000"/>
          </a:blip>
          <a:srcRect/>
          <a:stretch>
            <a:fillRect/>
          </a:stretch>
        </p:blipFill>
        <p:spPr bwMode="auto">
          <a:xfrm>
            <a:off x="2466975" y="3781425"/>
            <a:ext cx="2651125" cy="530225"/>
          </a:xfrm>
          <a:prstGeom prst="rect">
            <a:avLst/>
          </a:prstGeom>
          <a:noFill/>
          <a:ln w="9525">
            <a:noFill/>
            <a:miter lim="800000"/>
            <a:headEnd/>
            <a:tailEnd/>
          </a:ln>
        </p:spPr>
      </p:pic>
      <p:sp>
        <p:nvSpPr>
          <p:cNvPr id="41" name="TextBox 40"/>
          <p:cNvSpPr txBox="1">
            <a:spLocks noChangeArrowheads="1"/>
          </p:cNvSpPr>
          <p:nvPr/>
        </p:nvSpPr>
        <p:spPr bwMode="auto">
          <a:xfrm>
            <a:off x="4946650" y="3730625"/>
            <a:ext cx="1177925" cy="641350"/>
          </a:xfrm>
          <a:prstGeom prst="rect">
            <a:avLst/>
          </a:prstGeom>
          <a:noFill/>
          <a:ln w="50800" cap="flat" cmpd="sng" algn="ctr">
            <a:noFill/>
            <a:prstDash val="solid"/>
            <a:miter lim="800000"/>
            <a:headEnd type="none" w="med" len="med"/>
            <a:tailEnd type="none" w="med" len="med"/>
          </a:ln>
          <a:effectLst>
            <a:outerShdw dist="17961" dir="2700000" algn="ctr" rotWithShape="0">
              <a:schemeClr val="tx1"/>
            </a:outerShdw>
          </a:effectLst>
        </p:spPr>
        <p:txBody>
          <a:bodyPr>
            <a:spAutoFit/>
          </a:bodyPr>
          <a:lstStyle/>
          <a:p>
            <a:pPr algn="ctr" defTabSz="914363" fontAlgn="auto">
              <a:spcBef>
                <a:spcPct val="50000"/>
              </a:spcBef>
              <a:spcAft>
                <a:spcPts val="0"/>
              </a:spcAft>
              <a:defRPr/>
            </a:pPr>
            <a:r>
              <a:rPr lang="en-US" sz="3600">
                <a:effectLst>
                  <a:outerShdw blurRad="38100" dist="38100" dir="2700000" algn="tl">
                    <a:srgbClr val="000000"/>
                  </a:outerShdw>
                </a:effectLst>
                <a:latin typeface="Segoe" pitchFamily="34" charset="0"/>
                <a:cs typeface="Arial" charset="0"/>
              </a:rPr>
              <a:t>+</a:t>
            </a:r>
            <a:endParaRPr lang="en-US" sz="3600">
              <a:effectLst>
                <a:outerShdw blurRad="38100" dist="38100" dir="2700000" algn="tl">
                  <a:srgbClr val="000000"/>
                </a:outerShdw>
              </a:effectLst>
              <a:latin typeface="Segoe" pitchFamily="34" charset="0"/>
              <a:cs typeface="+mn-cs"/>
            </a:endParaRPr>
          </a:p>
        </p:txBody>
      </p:sp>
      <p:sp>
        <p:nvSpPr>
          <p:cNvPr id="46102" name="TextBox 46101"/>
          <p:cNvSpPr txBox="1">
            <a:spLocks noChangeArrowheads="1"/>
          </p:cNvSpPr>
          <p:nvPr/>
        </p:nvSpPr>
        <p:spPr bwMode="auto">
          <a:xfrm>
            <a:off x="6705600" y="2457450"/>
            <a:ext cx="1714500" cy="1085850"/>
          </a:xfrm>
          <a:prstGeom prst="rect">
            <a:avLst/>
          </a:prstGeom>
          <a:noFill/>
          <a:ln w="9525" cap="flat" cmpd="sng" algn="ctr">
            <a:noFill/>
            <a:prstDash val="solid"/>
            <a:miter lim="800000"/>
            <a:headEnd type="none" w="med" len="med"/>
            <a:tailEnd type="none" w="med" len="med"/>
          </a:ln>
          <a:effectLst/>
        </p:spPr>
        <p:txBody>
          <a:bodyPr/>
          <a:lstStyle/>
          <a:p>
            <a:pPr marL="168275" indent="-168275" defTabSz="914363" fontAlgn="auto">
              <a:spcBef>
                <a:spcPts val="600"/>
              </a:spcBef>
              <a:spcAft>
                <a:spcPts val="0"/>
              </a:spcAft>
              <a:buFontTx/>
              <a:buBlip>
                <a:blip r:embed="rId8"/>
              </a:buBlip>
              <a:defRPr/>
            </a:pPr>
            <a:r>
              <a:rPr lang="en-US" sz="1200">
                <a:effectLst>
                  <a:outerShdw blurRad="38100" dist="38100" dir="2700000" algn="tl">
                    <a:srgbClr val="000000"/>
                  </a:outerShdw>
                </a:effectLst>
                <a:latin typeface="Segoe" pitchFamily="34" charset="0"/>
                <a:cs typeface="+mn-cs"/>
              </a:rPr>
              <a:t> Mailbox</a:t>
            </a:r>
            <a:endParaRPr lang="en-US">
              <a:effectLst>
                <a:outerShdw blurRad="38100" dist="38100" dir="2700000" algn="tl">
                  <a:srgbClr val="000000"/>
                </a:outerShdw>
              </a:effectLst>
              <a:latin typeface="Segoe" pitchFamily="34" charset="0"/>
              <a:cs typeface="+mn-cs"/>
            </a:endParaRPr>
          </a:p>
          <a:p>
            <a:pPr marL="168275" indent="-168275" defTabSz="914363" fontAlgn="auto">
              <a:spcBef>
                <a:spcPts val="600"/>
              </a:spcBef>
              <a:spcAft>
                <a:spcPts val="0"/>
              </a:spcAft>
              <a:buFontTx/>
              <a:buBlip>
                <a:blip r:embed="rId8"/>
              </a:buBlip>
              <a:defRPr/>
            </a:pPr>
            <a:r>
              <a:rPr lang="en-US" sz="1200">
                <a:effectLst>
                  <a:outerShdw blurRad="38100" dist="38100" dir="2700000" algn="tl">
                    <a:srgbClr val="000000"/>
                  </a:outerShdw>
                </a:effectLst>
                <a:latin typeface="Segoe" pitchFamily="34" charset="0"/>
                <a:cs typeface="+mn-cs"/>
              </a:rPr>
              <a:t> Client Access</a:t>
            </a:r>
          </a:p>
          <a:p>
            <a:pPr marL="168275" indent="-168275" defTabSz="914363" fontAlgn="auto">
              <a:spcBef>
                <a:spcPts val="600"/>
              </a:spcBef>
              <a:spcAft>
                <a:spcPts val="0"/>
              </a:spcAft>
              <a:buFontTx/>
              <a:buBlip>
                <a:blip r:embed="rId8"/>
              </a:buBlip>
              <a:defRPr/>
            </a:pPr>
            <a:r>
              <a:rPr lang="en-US" sz="1200">
                <a:effectLst>
                  <a:outerShdw blurRad="38100" dist="38100" dir="2700000" algn="tl">
                    <a:srgbClr val="000000"/>
                  </a:outerShdw>
                </a:effectLst>
                <a:latin typeface="Segoe" pitchFamily="34" charset="0"/>
                <a:cs typeface="+mn-cs"/>
              </a:rPr>
              <a:t> Hub Transport</a:t>
            </a:r>
          </a:p>
          <a:p>
            <a:pPr marL="168275" indent="-168275" defTabSz="914363" fontAlgn="auto">
              <a:spcBef>
                <a:spcPts val="600"/>
              </a:spcBef>
              <a:spcAft>
                <a:spcPts val="0"/>
              </a:spcAft>
              <a:buFontTx/>
              <a:buBlip>
                <a:blip r:embed="rId8"/>
              </a:buBlip>
              <a:defRPr/>
            </a:pPr>
            <a:r>
              <a:rPr lang="en-US" sz="1200">
                <a:effectLst>
                  <a:outerShdw blurRad="38100" dist="38100" dir="2700000" algn="tl">
                    <a:srgbClr val="000000"/>
                  </a:outerShdw>
                </a:effectLst>
                <a:latin typeface="Segoe" pitchFamily="34" charset="0"/>
                <a:cs typeface="+mn-cs"/>
              </a:rPr>
              <a:t> Unified Messaging</a:t>
            </a:r>
          </a:p>
        </p:txBody>
      </p:sp>
      <p:pic>
        <p:nvPicPr>
          <p:cNvPr id="28694" name="Rectangle 46102"/>
          <p:cNvPicPr>
            <a:picLocks noChangeAspect="1" noChangeArrowheads="1"/>
          </p:cNvPicPr>
          <p:nvPr/>
        </p:nvPicPr>
        <p:blipFill>
          <a:blip r:embed="rId12" cstate="print">
            <a:lum bright="100000"/>
          </a:blip>
          <a:srcRect/>
          <a:stretch>
            <a:fillRect/>
          </a:stretch>
        </p:blipFill>
        <p:spPr bwMode="auto">
          <a:xfrm>
            <a:off x="6092825" y="3862388"/>
            <a:ext cx="2717800" cy="642937"/>
          </a:xfrm>
          <a:prstGeom prst="rect">
            <a:avLst/>
          </a:prstGeom>
          <a:noFill/>
          <a:ln w="9525">
            <a:noFill/>
            <a:miter lim="800000"/>
            <a:headEnd/>
            <a:tailEnd/>
          </a:ln>
        </p:spPr>
      </p:pic>
      <p:pic>
        <p:nvPicPr>
          <p:cNvPr id="28695" name="Rectangle 46104"/>
          <p:cNvPicPr>
            <a:picLocks noChangeAspect="1" noChangeArrowheads="1"/>
          </p:cNvPicPr>
          <p:nvPr/>
        </p:nvPicPr>
        <p:blipFill>
          <a:blip r:embed="rId7" cstate="print"/>
          <a:srcRect/>
          <a:stretch>
            <a:fillRect/>
          </a:stretch>
        </p:blipFill>
        <p:spPr bwMode="auto">
          <a:xfrm>
            <a:off x="4659313" y="2759075"/>
            <a:ext cx="530225" cy="411163"/>
          </a:xfrm>
          <a:prstGeom prst="rect">
            <a:avLst/>
          </a:prstGeom>
          <a:noFill/>
          <a:ln w="9525">
            <a:noFill/>
            <a:miter lim="800000"/>
            <a:headEnd/>
            <a:tailEnd/>
          </a:ln>
        </p:spPr>
      </p:pic>
      <p:sp>
        <p:nvSpPr>
          <p:cNvPr id="46106" name="Rectangle 46105"/>
          <p:cNvSpPr>
            <a:spLocks noChangeArrowheads="1"/>
          </p:cNvSpPr>
          <p:nvPr/>
        </p:nvSpPr>
        <p:spPr bwMode="auto">
          <a:xfrm>
            <a:off x="279400" y="1219200"/>
            <a:ext cx="2589213" cy="325438"/>
          </a:xfrm>
          <a:prstGeom prst="rect">
            <a:avLst/>
          </a:prstGeom>
          <a:noFill/>
          <a:ln w="9525" cap="flat" cmpd="sng" algn="ctr">
            <a:noFill/>
            <a:prstDash val="solid"/>
            <a:miter lim="800000"/>
            <a:headEnd type="none" w="med" len="med"/>
            <a:tailEnd type="none" w="med" len="med"/>
          </a:ln>
          <a:effectLst/>
        </p:spPr>
        <p:txBody>
          <a:bodyPr wrap="none">
            <a:spAutoFit/>
          </a:bodyPr>
          <a:lstStyle/>
          <a:p>
            <a:pPr defTabSz="914363" fontAlgn="auto">
              <a:lnSpc>
                <a:spcPct val="85000"/>
              </a:lnSpc>
              <a:spcBef>
                <a:spcPct val="25000"/>
              </a:spcBef>
              <a:spcAft>
                <a:spcPts val="0"/>
              </a:spcAft>
              <a:defRPr/>
            </a:pPr>
            <a:r>
              <a:rPr lang="en-US">
                <a:effectLst>
                  <a:outerShdw blurRad="38100" dist="38100" dir="2700000" algn="tl">
                    <a:srgbClr val="000000"/>
                  </a:outerShdw>
                </a:effectLst>
                <a:latin typeface="Segoe" pitchFamily="34" charset="0"/>
                <a:cs typeface="+mn-cs"/>
              </a:rPr>
              <a:t>E-mail Gateway Security</a:t>
            </a:r>
          </a:p>
        </p:txBody>
      </p:sp>
      <p:sp>
        <p:nvSpPr>
          <p:cNvPr id="46107" name="Rectangle 46106"/>
          <p:cNvSpPr>
            <a:spLocks noChangeArrowheads="1"/>
          </p:cNvSpPr>
          <p:nvPr/>
        </p:nvSpPr>
        <p:spPr bwMode="auto">
          <a:xfrm>
            <a:off x="6510338" y="1230313"/>
            <a:ext cx="2346325" cy="325437"/>
          </a:xfrm>
          <a:prstGeom prst="rect">
            <a:avLst/>
          </a:prstGeom>
          <a:noFill/>
          <a:ln w="9525" cap="flat" cmpd="sng" algn="ctr">
            <a:noFill/>
            <a:prstDash val="solid"/>
            <a:miter lim="800000"/>
            <a:headEnd type="none" w="med" len="med"/>
            <a:tailEnd type="none" w="med" len="med"/>
          </a:ln>
          <a:effectLst/>
        </p:spPr>
        <p:txBody>
          <a:bodyPr wrap="none">
            <a:spAutoFit/>
          </a:bodyPr>
          <a:lstStyle/>
          <a:p>
            <a:pPr defTabSz="914363" fontAlgn="auto">
              <a:lnSpc>
                <a:spcPct val="85000"/>
              </a:lnSpc>
              <a:spcBef>
                <a:spcPct val="25000"/>
              </a:spcBef>
              <a:spcAft>
                <a:spcPts val="0"/>
              </a:spcAft>
              <a:defRPr/>
            </a:pPr>
            <a:r>
              <a:rPr lang="en-US">
                <a:effectLst>
                  <a:outerShdw blurRad="38100" dist="38100" dir="2700000" algn="tl">
                    <a:srgbClr val="000000"/>
                  </a:outerShdw>
                </a:effectLst>
                <a:latin typeface="Segoe" pitchFamily="34" charset="0"/>
                <a:cs typeface="+mn-cs"/>
              </a:rPr>
              <a:t>E-mail Server Security</a:t>
            </a:r>
          </a:p>
        </p:txBody>
      </p:sp>
      <p:pic>
        <p:nvPicPr>
          <p:cNvPr id="28698" name="Rectangle 46114"/>
          <p:cNvPicPr>
            <a:picLocks noChangeAspect="1" noChangeArrowheads="1"/>
          </p:cNvPicPr>
          <p:nvPr/>
        </p:nvPicPr>
        <p:blipFill>
          <a:blip r:embed="rId13" cstate="print"/>
          <a:srcRect/>
          <a:stretch>
            <a:fillRect/>
          </a:stretch>
        </p:blipFill>
        <p:spPr bwMode="auto">
          <a:xfrm>
            <a:off x="196850" y="3873500"/>
            <a:ext cx="1758950" cy="600075"/>
          </a:xfrm>
          <a:prstGeom prst="rect">
            <a:avLst/>
          </a:prstGeom>
          <a:noFill/>
          <a:ln w="9525">
            <a:noFill/>
            <a:miter lim="800000"/>
            <a:headEnd/>
            <a:tailEnd/>
          </a:ln>
        </p:spPr>
      </p:pic>
      <p:pic>
        <p:nvPicPr>
          <p:cNvPr id="28699" name="Rectangle 46117"/>
          <p:cNvPicPr>
            <a:picLocks noChangeAspect="1" noChangeArrowheads="1"/>
          </p:cNvPicPr>
          <p:nvPr/>
        </p:nvPicPr>
        <p:blipFill>
          <a:blip r:embed="rId14" cstate="print"/>
          <a:srcRect/>
          <a:stretch>
            <a:fillRect/>
          </a:stretch>
        </p:blipFill>
        <p:spPr bwMode="invGray">
          <a:xfrm>
            <a:off x="384175" y="276225"/>
            <a:ext cx="8374063" cy="7064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524000"/>
            <a:ext cx="9144000" cy="1066800"/>
          </a:xfrm>
          <a:prstGeom prst="rect">
            <a:avLst/>
          </a:prstGeom>
          <a:gradFill flip="none" rotWithShape="1">
            <a:gsLst>
              <a:gs pos="0">
                <a:srgbClr val="000000">
                  <a:alpha val="10000"/>
                </a:srgbClr>
              </a:gs>
              <a:gs pos="100000">
                <a:srgbClr val="000000">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facility faded"/>
          <p:cNvPicPr>
            <a:picLocks noChangeAspect="1" noChangeArrowheads="1"/>
          </p:cNvPicPr>
          <p:nvPr/>
        </p:nvPicPr>
        <p:blipFill>
          <a:blip r:embed="rId3" cstate="print">
            <a:duotone>
              <a:prstClr val="black"/>
              <a:schemeClr val="accent1">
                <a:tint val="45000"/>
                <a:satMod val="400000"/>
              </a:schemeClr>
            </a:duotone>
            <a:lum bright="-19000" contrast="-26000"/>
          </a:blip>
          <a:srcRect/>
          <a:stretch>
            <a:fillRect/>
          </a:stretch>
        </p:blipFill>
        <p:spPr bwMode="auto">
          <a:xfrm>
            <a:off x="3810000" y="2675533"/>
            <a:ext cx="5118582" cy="2954735"/>
          </a:xfrm>
          <a:prstGeom prst="roundRect">
            <a:avLst>
              <a:gd name="adj" fmla="val 12915"/>
            </a:avLst>
          </a:prstGeom>
          <a:noFill/>
          <a:ln w="9525">
            <a:noFill/>
            <a:miter lim="800000"/>
            <a:headEnd/>
            <a:tailEnd/>
          </a:ln>
          <a:effectLst>
            <a:softEdge rad="127000"/>
          </a:effectLst>
        </p:spPr>
      </p:pic>
      <p:pic>
        <p:nvPicPr>
          <p:cNvPr id="56" name="facility pic"/>
          <p:cNvPicPr>
            <a:picLocks noChangeAspect="1" noChangeArrowheads="1"/>
          </p:cNvPicPr>
          <p:nvPr/>
        </p:nvPicPr>
        <p:blipFill>
          <a:blip r:embed="rId3" cstate="print"/>
          <a:srcRect/>
          <a:stretch>
            <a:fillRect/>
          </a:stretch>
        </p:blipFill>
        <p:spPr bwMode="hidden">
          <a:xfrm>
            <a:off x="3810000" y="2675533"/>
            <a:ext cx="5118582" cy="2954735"/>
          </a:xfrm>
          <a:prstGeom prst="roundRect">
            <a:avLst>
              <a:gd name="adj" fmla="val 12915"/>
            </a:avLst>
          </a:prstGeom>
          <a:noFill/>
          <a:ln w="9525">
            <a:noFill/>
            <a:miter lim="800000"/>
            <a:headEnd/>
            <a:tailEnd/>
          </a:ln>
          <a:effectLst>
            <a:softEdge rad="127000"/>
          </a:effectLst>
        </p:spPr>
      </p:pic>
      <p:sp>
        <p:nvSpPr>
          <p:cNvPr id="29" name="Title 28"/>
          <p:cNvSpPr>
            <a:spLocks noGrp="1"/>
          </p:cNvSpPr>
          <p:nvPr>
            <p:ph type="title"/>
          </p:nvPr>
        </p:nvSpPr>
        <p:spPr/>
        <p:txBody>
          <a:bodyPr>
            <a:normAutofit/>
          </a:bodyPr>
          <a:lstStyle/>
          <a:p>
            <a:r>
              <a:rPr lang="en-US" smtClean="0">
                <a:sym typeface="Wingdings" pitchFamily="2" charset="2"/>
              </a:rPr>
              <a:t>Highly Secured Datacenters</a:t>
            </a:r>
            <a:endParaRPr lang="en-US" dirty="0"/>
          </a:p>
        </p:txBody>
      </p:sp>
      <p:sp>
        <p:nvSpPr>
          <p:cNvPr id="60" name="Rectangle 59"/>
          <p:cNvSpPr/>
          <p:nvPr/>
        </p:nvSpPr>
        <p:spPr>
          <a:xfrm>
            <a:off x="381000" y="3352800"/>
            <a:ext cx="5105400" cy="1046440"/>
          </a:xfrm>
          <a:prstGeom prst="rect">
            <a:avLst/>
          </a:prstGeom>
        </p:spPr>
        <p:txBody>
          <a:bodyPr wrap="square">
            <a:spAutoFit/>
          </a:bodyPr>
          <a:lstStyle/>
          <a:p>
            <a:pPr marL="288925" indent="-288925" algn="l" defTabSz="914363" rtl="0" fontAlgn="base">
              <a:lnSpc>
                <a:spcPct val="90000"/>
              </a:lnSpc>
              <a:spcBef>
                <a:spcPct val="20000"/>
              </a:spcBef>
              <a:spcAft>
                <a:spcPct val="0"/>
              </a:spcAft>
              <a:buClr>
                <a:srgbClr val="FFFF99"/>
              </a:buClr>
              <a:buFontTx/>
              <a:buBlip>
                <a:blip r:embed="rId4"/>
              </a:buBlip>
            </a:pPr>
            <a:endParaRPr lang="en-US" sz="2000"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4"/>
              </a:buBlip>
            </a:pPr>
            <a:endParaRPr lang="en-US" sz="2000"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4"/>
              </a:buBlip>
            </a:pPr>
            <a:endParaRPr lang="en-US" sz="2000"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p:txBody>
      </p:sp>
      <p:pic>
        <p:nvPicPr>
          <p:cNvPr id="18" name="Picture 17" descr="server-room-purple.png"/>
          <p:cNvPicPr>
            <a:picLocks noChangeAspect="1"/>
          </p:cNvPicPr>
          <p:nvPr/>
        </p:nvPicPr>
        <p:blipFill>
          <a:blip r:embed="rId5" cstate="print">
            <a:grayscl/>
          </a:blip>
          <a:srcRect b="2380"/>
          <a:stretch>
            <a:fillRect/>
          </a:stretch>
        </p:blipFill>
        <p:spPr>
          <a:xfrm>
            <a:off x="4555674" y="5738224"/>
            <a:ext cx="3673926" cy="1119775"/>
          </a:xfrm>
          <a:prstGeom prst="rect">
            <a:avLst/>
          </a:prstGeom>
          <a:noFill/>
          <a:ln>
            <a:noFill/>
          </a:ln>
        </p:spPr>
      </p:pic>
      <p:sp>
        <p:nvSpPr>
          <p:cNvPr id="21" name="TextBox 20"/>
          <p:cNvSpPr txBox="1"/>
          <p:nvPr/>
        </p:nvSpPr>
        <p:spPr>
          <a:xfrm>
            <a:off x="4112179" y="5181600"/>
            <a:ext cx="4117421" cy="304800"/>
          </a:xfrm>
          <a:prstGeom prst="rect">
            <a:avLst/>
          </a:prstGeom>
          <a:noFill/>
          <a:ln>
            <a:gradFill flip="none" rotWithShape="1">
              <a:gsLst>
                <a:gs pos="0">
                  <a:schemeClr val="accent1">
                    <a:tint val="66000"/>
                    <a:satMod val="160000"/>
                    <a:alpha val="0"/>
                  </a:schemeClr>
                </a:gs>
                <a:gs pos="10000">
                  <a:schemeClr val="accent1">
                    <a:tint val="44500"/>
                    <a:satMod val="160000"/>
                  </a:schemeClr>
                </a:gs>
                <a:gs pos="90000">
                  <a:schemeClr val="accent1">
                    <a:tint val="44500"/>
                    <a:satMod val="160000"/>
                  </a:schemeClr>
                </a:gs>
                <a:gs pos="100000">
                  <a:schemeClr val="accent1">
                    <a:tint val="23500"/>
                    <a:satMod val="160000"/>
                    <a:alpha val="0"/>
                  </a:schemeClr>
                </a:gs>
              </a:gsLst>
              <a:lin ang="0" scaled="1"/>
              <a:tileRect/>
            </a:gradFill>
          </a:ln>
        </p:spPr>
        <p:txBody>
          <a:bodyPr wrap="square" lIns="274320" rtlCol="0" anchor="ctr">
            <a:noAutofit/>
          </a:bodyPr>
          <a:lstStyle/>
          <a:p>
            <a:pPr marL="111125" indent="-111125" fontAlgn="base">
              <a:spcBef>
                <a:spcPct val="0"/>
              </a:spcBef>
              <a:spcAft>
                <a:spcPct val="0"/>
              </a:spcAft>
            </a:pPr>
            <a:r>
              <a:rPr lang="en-US" sz="1400" b="1" dirty="0">
                <a:solidFill>
                  <a:schemeClr val="tx2"/>
                </a:solidFill>
                <a:cs typeface="Arial" charset="0"/>
              </a:rPr>
              <a:t>Authentication to Data</a:t>
            </a:r>
          </a:p>
        </p:txBody>
      </p:sp>
      <p:sp>
        <p:nvSpPr>
          <p:cNvPr id="23" name="TextBox 22"/>
          <p:cNvSpPr txBox="1"/>
          <p:nvPr/>
        </p:nvSpPr>
        <p:spPr>
          <a:xfrm>
            <a:off x="4112179" y="4876800"/>
            <a:ext cx="4117421" cy="304800"/>
          </a:xfrm>
          <a:prstGeom prst="rect">
            <a:avLst/>
          </a:prstGeom>
          <a:noFill/>
          <a:ln>
            <a:gradFill flip="none" rotWithShape="1">
              <a:gsLst>
                <a:gs pos="0">
                  <a:schemeClr val="accent1">
                    <a:tint val="66000"/>
                    <a:satMod val="160000"/>
                    <a:alpha val="0"/>
                  </a:schemeClr>
                </a:gs>
                <a:gs pos="10000">
                  <a:schemeClr val="accent1">
                    <a:tint val="44500"/>
                    <a:satMod val="160000"/>
                  </a:schemeClr>
                </a:gs>
                <a:gs pos="90000">
                  <a:schemeClr val="accent1">
                    <a:tint val="44500"/>
                    <a:satMod val="160000"/>
                  </a:schemeClr>
                </a:gs>
                <a:gs pos="100000">
                  <a:schemeClr val="accent1">
                    <a:tint val="23500"/>
                    <a:satMod val="160000"/>
                    <a:alpha val="0"/>
                  </a:schemeClr>
                </a:gs>
              </a:gsLst>
              <a:lin ang="0" scaled="1"/>
              <a:tileRect/>
            </a:gradFill>
          </a:ln>
        </p:spPr>
        <p:txBody>
          <a:bodyPr wrap="square" lIns="274320" rtlCol="0" anchor="ctr">
            <a:noAutofit/>
          </a:bodyPr>
          <a:lstStyle/>
          <a:p>
            <a:pPr marL="111125" indent="-111125" fontAlgn="base">
              <a:spcBef>
                <a:spcPct val="0"/>
              </a:spcBef>
              <a:spcAft>
                <a:spcPct val="0"/>
              </a:spcAft>
            </a:pPr>
            <a:r>
              <a:rPr lang="en-US" sz="1400" b="1" dirty="0">
                <a:solidFill>
                  <a:schemeClr val="tx2"/>
                </a:solidFill>
                <a:cs typeface="Arial" charset="0"/>
              </a:rPr>
              <a:t>Separate Data Networks</a:t>
            </a:r>
          </a:p>
        </p:txBody>
      </p:sp>
      <p:sp>
        <p:nvSpPr>
          <p:cNvPr id="34" name="TextBox 33"/>
          <p:cNvSpPr txBox="1"/>
          <p:nvPr/>
        </p:nvSpPr>
        <p:spPr>
          <a:xfrm>
            <a:off x="4112179" y="4572000"/>
            <a:ext cx="4117421" cy="304800"/>
          </a:xfrm>
          <a:prstGeom prst="rect">
            <a:avLst/>
          </a:prstGeom>
          <a:noFill/>
          <a:ln>
            <a:gradFill flip="none" rotWithShape="1">
              <a:gsLst>
                <a:gs pos="0">
                  <a:schemeClr val="accent1">
                    <a:tint val="66000"/>
                    <a:satMod val="160000"/>
                    <a:alpha val="0"/>
                  </a:schemeClr>
                </a:gs>
                <a:gs pos="10000">
                  <a:schemeClr val="accent1">
                    <a:tint val="44500"/>
                    <a:satMod val="160000"/>
                  </a:schemeClr>
                </a:gs>
                <a:gs pos="90000">
                  <a:schemeClr val="accent1">
                    <a:tint val="44500"/>
                    <a:satMod val="160000"/>
                  </a:schemeClr>
                </a:gs>
                <a:gs pos="100000">
                  <a:schemeClr val="accent1">
                    <a:tint val="23500"/>
                    <a:satMod val="160000"/>
                    <a:alpha val="0"/>
                  </a:schemeClr>
                </a:gs>
              </a:gsLst>
              <a:lin ang="0" scaled="1"/>
              <a:tileRect/>
            </a:gradFill>
          </a:ln>
        </p:spPr>
        <p:txBody>
          <a:bodyPr wrap="square" lIns="274320" rtlCol="0" anchor="ctr">
            <a:noAutofit/>
          </a:bodyPr>
          <a:lstStyle/>
          <a:p>
            <a:pPr marL="111125" indent="-111125" fontAlgn="base">
              <a:spcBef>
                <a:spcPct val="0"/>
              </a:spcBef>
              <a:spcAft>
                <a:spcPct val="0"/>
              </a:spcAft>
            </a:pPr>
            <a:r>
              <a:rPr lang="en-US" sz="1400" b="1" dirty="0">
                <a:solidFill>
                  <a:schemeClr val="tx2"/>
                </a:solidFill>
                <a:cs typeface="Arial" charset="0"/>
              </a:rPr>
              <a:t>Virus Scanning</a:t>
            </a:r>
          </a:p>
        </p:txBody>
      </p:sp>
      <p:sp>
        <p:nvSpPr>
          <p:cNvPr id="36" name="TextBox 35"/>
          <p:cNvSpPr txBox="1"/>
          <p:nvPr/>
        </p:nvSpPr>
        <p:spPr>
          <a:xfrm>
            <a:off x="4112179" y="4267200"/>
            <a:ext cx="4117421" cy="304800"/>
          </a:xfrm>
          <a:prstGeom prst="rect">
            <a:avLst/>
          </a:prstGeom>
          <a:noFill/>
          <a:ln>
            <a:gradFill flip="none" rotWithShape="1">
              <a:gsLst>
                <a:gs pos="0">
                  <a:schemeClr val="accent1">
                    <a:tint val="66000"/>
                    <a:satMod val="160000"/>
                    <a:alpha val="0"/>
                  </a:schemeClr>
                </a:gs>
                <a:gs pos="10000">
                  <a:schemeClr val="accent1">
                    <a:tint val="44500"/>
                    <a:satMod val="160000"/>
                  </a:schemeClr>
                </a:gs>
                <a:gs pos="90000">
                  <a:schemeClr val="accent1">
                    <a:tint val="44500"/>
                    <a:satMod val="160000"/>
                  </a:schemeClr>
                </a:gs>
                <a:gs pos="100000">
                  <a:schemeClr val="accent1">
                    <a:tint val="23500"/>
                    <a:satMod val="160000"/>
                    <a:alpha val="0"/>
                  </a:schemeClr>
                </a:gs>
              </a:gsLst>
              <a:lin ang="0" scaled="1"/>
              <a:tileRect/>
            </a:gradFill>
          </a:ln>
        </p:spPr>
        <p:txBody>
          <a:bodyPr wrap="square" lIns="274320" rtlCol="0" anchor="ctr">
            <a:noAutofit/>
          </a:bodyPr>
          <a:lstStyle/>
          <a:p>
            <a:pPr marL="111125" indent="-111125" fontAlgn="base">
              <a:spcBef>
                <a:spcPct val="0"/>
              </a:spcBef>
              <a:spcAft>
                <a:spcPct val="0"/>
              </a:spcAft>
            </a:pPr>
            <a:r>
              <a:rPr lang="en-US" sz="1400" b="1" dirty="0">
                <a:solidFill>
                  <a:schemeClr val="tx2"/>
                </a:solidFill>
                <a:cs typeface="Arial" charset="0"/>
              </a:rPr>
              <a:t>Application Level Counter-measures</a:t>
            </a:r>
          </a:p>
        </p:txBody>
      </p:sp>
      <p:sp>
        <p:nvSpPr>
          <p:cNvPr id="38" name="TextBox 37"/>
          <p:cNvSpPr txBox="1"/>
          <p:nvPr/>
        </p:nvSpPr>
        <p:spPr>
          <a:xfrm>
            <a:off x="4112179" y="3962400"/>
            <a:ext cx="4117421" cy="304800"/>
          </a:xfrm>
          <a:prstGeom prst="rect">
            <a:avLst/>
          </a:prstGeom>
          <a:noFill/>
          <a:ln>
            <a:gradFill flip="none" rotWithShape="1">
              <a:gsLst>
                <a:gs pos="0">
                  <a:schemeClr val="accent1">
                    <a:tint val="66000"/>
                    <a:satMod val="160000"/>
                    <a:alpha val="0"/>
                  </a:schemeClr>
                </a:gs>
                <a:gs pos="10000">
                  <a:schemeClr val="accent1">
                    <a:tint val="44500"/>
                    <a:satMod val="160000"/>
                  </a:schemeClr>
                </a:gs>
                <a:gs pos="90000">
                  <a:schemeClr val="accent1">
                    <a:tint val="44500"/>
                    <a:satMod val="160000"/>
                  </a:schemeClr>
                </a:gs>
                <a:gs pos="100000">
                  <a:schemeClr val="accent1">
                    <a:tint val="23500"/>
                    <a:satMod val="160000"/>
                    <a:alpha val="0"/>
                  </a:schemeClr>
                </a:gs>
              </a:gsLst>
              <a:lin ang="0" scaled="1"/>
              <a:tileRect/>
            </a:gradFill>
          </a:ln>
        </p:spPr>
        <p:txBody>
          <a:bodyPr wrap="square" lIns="274320" rtlCol="0" anchor="ctr">
            <a:noAutofit/>
          </a:bodyPr>
          <a:lstStyle/>
          <a:p>
            <a:pPr marL="111125" indent="-111125" fontAlgn="base">
              <a:spcBef>
                <a:spcPct val="0"/>
              </a:spcBef>
              <a:spcAft>
                <a:spcPct val="0"/>
              </a:spcAft>
            </a:pPr>
            <a:r>
              <a:rPr lang="en-US" sz="1400" b="1" dirty="0">
                <a:solidFill>
                  <a:schemeClr val="tx2"/>
                </a:solidFill>
                <a:cs typeface="Arial" charset="0"/>
              </a:rPr>
              <a:t>Application Authentication</a:t>
            </a:r>
          </a:p>
        </p:txBody>
      </p:sp>
      <p:sp>
        <p:nvSpPr>
          <p:cNvPr id="41" name="TextBox 40"/>
          <p:cNvSpPr txBox="1"/>
          <p:nvPr/>
        </p:nvSpPr>
        <p:spPr>
          <a:xfrm>
            <a:off x="4112179" y="3657600"/>
            <a:ext cx="4117421" cy="304800"/>
          </a:xfrm>
          <a:prstGeom prst="rect">
            <a:avLst/>
          </a:prstGeom>
          <a:noFill/>
          <a:ln>
            <a:gradFill flip="none" rotWithShape="1">
              <a:gsLst>
                <a:gs pos="0">
                  <a:schemeClr val="accent1">
                    <a:tint val="66000"/>
                    <a:satMod val="160000"/>
                    <a:alpha val="0"/>
                  </a:schemeClr>
                </a:gs>
                <a:gs pos="10000">
                  <a:schemeClr val="accent1">
                    <a:tint val="44500"/>
                    <a:satMod val="160000"/>
                  </a:schemeClr>
                </a:gs>
                <a:gs pos="90000">
                  <a:schemeClr val="accent1">
                    <a:tint val="44500"/>
                    <a:satMod val="160000"/>
                  </a:schemeClr>
                </a:gs>
                <a:gs pos="100000">
                  <a:schemeClr val="accent1">
                    <a:tint val="23500"/>
                    <a:satMod val="160000"/>
                    <a:alpha val="0"/>
                  </a:schemeClr>
                </a:gs>
              </a:gsLst>
              <a:lin ang="0" scaled="1"/>
              <a:tileRect/>
            </a:gradFill>
          </a:ln>
        </p:spPr>
        <p:txBody>
          <a:bodyPr wrap="square" lIns="274320" rtlCol="0" anchor="ctr">
            <a:noAutofit/>
          </a:bodyPr>
          <a:lstStyle/>
          <a:p>
            <a:pPr marL="111125" indent="-111125" fontAlgn="base">
              <a:spcBef>
                <a:spcPct val="0"/>
              </a:spcBef>
              <a:spcAft>
                <a:spcPct val="0"/>
              </a:spcAft>
            </a:pPr>
            <a:r>
              <a:rPr lang="en-US" sz="1400" b="1" dirty="0">
                <a:solidFill>
                  <a:schemeClr val="tx2"/>
                </a:solidFill>
                <a:cs typeface="Arial" charset="0"/>
              </a:rPr>
              <a:t>System Level Security</a:t>
            </a:r>
          </a:p>
        </p:txBody>
      </p:sp>
      <p:sp>
        <p:nvSpPr>
          <p:cNvPr id="43" name="TextBox 42"/>
          <p:cNvSpPr txBox="1"/>
          <p:nvPr/>
        </p:nvSpPr>
        <p:spPr>
          <a:xfrm>
            <a:off x="4106068" y="3352800"/>
            <a:ext cx="4126856" cy="304800"/>
          </a:xfrm>
          <a:prstGeom prst="rect">
            <a:avLst/>
          </a:prstGeom>
          <a:noFill/>
          <a:ln>
            <a:gradFill flip="none" rotWithShape="1">
              <a:gsLst>
                <a:gs pos="0">
                  <a:schemeClr val="accent1">
                    <a:tint val="66000"/>
                    <a:satMod val="160000"/>
                    <a:alpha val="0"/>
                  </a:schemeClr>
                </a:gs>
                <a:gs pos="10000">
                  <a:schemeClr val="accent1">
                    <a:tint val="44500"/>
                    <a:satMod val="160000"/>
                  </a:schemeClr>
                </a:gs>
                <a:gs pos="90000">
                  <a:schemeClr val="accent1">
                    <a:tint val="44500"/>
                    <a:satMod val="160000"/>
                  </a:schemeClr>
                </a:gs>
                <a:gs pos="100000">
                  <a:schemeClr val="accent1">
                    <a:tint val="23500"/>
                    <a:satMod val="160000"/>
                    <a:alpha val="0"/>
                  </a:schemeClr>
                </a:gs>
              </a:gsLst>
              <a:lin ang="0" scaled="1"/>
              <a:tileRect/>
            </a:gradFill>
          </a:ln>
        </p:spPr>
        <p:txBody>
          <a:bodyPr wrap="square" lIns="274320" rtlCol="0" anchor="ctr">
            <a:noAutofit/>
          </a:bodyPr>
          <a:lstStyle/>
          <a:p>
            <a:pPr marL="111125" indent="-111125" fontAlgn="base">
              <a:spcBef>
                <a:spcPct val="0"/>
              </a:spcBef>
              <a:spcAft>
                <a:spcPct val="0"/>
              </a:spcAft>
            </a:pPr>
            <a:r>
              <a:rPr lang="en-US" sz="1400" b="1" dirty="0">
                <a:solidFill>
                  <a:schemeClr val="tx2"/>
                </a:solidFill>
                <a:cs typeface="Arial" charset="0"/>
              </a:rPr>
              <a:t>Intrusion Detection System</a:t>
            </a:r>
          </a:p>
        </p:txBody>
      </p:sp>
      <p:sp>
        <p:nvSpPr>
          <p:cNvPr id="45" name="TextBox 44"/>
          <p:cNvSpPr txBox="1"/>
          <p:nvPr/>
        </p:nvSpPr>
        <p:spPr>
          <a:xfrm>
            <a:off x="4112179" y="3048000"/>
            <a:ext cx="4117421" cy="304800"/>
          </a:xfrm>
          <a:prstGeom prst="rect">
            <a:avLst/>
          </a:prstGeom>
          <a:noFill/>
          <a:ln>
            <a:gradFill flip="none" rotWithShape="1">
              <a:gsLst>
                <a:gs pos="0">
                  <a:schemeClr val="accent1">
                    <a:tint val="66000"/>
                    <a:satMod val="160000"/>
                    <a:alpha val="0"/>
                  </a:schemeClr>
                </a:gs>
                <a:gs pos="10000">
                  <a:schemeClr val="accent1">
                    <a:tint val="44500"/>
                    <a:satMod val="160000"/>
                  </a:schemeClr>
                </a:gs>
                <a:gs pos="90000">
                  <a:schemeClr val="accent1">
                    <a:tint val="44500"/>
                    <a:satMod val="160000"/>
                  </a:schemeClr>
                </a:gs>
                <a:gs pos="100000">
                  <a:schemeClr val="accent1">
                    <a:tint val="23500"/>
                    <a:satMod val="160000"/>
                    <a:alpha val="0"/>
                  </a:schemeClr>
                </a:gs>
              </a:gsLst>
              <a:lin ang="0" scaled="1"/>
              <a:tileRect/>
            </a:gradFill>
          </a:ln>
        </p:spPr>
        <p:txBody>
          <a:bodyPr wrap="square" lIns="274320" rtlCol="0" anchor="ctr">
            <a:noAutofit/>
          </a:bodyPr>
          <a:lstStyle/>
          <a:p>
            <a:pPr marL="111125" indent="-111125" fontAlgn="base">
              <a:spcBef>
                <a:spcPct val="0"/>
              </a:spcBef>
              <a:spcAft>
                <a:spcPct val="0"/>
              </a:spcAft>
            </a:pPr>
            <a:r>
              <a:rPr lang="en-US" sz="1400" b="1" dirty="0">
                <a:solidFill>
                  <a:schemeClr val="tx2"/>
                </a:solidFill>
                <a:cs typeface="Arial" charset="0"/>
              </a:rPr>
              <a:t>Firewalls</a:t>
            </a:r>
          </a:p>
        </p:txBody>
      </p:sp>
      <p:sp>
        <p:nvSpPr>
          <p:cNvPr id="47" name="TextBox 46"/>
          <p:cNvSpPr txBox="1"/>
          <p:nvPr/>
        </p:nvSpPr>
        <p:spPr>
          <a:xfrm>
            <a:off x="4106068" y="2743200"/>
            <a:ext cx="4126856" cy="304800"/>
          </a:xfrm>
          <a:prstGeom prst="rect">
            <a:avLst/>
          </a:prstGeom>
          <a:noFill/>
          <a:ln>
            <a:gradFill flip="none" rotWithShape="1">
              <a:gsLst>
                <a:gs pos="0">
                  <a:schemeClr val="accent1">
                    <a:tint val="66000"/>
                    <a:satMod val="160000"/>
                    <a:alpha val="0"/>
                  </a:schemeClr>
                </a:gs>
                <a:gs pos="10000">
                  <a:schemeClr val="accent1">
                    <a:tint val="44500"/>
                    <a:satMod val="160000"/>
                  </a:schemeClr>
                </a:gs>
                <a:gs pos="90000">
                  <a:schemeClr val="accent1">
                    <a:tint val="44500"/>
                    <a:satMod val="160000"/>
                  </a:schemeClr>
                </a:gs>
                <a:gs pos="100000">
                  <a:schemeClr val="accent1">
                    <a:tint val="23500"/>
                    <a:satMod val="160000"/>
                    <a:alpha val="0"/>
                  </a:schemeClr>
                </a:gs>
              </a:gsLst>
              <a:lin ang="0" scaled="1"/>
              <a:tileRect/>
            </a:gradFill>
          </a:ln>
        </p:spPr>
        <p:txBody>
          <a:bodyPr wrap="square" lIns="274320" rtlCol="0" anchor="ctr">
            <a:noAutofit/>
          </a:bodyPr>
          <a:lstStyle/>
          <a:p>
            <a:pPr marL="111125" indent="-111125" algn="l" rtl="0" fontAlgn="base">
              <a:spcBef>
                <a:spcPct val="0"/>
              </a:spcBef>
              <a:spcAft>
                <a:spcPct val="0"/>
              </a:spcAft>
            </a:pPr>
            <a:r>
              <a:rPr lang="en-US" sz="1400" b="1" kern="1200" dirty="0">
                <a:solidFill>
                  <a:schemeClr val="tx2"/>
                </a:solidFill>
                <a:ea typeface="+mn-ea"/>
                <a:cs typeface="Arial" charset="0"/>
              </a:rPr>
              <a:t>Filtering Routers</a:t>
            </a:r>
          </a:p>
        </p:txBody>
      </p:sp>
      <p:sp>
        <p:nvSpPr>
          <p:cNvPr id="49" name="Rounded Rectangle 48"/>
          <p:cNvSpPr/>
          <p:nvPr/>
        </p:nvSpPr>
        <p:spPr bwMode="auto">
          <a:xfrm>
            <a:off x="375505" y="1446466"/>
            <a:ext cx="1387925" cy="1144334"/>
          </a:xfrm>
          <a:prstGeom prst="roundRect">
            <a:avLst>
              <a:gd name="adj" fmla="val 25641"/>
            </a:avLst>
          </a:prstGeom>
          <a:gradFill flip="none" rotWithShape="1">
            <a:gsLst>
              <a:gs pos="0">
                <a:srgbClr val="FFFFFF">
                  <a:alpha val="92000"/>
                </a:srgbClr>
              </a:gs>
              <a:gs pos="8000">
                <a:srgbClr val="0070C0">
                  <a:alpha val="63000"/>
                </a:srgbClr>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a:bevelB w="88900" h="88900" prst="slope"/>
          </a:sp3d>
        </p:spPr>
        <p:txBody>
          <a:bodyPr vert="horz" wrap="none" lIns="0" tIns="182880" rIns="0" bIns="0" numCol="1" rtlCol="0" anchor="ctr" anchorCtr="0" compatLnSpc="1">
            <a:prstTxWarp prst="textNoShape">
              <a:avLst/>
            </a:prstTxWarp>
            <a:flatTx/>
          </a:bodyPr>
          <a:lstStyle/>
          <a:p>
            <a:pPr algn="ctr" defTabSz="914291" rtl="0" fontAlgn="base">
              <a:lnSpc>
                <a:spcPct val="90000"/>
              </a:lnSpc>
              <a:spcBef>
                <a:spcPts val="630"/>
              </a:spcBef>
              <a:spcAft>
                <a:spcPct val="0"/>
              </a:spcAft>
              <a:defRPr/>
            </a:pPr>
            <a:endParaRPr lang="en-US" altLang="zh-CN" sz="2600" kern="1200" dirty="0">
              <a:solidFill>
                <a:srgbClr val="002060"/>
              </a:solidFill>
              <a:effectLst>
                <a:outerShdw blurRad="38100" dist="38100" dir="2700000" algn="tl">
                  <a:srgbClr val="000000">
                    <a:alpha val="43137"/>
                  </a:srgbClr>
                </a:outerShdw>
              </a:effectLst>
              <a:latin typeface="Segoe"/>
              <a:ea typeface="+mn-ea"/>
              <a:cs typeface="Arial" charset="0"/>
            </a:endParaRPr>
          </a:p>
        </p:txBody>
      </p:sp>
      <p:pic>
        <p:nvPicPr>
          <p:cNvPr id="50" name="Picture 4" descr="J:\Illustrations-Icons\Windows_Vista_Icons_ for_Marketing_use\Vista Icons off the web - not approved to reuse\iisres.dll_I4e88_0409.png"/>
          <p:cNvPicPr>
            <a:picLocks noChangeAspect="1" noChangeArrowheads="1"/>
          </p:cNvPicPr>
          <p:nvPr/>
        </p:nvPicPr>
        <p:blipFill>
          <a:blip r:embed="rId6" cstate="print"/>
          <a:srcRect/>
          <a:stretch>
            <a:fillRect/>
          </a:stretch>
        </p:blipFill>
        <p:spPr bwMode="auto">
          <a:xfrm>
            <a:off x="545592" y="1635021"/>
            <a:ext cx="902208" cy="902208"/>
          </a:xfrm>
          <a:prstGeom prst="rect">
            <a:avLst/>
          </a:prstGeom>
          <a:noFill/>
        </p:spPr>
      </p:pic>
      <p:pic>
        <p:nvPicPr>
          <p:cNvPr id="51" name="Picture 5" descr="J:\Illustrations-Icons\Windows_Vista_Icons_ for_Marketing_use\Vista Icons off the web - not approved to reuse\Firewall.cpl_I2969_0409.png"/>
          <p:cNvPicPr>
            <a:picLocks noChangeAspect="1" noChangeArrowheads="1"/>
          </p:cNvPicPr>
          <p:nvPr/>
        </p:nvPicPr>
        <p:blipFill>
          <a:blip r:embed="rId7" cstate="print"/>
          <a:srcRect/>
          <a:stretch>
            <a:fillRect/>
          </a:stretch>
        </p:blipFill>
        <p:spPr bwMode="auto">
          <a:xfrm>
            <a:off x="1170247" y="1610725"/>
            <a:ext cx="550287" cy="469325"/>
          </a:xfrm>
          <a:prstGeom prst="rect">
            <a:avLst/>
          </a:prstGeom>
          <a:noFill/>
        </p:spPr>
      </p:pic>
      <p:sp>
        <p:nvSpPr>
          <p:cNvPr id="52" name="TextBox 1026063"/>
          <p:cNvSpPr txBox="1">
            <a:spLocks noChangeArrowheads="1"/>
          </p:cNvSpPr>
          <p:nvPr/>
        </p:nvSpPr>
        <p:spPr bwMode="auto">
          <a:xfrm>
            <a:off x="1828801" y="1524000"/>
            <a:ext cx="7010399" cy="400110"/>
          </a:xfrm>
          <a:prstGeom prst="rect">
            <a:avLst/>
          </a:prstGeom>
          <a:noFill/>
          <a:ln w="9525">
            <a:noFill/>
            <a:miter lim="800000"/>
            <a:headEnd/>
            <a:tailEnd/>
          </a:ln>
        </p:spPr>
        <p:txBody>
          <a:bodyPr wrap="square">
            <a:spAutoFit/>
          </a:bodyPr>
          <a:lstStyle/>
          <a:p>
            <a:pPr algn="l" rtl="0" fontAlgn="base">
              <a:spcBef>
                <a:spcPct val="0"/>
              </a:spcBef>
              <a:spcAft>
                <a:spcPct val="0"/>
              </a:spcAft>
              <a:defRPr/>
            </a:pPr>
            <a:r>
              <a:rPr lang="en-US" sz="2000" b="1" kern="1200" dirty="0" smtClean="0">
                <a:ln w="3175">
                  <a:noFill/>
                </a:ln>
                <a:solidFill>
                  <a:srgbClr val="FFFF99"/>
                </a:solidFill>
                <a:latin typeface="Segoe"/>
                <a:ea typeface="+mn-ea"/>
                <a:cs typeface="Arial" charset="0"/>
                <a:sym typeface="Wingdings" pitchFamily="2" charset="2"/>
              </a:rPr>
              <a:t>Business Class Reliability and Security</a:t>
            </a:r>
          </a:p>
        </p:txBody>
      </p:sp>
      <p:sp>
        <p:nvSpPr>
          <p:cNvPr id="53" name="Rectangle 52"/>
          <p:cNvSpPr/>
          <p:nvPr/>
        </p:nvSpPr>
        <p:spPr>
          <a:xfrm>
            <a:off x="1828800" y="1905000"/>
            <a:ext cx="6172200" cy="646331"/>
          </a:xfrm>
          <a:prstGeom prst="rect">
            <a:avLst/>
          </a:prstGeom>
        </p:spPr>
        <p:txBody>
          <a:bodyPr wrap="square">
            <a:spAutoFit/>
          </a:bodyPr>
          <a:lstStyle/>
          <a:p>
            <a:pPr fontAlgn="base">
              <a:spcBef>
                <a:spcPct val="0"/>
              </a:spcBef>
              <a:spcAft>
                <a:spcPct val="0"/>
              </a:spcAft>
              <a:defRPr/>
            </a:pPr>
            <a:r>
              <a:rPr lang="en-US" i="1" dirty="0" smtClean="0">
                <a:ln w="3175">
                  <a:noFill/>
                </a:ln>
                <a:cs typeface="Arial" charset="0"/>
                <a:sym typeface="Wingdings" pitchFamily="2" charset="2"/>
              </a:rPr>
              <a:t>Delivering highly secure, private, and reliable computing experiences based on sound business practices</a:t>
            </a:r>
          </a:p>
        </p:txBody>
      </p:sp>
      <p:grpSp>
        <p:nvGrpSpPr>
          <p:cNvPr id="2" name="Group 77"/>
          <p:cNvGrpSpPr/>
          <p:nvPr/>
        </p:nvGrpSpPr>
        <p:grpSpPr>
          <a:xfrm>
            <a:off x="2514600" y="2895600"/>
            <a:ext cx="1752600" cy="2438400"/>
            <a:chOff x="2514600" y="2895600"/>
            <a:chExt cx="1752600" cy="2438400"/>
          </a:xfrm>
        </p:grpSpPr>
        <p:cxnSp>
          <p:nvCxnSpPr>
            <p:cNvPr id="62" name="Elbow Connector 61"/>
            <p:cNvCxnSpPr/>
            <p:nvPr/>
          </p:nvCxnSpPr>
          <p:spPr>
            <a:xfrm flipV="1">
              <a:off x="2514600" y="2895600"/>
              <a:ext cx="1752600" cy="1143000"/>
            </a:xfrm>
            <a:prstGeom prst="bentConnector3">
              <a:avLst>
                <a:gd name="adj1" fmla="val 89924"/>
              </a:avLst>
            </a:prstGeom>
            <a:ln w="25400">
              <a:gradFill flip="none" rotWithShape="1">
                <a:gsLst>
                  <a:gs pos="0">
                    <a:schemeClr val="tx2">
                      <a:alpha val="0"/>
                    </a:schemeClr>
                  </a:gs>
                  <a:gs pos="100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7" name="Elbow Connector 76"/>
            <p:cNvCxnSpPr/>
            <p:nvPr/>
          </p:nvCxnSpPr>
          <p:spPr>
            <a:xfrm>
              <a:off x="2514600" y="4191000"/>
              <a:ext cx="1752600" cy="1143000"/>
            </a:xfrm>
            <a:prstGeom prst="bentConnector3">
              <a:avLst>
                <a:gd name="adj1" fmla="val 89924"/>
              </a:avLst>
            </a:prstGeom>
            <a:ln w="25400">
              <a:gradFill flip="none" rotWithShape="1">
                <a:gsLst>
                  <a:gs pos="0">
                    <a:schemeClr val="tx2">
                      <a:alpha val="0"/>
                    </a:schemeClr>
                  </a:gs>
                  <a:gs pos="100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219140" y="2955969"/>
            <a:ext cx="4114800" cy="2837700"/>
          </a:xfrm>
          <a:prstGeom prst="rect">
            <a:avLst/>
          </a:prstGeom>
        </p:spPr>
        <p:txBody>
          <a:bodyPr wrap="square">
            <a:spAutoFit/>
          </a:bodyPr>
          <a:lstStyle/>
          <a:p>
            <a:pPr marL="347663" indent="-347663" algn="l" defTabSz="914363" rtl="0" fontAlgn="base">
              <a:spcBef>
                <a:spcPct val="20000"/>
              </a:spcBef>
              <a:spcAft>
                <a:spcPct val="0"/>
              </a:spcAft>
              <a:buClr>
                <a:srgbClr val="FFFF99"/>
              </a:buClr>
            </a:pPr>
            <a:r>
              <a:rPr lang="en-US" sz="2000" b="1" kern="1200" dirty="0">
                <a:latin typeface="Segoe"/>
                <a:ea typeface="+mn-ea"/>
                <a:cs typeface="Arial" charset="0"/>
                <a:sym typeface="Wingdings" pitchFamily="2" charset="2"/>
              </a:rPr>
              <a:t>Key Features</a:t>
            </a:r>
          </a:p>
          <a:p>
            <a:pPr marL="233363" indent="-119063" defTabSz="914363" fontAlgn="base">
              <a:lnSpc>
                <a:spcPct val="90000"/>
              </a:lnSpc>
              <a:spcBef>
                <a:spcPct val="20000"/>
              </a:spcBef>
              <a:spcAft>
                <a:spcPct val="0"/>
              </a:spcAft>
              <a:buClr>
                <a:schemeClr val="bg2">
                  <a:lumMod val="75000"/>
                </a:schemeClr>
              </a:buClr>
              <a:buSzPct val="90000"/>
              <a:buFont typeface="Arial" pitchFamily="34" charset="0"/>
              <a:buChar char="•"/>
            </a:pPr>
            <a:r>
              <a:rPr lang="en-US" dirty="0">
                <a:latin typeface="Segoe"/>
                <a:cs typeface="Arial" charset="0"/>
                <a:sym typeface="Wingdings" pitchFamily="2" charset="2"/>
              </a:rPr>
              <a:t>Geo-redundant datacenters</a:t>
            </a:r>
          </a:p>
          <a:p>
            <a:pPr marL="233363" indent="-119063" defTabSz="914363" fontAlgn="base">
              <a:lnSpc>
                <a:spcPct val="90000"/>
              </a:lnSpc>
              <a:spcBef>
                <a:spcPct val="20000"/>
              </a:spcBef>
              <a:spcAft>
                <a:spcPct val="0"/>
              </a:spcAft>
              <a:buClr>
                <a:schemeClr val="bg2">
                  <a:lumMod val="75000"/>
                </a:schemeClr>
              </a:buClr>
              <a:buSzPct val="90000"/>
              <a:buFont typeface="Arial" pitchFamily="34" charset="0"/>
              <a:buChar char="•"/>
            </a:pPr>
            <a:r>
              <a:rPr lang="en-US" dirty="0">
                <a:latin typeface="Segoe"/>
                <a:cs typeface="Arial" charset="0"/>
                <a:sym typeface="Wingdings" pitchFamily="2" charset="2"/>
              </a:rPr>
              <a:t>N+1 architecture</a:t>
            </a:r>
          </a:p>
          <a:p>
            <a:pPr marL="233363" indent="-119063" defTabSz="914363" fontAlgn="base">
              <a:lnSpc>
                <a:spcPct val="90000"/>
              </a:lnSpc>
              <a:spcBef>
                <a:spcPct val="20000"/>
              </a:spcBef>
              <a:spcAft>
                <a:spcPct val="0"/>
              </a:spcAft>
              <a:buClr>
                <a:schemeClr val="bg2">
                  <a:lumMod val="75000"/>
                </a:schemeClr>
              </a:buClr>
              <a:buSzPct val="90000"/>
              <a:buFont typeface="Arial" pitchFamily="34" charset="0"/>
              <a:buChar char="•"/>
            </a:pPr>
            <a:r>
              <a:rPr lang="en-US" dirty="0">
                <a:latin typeface="Segoe"/>
                <a:cs typeface="Arial" charset="0"/>
                <a:sym typeface="Wingdings" pitchFamily="2" charset="2"/>
              </a:rPr>
              <a:t>9 layers data security</a:t>
            </a:r>
          </a:p>
          <a:p>
            <a:pPr marL="233363" indent="-119063" defTabSz="914363" fontAlgn="base">
              <a:lnSpc>
                <a:spcPct val="90000"/>
              </a:lnSpc>
              <a:spcBef>
                <a:spcPct val="20000"/>
              </a:spcBef>
              <a:spcAft>
                <a:spcPct val="0"/>
              </a:spcAft>
              <a:buClr>
                <a:schemeClr val="bg2">
                  <a:lumMod val="75000"/>
                </a:schemeClr>
              </a:buClr>
              <a:buSzPct val="90000"/>
              <a:buFont typeface="Arial" pitchFamily="34" charset="0"/>
              <a:buChar char="•"/>
            </a:pPr>
            <a:r>
              <a:rPr lang="en-US" dirty="0" err="1">
                <a:latin typeface="Segoe"/>
                <a:cs typeface="Arial" charset="0"/>
                <a:sym typeface="Wingdings" pitchFamily="2" charset="2"/>
              </a:rPr>
              <a:t>CyberTrust</a:t>
            </a:r>
            <a:r>
              <a:rPr lang="en-US" dirty="0">
                <a:latin typeface="Segoe"/>
                <a:cs typeface="Arial" charset="0"/>
                <a:sym typeface="Wingdings" pitchFamily="2" charset="2"/>
              </a:rPr>
              <a:t> certified</a:t>
            </a:r>
          </a:p>
          <a:p>
            <a:pPr marL="233363" indent="-119063" defTabSz="914363" fontAlgn="base">
              <a:lnSpc>
                <a:spcPct val="90000"/>
              </a:lnSpc>
              <a:spcBef>
                <a:spcPct val="20000"/>
              </a:spcBef>
              <a:spcAft>
                <a:spcPct val="0"/>
              </a:spcAft>
              <a:buClr>
                <a:schemeClr val="bg2">
                  <a:lumMod val="75000"/>
                </a:schemeClr>
              </a:buClr>
              <a:buSzPct val="90000"/>
              <a:buFont typeface="Arial" pitchFamily="34" charset="0"/>
              <a:buChar char="•"/>
            </a:pPr>
            <a:r>
              <a:rPr lang="en-US" dirty="0">
                <a:latin typeface="Segoe"/>
                <a:cs typeface="Arial" charset="0"/>
                <a:sym typeface="Wingdings" pitchFamily="2" charset="2"/>
              </a:rPr>
              <a:t>Secure access via SSL</a:t>
            </a:r>
          </a:p>
          <a:p>
            <a:pPr marL="233363" indent="-119063" defTabSz="914363" fontAlgn="base">
              <a:lnSpc>
                <a:spcPct val="90000"/>
              </a:lnSpc>
              <a:spcBef>
                <a:spcPct val="20000"/>
              </a:spcBef>
              <a:spcAft>
                <a:spcPct val="0"/>
              </a:spcAft>
              <a:buClr>
                <a:schemeClr val="bg2">
                  <a:lumMod val="75000"/>
                </a:schemeClr>
              </a:buClr>
              <a:buSzPct val="90000"/>
              <a:buFont typeface="Arial" pitchFamily="34" charset="0"/>
              <a:buChar char="•"/>
            </a:pPr>
            <a:r>
              <a:rPr lang="en-US" dirty="0">
                <a:latin typeface="Segoe"/>
                <a:cs typeface="Arial" charset="0"/>
                <a:sym typeface="Wingdings" pitchFamily="2" charset="2"/>
              </a:rPr>
              <a:t>ITIL/MOF operational practices</a:t>
            </a:r>
          </a:p>
          <a:p>
            <a:pPr marL="233363" indent="-119063" defTabSz="914363" fontAlgn="base">
              <a:lnSpc>
                <a:spcPct val="90000"/>
              </a:lnSpc>
              <a:spcBef>
                <a:spcPct val="20000"/>
              </a:spcBef>
              <a:spcAft>
                <a:spcPct val="0"/>
              </a:spcAft>
              <a:buClr>
                <a:schemeClr val="bg2">
                  <a:lumMod val="75000"/>
                </a:schemeClr>
              </a:buClr>
              <a:buSzPct val="90000"/>
              <a:buFont typeface="Arial" pitchFamily="34" charset="0"/>
              <a:buChar char="•"/>
            </a:pPr>
            <a:r>
              <a:rPr lang="en-US" dirty="0">
                <a:latin typeface="Segoe"/>
                <a:cs typeface="Arial" charset="0"/>
                <a:sym typeface="Wingdings" pitchFamily="2" charset="2"/>
              </a:rPr>
              <a:t>24x7x365 support</a:t>
            </a:r>
          </a:p>
          <a:p>
            <a:pPr marL="233363" indent="-119063" defTabSz="914363" fontAlgn="base">
              <a:lnSpc>
                <a:spcPct val="90000"/>
              </a:lnSpc>
              <a:spcBef>
                <a:spcPct val="20000"/>
              </a:spcBef>
              <a:spcAft>
                <a:spcPct val="0"/>
              </a:spcAft>
              <a:buClr>
                <a:schemeClr val="bg2">
                  <a:lumMod val="75000"/>
                </a:schemeClr>
              </a:buClr>
              <a:buSzPct val="90000"/>
              <a:buFont typeface="Arial" pitchFamily="34" charset="0"/>
              <a:buChar char="•"/>
            </a:pPr>
            <a:r>
              <a:rPr lang="en-US" dirty="0">
                <a:latin typeface="Segoe"/>
                <a:cs typeface="Arial" charset="0"/>
                <a:sym typeface="Wingdings" pitchFamily="2" charset="2"/>
              </a:rPr>
              <a:t>Backed by 99.9% </a:t>
            </a:r>
            <a:r>
              <a:rPr lang="en-US" kern="1200" dirty="0">
                <a:latin typeface="Segoe"/>
                <a:ea typeface="+mn-ea"/>
                <a:cs typeface="Arial" charset="0"/>
                <a:sym typeface="Wingdings" pitchFamily="2" charset="2"/>
              </a:rPr>
              <a:t>uptime SLA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4" grpId="0" animBg="1"/>
      <p:bldP spid="36" grpId="0" animBg="1"/>
      <p:bldP spid="38" grpId="0" animBg="1"/>
      <p:bldP spid="41" grpId="0" animBg="1"/>
      <p:bldP spid="43" grpId="0" animBg="1"/>
      <p:bldP spid="45"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Text Placeholder 1772545"/>
          <p:cNvSpPr>
            <a:spLocks noGrp="1" noChangeArrowheads="1"/>
          </p:cNvSpPr>
          <p:nvPr>
            <p:ph type="body" idx="4294967295"/>
          </p:nvPr>
        </p:nvSpPr>
        <p:spPr>
          <a:xfrm>
            <a:off x="349250" y="1552575"/>
            <a:ext cx="8374063" cy="1338263"/>
          </a:xfrm>
        </p:spPr>
        <p:txBody>
          <a:bodyPr rtlCol="0"/>
          <a:lstStyle/>
          <a:p>
            <a:pPr marL="0" indent="1588" defTabSz="914400" eaLnBrk="1" fontAlgn="auto" hangingPunct="1">
              <a:lnSpc>
                <a:spcPct val="100000"/>
              </a:lnSpc>
              <a:spcBef>
                <a:spcPct val="0"/>
              </a:spcBef>
              <a:spcAft>
                <a:spcPts val="600"/>
              </a:spcAft>
              <a:buFont typeface="Arial" pitchFamily="34" charset="0"/>
              <a:buChar char="•"/>
              <a:tabLst>
                <a:tab pos="406400" algn="l"/>
              </a:tabLst>
              <a:defRPr/>
            </a:pPr>
            <a:r>
              <a:rPr lang="en-US" sz="2000" b="1" u="sng" dirty="0" smtClean="0">
                <a:solidFill>
                  <a:srgbClr val="FFFF00"/>
                </a:solidFill>
              </a:rPr>
              <a:t>What EHS </a:t>
            </a:r>
            <a:r>
              <a:rPr lang="en-US" sz="2000" b="1" u="sng" dirty="0" smtClean="0">
                <a:solidFill>
                  <a:srgbClr val="92D050"/>
                </a:solidFill>
              </a:rPr>
              <a:t>is</a:t>
            </a:r>
            <a:r>
              <a:rPr lang="en-US" sz="2000" b="1" u="sng" dirty="0" smtClean="0">
                <a:solidFill>
                  <a:srgbClr val="FFFF00"/>
                </a:solidFill>
              </a:rPr>
              <a:t>: </a:t>
            </a:r>
            <a:r>
              <a:rPr lang="en-US" sz="1800" dirty="0" smtClean="0"/>
              <a:t>Microsoft Exchange Hosted Services is a comprehensive set of fully-managed, “in the cloud” services for </a:t>
            </a:r>
            <a:r>
              <a:rPr lang="en-US" sz="1800" dirty="0" smtClean="0">
                <a:solidFill>
                  <a:schemeClr val="accent5"/>
                </a:solidFill>
              </a:rPr>
              <a:t>e-mail security and management.</a:t>
            </a:r>
          </a:p>
          <a:p>
            <a:pPr marL="0" indent="1588" defTabSz="914400" eaLnBrk="1" fontAlgn="auto" hangingPunct="1">
              <a:lnSpc>
                <a:spcPct val="100000"/>
              </a:lnSpc>
              <a:spcBef>
                <a:spcPct val="0"/>
              </a:spcBef>
              <a:spcAft>
                <a:spcPts val="0"/>
              </a:spcAft>
              <a:buFont typeface="Arial" pitchFamily="34" charset="0"/>
              <a:buChar char="•"/>
              <a:tabLst>
                <a:tab pos="406400" algn="l"/>
              </a:tabLst>
              <a:defRPr/>
            </a:pPr>
            <a:r>
              <a:rPr lang="en-US" sz="2000" b="1" u="sng" dirty="0" smtClean="0">
                <a:solidFill>
                  <a:srgbClr val="FFFF00"/>
                </a:solidFill>
              </a:rPr>
              <a:t>What EHS </a:t>
            </a:r>
            <a:r>
              <a:rPr lang="en-US" sz="2000" b="1" u="sng" dirty="0" smtClean="0">
                <a:solidFill>
                  <a:srgbClr val="FF0000"/>
                </a:solidFill>
              </a:rPr>
              <a:t>isn’t</a:t>
            </a:r>
            <a:r>
              <a:rPr lang="en-US" sz="2000" b="1" u="sng" dirty="0" smtClean="0">
                <a:solidFill>
                  <a:srgbClr val="FFFF00"/>
                </a:solidFill>
              </a:rPr>
              <a:t>: </a:t>
            </a:r>
            <a:r>
              <a:rPr lang="en-US" sz="1800" dirty="0" smtClean="0">
                <a:solidFill>
                  <a:schemeClr val="accent5"/>
                </a:solidFill>
              </a:rPr>
              <a:t>EHS is </a:t>
            </a:r>
            <a:r>
              <a:rPr lang="en-US" sz="1800" dirty="0" smtClean="0">
                <a:solidFill>
                  <a:srgbClr val="FF0000"/>
                </a:solidFill>
              </a:rPr>
              <a:t>NOT</a:t>
            </a:r>
            <a:r>
              <a:rPr lang="en-US" sz="1800" dirty="0" smtClean="0">
                <a:solidFill>
                  <a:schemeClr val="accent5"/>
                </a:solidFill>
              </a:rPr>
              <a:t> Hosted Exchange.  EHS is a suite of services that compliments your existing email platform.</a:t>
            </a:r>
          </a:p>
        </p:txBody>
      </p:sp>
      <p:pic>
        <p:nvPicPr>
          <p:cNvPr id="30723" name="Rectangle 6146"/>
          <p:cNvPicPr>
            <a:picLocks noChangeAspect="1" noChangeArrowheads="1"/>
          </p:cNvPicPr>
          <p:nvPr/>
        </p:nvPicPr>
        <p:blipFill>
          <a:blip r:embed="rId3" cstate="print">
            <a:lum bright="18000" contrast="24000"/>
          </a:blip>
          <a:srcRect/>
          <a:stretch>
            <a:fillRect/>
          </a:stretch>
        </p:blipFill>
        <p:spPr bwMode="auto">
          <a:xfrm>
            <a:off x="2266950" y="3270250"/>
            <a:ext cx="6826250" cy="663575"/>
          </a:xfrm>
          <a:prstGeom prst="rect">
            <a:avLst/>
          </a:prstGeom>
          <a:noFill/>
          <a:ln w="9525">
            <a:noFill/>
            <a:miter lim="800000"/>
            <a:headEnd/>
            <a:tailEnd/>
          </a:ln>
        </p:spPr>
      </p:pic>
      <p:pic>
        <p:nvPicPr>
          <p:cNvPr id="30724" name="Rectangle 6147"/>
          <p:cNvPicPr>
            <a:picLocks noChangeArrowheads="1"/>
          </p:cNvPicPr>
          <p:nvPr/>
        </p:nvPicPr>
        <p:blipFill>
          <a:blip r:embed="rId4" cstate="print">
            <a:lum bright="24000" contrast="36000"/>
          </a:blip>
          <a:srcRect/>
          <a:stretch>
            <a:fillRect/>
          </a:stretch>
        </p:blipFill>
        <p:spPr bwMode="invGray">
          <a:xfrm>
            <a:off x="2314575" y="5278438"/>
            <a:ext cx="6829425" cy="712787"/>
          </a:xfrm>
          <a:prstGeom prst="rect">
            <a:avLst/>
          </a:prstGeom>
          <a:noFill/>
          <a:ln w="9525">
            <a:noFill/>
            <a:miter lim="800000"/>
            <a:headEnd/>
            <a:tailEnd/>
          </a:ln>
        </p:spPr>
      </p:pic>
      <p:pic>
        <p:nvPicPr>
          <p:cNvPr id="30725" name="Rectangle 6148"/>
          <p:cNvPicPr>
            <a:picLocks noChangeArrowheads="1"/>
          </p:cNvPicPr>
          <p:nvPr/>
        </p:nvPicPr>
        <p:blipFill>
          <a:blip r:embed="rId5" cstate="print">
            <a:lum bright="12000" contrast="18000"/>
          </a:blip>
          <a:srcRect/>
          <a:stretch>
            <a:fillRect/>
          </a:stretch>
        </p:blipFill>
        <p:spPr bwMode="invGray">
          <a:xfrm>
            <a:off x="2282825" y="4592638"/>
            <a:ext cx="6937375" cy="706437"/>
          </a:xfrm>
          <a:prstGeom prst="rect">
            <a:avLst/>
          </a:prstGeom>
          <a:noFill/>
          <a:ln w="9525">
            <a:noFill/>
            <a:miter lim="800000"/>
            <a:headEnd/>
            <a:tailEnd/>
          </a:ln>
        </p:spPr>
      </p:pic>
      <p:pic>
        <p:nvPicPr>
          <p:cNvPr id="30726" name="Rectangle 6149"/>
          <p:cNvPicPr>
            <a:picLocks noChangeAspect="1" noChangeArrowheads="1"/>
          </p:cNvPicPr>
          <p:nvPr/>
        </p:nvPicPr>
        <p:blipFill>
          <a:blip r:embed="rId6" cstate="print">
            <a:lum bright="12000" contrast="6000"/>
          </a:blip>
          <a:srcRect/>
          <a:stretch>
            <a:fillRect/>
          </a:stretch>
        </p:blipFill>
        <p:spPr bwMode="invGray">
          <a:xfrm>
            <a:off x="2266950" y="3905250"/>
            <a:ext cx="6826250" cy="711200"/>
          </a:xfrm>
          <a:prstGeom prst="rect">
            <a:avLst/>
          </a:prstGeom>
          <a:noFill/>
          <a:ln w="9525">
            <a:noFill/>
            <a:miter lim="800000"/>
            <a:headEnd/>
            <a:tailEnd/>
          </a:ln>
        </p:spPr>
      </p:pic>
      <p:pic>
        <p:nvPicPr>
          <p:cNvPr id="30727" name="Rectangle 6150"/>
          <p:cNvPicPr>
            <a:picLocks noChangeAspect="1"/>
          </p:cNvPicPr>
          <p:nvPr/>
        </p:nvPicPr>
        <p:blipFill>
          <a:blip r:embed="rId7" cstate="print"/>
          <a:srcRect/>
          <a:stretch>
            <a:fillRect/>
          </a:stretch>
        </p:blipFill>
        <p:spPr bwMode="auto">
          <a:xfrm>
            <a:off x="0" y="2909888"/>
            <a:ext cx="5257800" cy="3770312"/>
          </a:xfrm>
          <a:prstGeom prst="rect">
            <a:avLst/>
          </a:prstGeom>
          <a:noFill/>
          <a:ln w="9525">
            <a:noFill/>
            <a:miter lim="800000"/>
            <a:headEnd/>
            <a:tailEnd/>
          </a:ln>
        </p:spPr>
      </p:pic>
      <p:pic>
        <p:nvPicPr>
          <p:cNvPr id="30728" name="Rectangle 6151"/>
          <p:cNvPicPr>
            <a:picLocks noChangeAspect="1" noChangeArrowheads="1"/>
          </p:cNvPicPr>
          <p:nvPr/>
        </p:nvPicPr>
        <p:blipFill>
          <a:blip r:embed="rId8" cstate="print"/>
          <a:srcRect/>
          <a:stretch>
            <a:fillRect/>
          </a:stretch>
        </p:blipFill>
        <p:spPr bwMode="auto">
          <a:xfrm>
            <a:off x="1852613" y="3462338"/>
            <a:ext cx="1600200" cy="538162"/>
          </a:xfrm>
          <a:prstGeom prst="rect">
            <a:avLst/>
          </a:prstGeom>
          <a:noFill/>
          <a:ln w="9525">
            <a:noFill/>
            <a:miter lim="800000"/>
            <a:headEnd/>
            <a:tailEnd/>
          </a:ln>
        </p:spPr>
      </p:pic>
      <p:pic>
        <p:nvPicPr>
          <p:cNvPr id="30729" name="Rectangle 6152"/>
          <p:cNvPicPr>
            <a:picLocks noChangeAspect="1" noChangeArrowheads="1"/>
          </p:cNvPicPr>
          <p:nvPr/>
        </p:nvPicPr>
        <p:blipFill>
          <a:blip r:embed="rId9" cstate="print"/>
          <a:srcRect/>
          <a:stretch>
            <a:fillRect/>
          </a:stretch>
        </p:blipFill>
        <p:spPr bwMode="auto">
          <a:xfrm>
            <a:off x="447675" y="4303713"/>
            <a:ext cx="1855788" cy="539750"/>
          </a:xfrm>
          <a:prstGeom prst="rect">
            <a:avLst/>
          </a:prstGeom>
          <a:noFill/>
          <a:ln w="9525">
            <a:noFill/>
            <a:miter lim="800000"/>
            <a:headEnd/>
            <a:tailEnd/>
          </a:ln>
        </p:spPr>
      </p:pic>
      <p:pic>
        <p:nvPicPr>
          <p:cNvPr id="30730" name="Rectangle 6153"/>
          <p:cNvPicPr>
            <a:picLocks noChangeAspect="1" noChangeArrowheads="1"/>
          </p:cNvPicPr>
          <p:nvPr/>
        </p:nvPicPr>
        <p:blipFill>
          <a:blip r:embed="rId10" cstate="print"/>
          <a:srcRect/>
          <a:stretch>
            <a:fillRect/>
          </a:stretch>
        </p:blipFill>
        <p:spPr bwMode="auto">
          <a:xfrm>
            <a:off x="1774825" y="5351463"/>
            <a:ext cx="1909763" cy="544512"/>
          </a:xfrm>
          <a:prstGeom prst="rect">
            <a:avLst/>
          </a:prstGeom>
          <a:noFill/>
          <a:ln w="9525">
            <a:noFill/>
            <a:miter lim="800000"/>
            <a:headEnd/>
            <a:tailEnd/>
          </a:ln>
        </p:spPr>
      </p:pic>
      <p:pic>
        <p:nvPicPr>
          <p:cNvPr id="30731" name="Rectangle 6154"/>
          <p:cNvPicPr>
            <a:picLocks noChangeAspect="1" noChangeArrowheads="1"/>
          </p:cNvPicPr>
          <p:nvPr/>
        </p:nvPicPr>
        <p:blipFill>
          <a:blip r:embed="rId11" cstate="print"/>
          <a:srcRect/>
          <a:stretch>
            <a:fillRect/>
          </a:stretch>
        </p:blipFill>
        <p:spPr bwMode="auto">
          <a:xfrm>
            <a:off x="3124200" y="4354513"/>
            <a:ext cx="1535113" cy="484187"/>
          </a:xfrm>
          <a:prstGeom prst="rect">
            <a:avLst/>
          </a:prstGeom>
          <a:noFill/>
          <a:ln w="9525">
            <a:noFill/>
            <a:miter lim="800000"/>
            <a:headEnd/>
            <a:tailEnd/>
          </a:ln>
        </p:spPr>
      </p:pic>
      <p:sp>
        <p:nvSpPr>
          <p:cNvPr id="15" name="Rectangle 14"/>
          <p:cNvSpPr>
            <a:spLocks noChangeArrowheads="1"/>
          </p:cNvSpPr>
          <p:nvPr/>
        </p:nvSpPr>
        <p:spPr bwMode="auto">
          <a:xfrm>
            <a:off x="4527550" y="3400425"/>
            <a:ext cx="6016625" cy="366713"/>
          </a:xfrm>
          <a:prstGeom prst="rect">
            <a:avLst/>
          </a:prstGeom>
          <a:noFill/>
          <a:ln w="9525" cap="flat" cmpd="sng" algn="ctr">
            <a:noFill/>
            <a:prstDash val="solid"/>
            <a:miter lim="800000"/>
            <a:headEnd type="none" w="med" len="med"/>
            <a:tailEnd type="none" w="med" len="med"/>
          </a:ln>
          <a:effectLst/>
        </p:spPr>
        <p:txBody>
          <a:bodyPr>
            <a:spAutoFit/>
          </a:bodyPr>
          <a:lstStyle/>
          <a:p>
            <a:pPr marL="166688" indent="-166688" defTabSz="914363" fontAlgn="auto">
              <a:lnSpc>
                <a:spcPct val="90000"/>
              </a:lnSpc>
              <a:spcBef>
                <a:spcPct val="35000"/>
              </a:spcBef>
              <a:spcAft>
                <a:spcPts val="0"/>
              </a:spcAft>
              <a:buClr>
                <a:schemeClr val="tx2"/>
              </a:buClr>
              <a:buFont typeface="Wingdings 2" pitchFamily="18" charset="2"/>
              <a:buNone/>
              <a:defRPr/>
            </a:pPr>
            <a:r>
              <a:rPr lang="en-US" sz="2000">
                <a:effectLst>
                  <a:outerShdw blurRad="38100" dist="38100" dir="2700000" algn="tl">
                    <a:srgbClr val="000000"/>
                  </a:outerShdw>
                </a:effectLst>
                <a:latin typeface="Segoe" pitchFamily="34" charset="0"/>
                <a:cs typeface="+mn-cs"/>
              </a:rPr>
              <a:t>Multi-layer spam and virus protection</a:t>
            </a:r>
            <a:endParaRPr lang="en-US">
              <a:effectLst>
                <a:outerShdw blurRad="38100" dist="38100" dir="2700000" algn="tl">
                  <a:srgbClr val="000000"/>
                </a:outerShdw>
              </a:effectLst>
              <a:latin typeface="Segoe" pitchFamily="34" charset="0"/>
              <a:cs typeface="+mn-cs"/>
            </a:endParaRPr>
          </a:p>
        </p:txBody>
      </p:sp>
      <p:sp>
        <p:nvSpPr>
          <p:cNvPr id="16" name="Rectangle 15"/>
          <p:cNvSpPr>
            <a:spLocks noChangeArrowheads="1"/>
          </p:cNvSpPr>
          <p:nvPr/>
        </p:nvSpPr>
        <p:spPr bwMode="auto">
          <a:xfrm>
            <a:off x="5137150" y="4735513"/>
            <a:ext cx="6511925" cy="366712"/>
          </a:xfrm>
          <a:prstGeom prst="rect">
            <a:avLst/>
          </a:prstGeom>
          <a:noFill/>
          <a:ln w="9525" cap="flat" cmpd="sng" algn="ctr">
            <a:noFill/>
            <a:prstDash val="solid"/>
            <a:miter lim="800000"/>
            <a:headEnd type="none" w="med" len="med"/>
            <a:tailEnd type="none" w="med" len="med"/>
          </a:ln>
          <a:effectLst/>
        </p:spPr>
        <p:txBody>
          <a:bodyPr>
            <a:spAutoFit/>
          </a:bodyPr>
          <a:lstStyle/>
          <a:p>
            <a:pPr marL="166688" indent="-166688" defTabSz="914363" fontAlgn="auto">
              <a:lnSpc>
                <a:spcPct val="90000"/>
              </a:lnSpc>
              <a:spcBef>
                <a:spcPct val="35000"/>
              </a:spcBef>
              <a:spcAft>
                <a:spcPts val="0"/>
              </a:spcAft>
              <a:buClr>
                <a:schemeClr val="tx2"/>
              </a:buClr>
              <a:buFont typeface="Wingdings 2" pitchFamily="18" charset="2"/>
              <a:buNone/>
              <a:defRPr/>
            </a:pPr>
            <a:r>
              <a:rPr lang="en-US" sz="2000">
                <a:effectLst>
                  <a:outerShdw blurRad="38100" dist="38100" dir="2700000" algn="tl">
                    <a:srgbClr val="000000"/>
                  </a:outerShdw>
                </a:effectLst>
                <a:latin typeface="Segoe" pitchFamily="34" charset="0"/>
                <a:cs typeface="+mn-cs"/>
              </a:rPr>
              <a:t>E-mail retention for compliance</a:t>
            </a:r>
            <a:endParaRPr lang="en-US">
              <a:effectLst>
                <a:outerShdw blurRad="38100" dist="38100" dir="2700000" algn="tl">
                  <a:srgbClr val="000000"/>
                </a:outerShdw>
              </a:effectLst>
              <a:latin typeface="Segoe" pitchFamily="34" charset="0"/>
              <a:cs typeface="+mn-cs"/>
            </a:endParaRPr>
          </a:p>
        </p:txBody>
      </p:sp>
      <p:sp>
        <p:nvSpPr>
          <p:cNvPr id="17" name="Rectangle 16"/>
          <p:cNvSpPr>
            <a:spLocks noChangeArrowheads="1"/>
          </p:cNvSpPr>
          <p:nvPr/>
        </p:nvSpPr>
        <p:spPr bwMode="auto">
          <a:xfrm>
            <a:off x="5194300" y="4065588"/>
            <a:ext cx="6534150" cy="366712"/>
          </a:xfrm>
          <a:prstGeom prst="rect">
            <a:avLst/>
          </a:prstGeom>
          <a:noFill/>
          <a:ln w="9525" cap="flat" cmpd="sng" algn="ctr">
            <a:noFill/>
            <a:prstDash val="solid"/>
            <a:miter lim="800000"/>
            <a:headEnd type="none" w="med" len="med"/>
            <a:tailEnd type="none" w="med" len="med"/>
          </a:ln>
          <a:effectLst/>
        </p:spPr>
        <p:txBody>
          <a:bodyPr>
            <a:spAutoFit/>
          </a:bodyPr>
          <a:lstStyle/>
          <a:p>
            <a:pPr marL="166688" indent="-166688" defTabSz="914363" fontAlgn="auto">
              <a:lnSpc>
                <a:spcPct val="90000"/>
              </a:lnSpc>
              <a:spcBef>
                <a:spcPct val="35000"/>
              </a:spcBef>
              <a:spcAft>
                <a:spcPts val="0"/>
              </a:spcAft>
              <a:buClr>
                <a:schemeClr val="tx2"/>
              </a:buClr>
              <a:buFont typeface="Wingdings 2" pitchFamily="18" charset="2"/>
              <a:buNone/>
              <a:defRPr/>
            </a:pPr>
            <a:r>
              <a:rPr lang="en-US" sz="2000">
                <a:effectLst>
                  <a:outerShdw blurRad="38100" dist="38100" dir="2700000" algn="tl">
                    <a:srgbClr val="000000"/>
                  </a:outerShdw>
                </a:effectLst>
                <a:latin typeface="Segoe" pitchFamily="34" charset="0"/>
                <a:cs typeface="+mn-cs"/>
              </a:rPr>
              <a:t>Policy-based e-mail encryption</a:t>
            </a:r>
            <a:endParaRPr lang="en-US">
              <a:effectLst>
                <a:outerShdw blurRad="38100" dist="38100" dir="2700000" algn="tl">
                  <a:srgbClr val="000000"/>
                </a:outerShdw>
              </a:effectLst>
              <a:latin typeface="Segoe" pitchFamily="34" charset="0"/>
              <a:cs typeface="+mn-cs"/>
            </a:endParaRPr>
          </a:p>
        </p:txBody>
      </p:sp>
      <p:sp>
        <p:nvSpPr>
          <p:cNvPr id="18" name="Rectangle 17"/>
          <p:cNvSpPr>
            <a:spLocks noChangeArrowheads="1"/>
          </p:cNvSpPr>
          <p:nvPr/>
        </p:nvSpPr>
        <p:spPr bwMode="auto">
          <a:xfrm>
            <a:off x="4984750" y="5465763"/>
            <a:ext cx="4338638" cy="366712"/>
          </a:xfrm>
          <a:prstGeom prst="rect">
            <a:avLst/>
          </a:prstGeom>
          <a:noFill/>
          <a:ln w="9525" cap="flat" cmpd="sng" algn="ctr">
            <a:noFill/>
            <a:prstDash val="solid"/>
            <a:miter lim="800000"/>
            <a:headEnd type="none" w="med" len="med"/>
            <a:tailEnd type="none" w="med" len="med"/>
          </a:ln>
          <a:effectLst/>
        </p:spPr>
        <p:txBody>
          <a:bodyPr>
            <a:spAutoFit/>
          </a:bodyPr>
          <a:lstStyle/>
          <a:p>
            <a:pPr marL="166688" indent="-166688" defTabSz="914363" fontAlgn="auto">
              <a:lnSpc>
                <a:spcPct val="90000"/>
              </a:lnSpc>
              <a:spcBef>
                <a:spcPct val="35000"/>
              </a:spcBef>
              <a:spcAft>
                <a:spcPts val="0"/>
              </a:spcAft>
              <a:buClr>
                <a:schemeClr val="tx2"/>
              </a:buClr>
              <a:buFont typeface="Wingdings 2" pitchFamily="18" charset="2"/>
              <a:buNone/>
              <a:defRPr/>
            </a:pPr>
            <a:r>
              <a:rPr lang="en-US" sz="2000">
                <a:effectLst>
                  <a:outerShdw blurRad="38100" dist="38100" dir="2700000" algn="tl">
                    <a:srgbClr val="000000"/>
                  </a:outerShdw>
                </a:effectLst>
                <a:latin typeface="Segoe" pitchFamily="34" charset="0"/>
                <a:cs typeface="+mn-cs"/>
              </a:rPr>
              <a:t>Continuous e-mail during outages</a:t>
            </a:r>
            <a:endParaRPr lang="en-US">
              <a:effectLst>
                <a:outerShdw blurRad="38100" dist="38100" dir="2700000" algn="tl">
                  <a:srgbClr val="000000"/>
                </a:outerShdw>
              </a:effectLst>
              <a:latin typeface="Segoe" pitchFamily="34" charset="0"/>
              <a:cs typeface="+mn-cs"/>
            </a:endParaRPr>
          </a:p>
        </p:txBody>
      </p:sp>
      <p:pic>
        <p:nvPicPr>
          <p:cNvPr id="30736" name="Rectangle 6159"/>
          <p:cNvPicPr>
            <a:picLocks noChangeAspect="1" noChangeArrowheads="1"/>
          </p:cNvPicPr>
          <p:nvPr/>
        </p:nvPicPr>
        <p:blipFill>
          <a:blip r:embed="rId12" cstate="print"/>
          <a:srcRect/>
          <a:stretch>
            <a:fillRect/>
          </a:stretch>
        </p:blipFill>
        <p:spPr bwMode="invGray">
          <a:xfrm>
            <a:off x="384175" y="276225"/>
            <a:ext cx="8374063" cy="674688"/>
          </a:xfrm>
          <a:prstGeom prst="rect">
            <a:avLst/>
          </a:prstGeom>
          <a:noFill/>
          <a:ln w="9525">
            <a:noFill/>
            <a:miter lim="800000"/>
            <a:headEnd/>
            <a:tailEnd/>
          </a:ln>
        </p:spPr>
      </p:pic>
      <p:pic>
        <p:nvPicPr>
          <p:cNvPr id="30737" name="Rectangle 6160"/>
          <p:cNvPicPr>
            <a:picLocks noChangeAspect="1" noChangeArrowheads="1"/>
          </p:cNvPicPr>
          <p:nvPr/>
        </p:nvPicPr>
        <p:blipFill>
          <a:blip r:embed="rId13" cstate="print"/>
          <a:srcRect/>
          <a:stretch>
            <a:fillRect/>
          </a:stretch>
        </p:blipFill>
        <p:spPr bwMode="invGray">
          <a:xfrm>
            <a:off x="384175" y="914400"/>
            <a:ext cx="5205413" cy="5143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Rectangle 13312"/>
          <p:cNvPicPr>
            <a:picLocks noChangeAspect="1" noChangeArrowheads="1"/>
          </p:cNvPicPr>
          <p:nvPr/>
        </p:nvPicPr>
        <p:blipFill>
          <a:blip r:embed="rId3" cstate="print"/>
          <a:srcRect/>
          <a:stretch>
            <a:fillRect/>
          </a:stretch>
        </p:blipFill>
        <p:spPr bwMode="auto">
          <a:xfrm>
            <a:off x="6311900" y="2705100"/>
            <a:ext cx="1736725" cy="1736725"/>
          </a:xfrm>
          <a:prstGeom prst="rect">
            <a:avLst/>
          </a:prstGeom>
          <a:noFill/>
          <a:ln w="9525">
            <a:noFill/>
            <a:miter lim="800000"/>
            <a:headEnd/>
            <a:tailEnd/>
          </a:ln>
        </p:spPr>
      </p:pic>
      <p:pic>
        <p:nvPicPr>
          <p:cNvPr id="31747" name="Rectangle 13313"/>
          <p:cNvPicPr>
            <a:picLocks noChangeAspect="1" noChangeArrowheads="1"/>
          </p:cNvPicPr>
          <p:nvPr/>
        </p:nvPicPr>
        <p:blipFill>
          <a:blip r:embed="rId4" cstate="print"/>
          <a:srcRect/>
          <a:stretch>
            <a:fillRect/>
          </a:stretch>
        </p:blipFill>
        <p:spPr bwMode="auto">
          <a:xfrm>
            <a:off x="5372100" y="4559300"/>
            <a:ext cx="2806700" cy="1308100"/>
          </a:xfrm>
          <a:prstGeom prst="rect">
            <a:avLst/>
          </a:prstGeom>
          <a:noFill/>
          <a:ln w="9525">
            <a:noFill/>
            <a:miter lim="800000"/>
            <a:headEnd/>
            <a:tailEnd/>
          </a:ln>
        </p:spPr>
      </p:pic>
      <p:sp>
        <p:nvSpPr>
          <p:cNvPr id="31748" name="TextBox 13314"/>
          <p:cNvSpPr txBox="1">
            <a:spLocks noChangeArrowheads="1"/>
          </p:cNvSpPr>
          <p:nvPr/>
        </p:nvSpPr>
        <p:spPr bwMode="auto">
          <a:xfrm>
            <a:off x="5405438" y="4735513"/>
            <a:ext cx="2751137" cy="673100"/>
          </a:xfrm>
          <a:prstGeom prst="rect">
            <a:avLst/>
          </a:prstGeom>
          <a:noFill/>
          <a:ln w="9525">
            <a:noFill/>
            <a:miter lim="800000"/>
            <a:headEnd/>
            <a:tailEnd/>
          </a:ln>
        </p:spPr>
        <p:txBody>
          <a:bodyPr>
            <a:spAutoFit/>
          </a:bodyPr>
          <a:lstStyle/>
          <a:p>
            <a:pPr algn="ctr">
              <a:spcBef>
                <a:spcPct val="50000"/>
              </a:spcBef>
            </a:pPr>
            <a:r>
              <a:rPr lang="en-US" b="1">
                <a:latin typeface="Segoe" pitchFamily="2" charset="0"/>
              </a:rPr>
              <a:t>Rapid Email Delivery</a:t>
            </a:r>
            <a:endParaRPr lang="en-US">
              <a:solidFill>
                <a:srgbClr val="000000"/>
              </a:solidFill>
              <a:latin typeface="Segoe" pitchFamily="2" charset="0"/>
            </a:endParaRPr>
          </a:p>
          <a:p>
            <a:pPr algn="ctr">
              <a:spcBef>
                <a:spcPct val="50000"/>
              </a:spcBef>
            </a:pPr>
            <a:r>
              <a:rPr lang="en-US" sz="800" b="1">
                <a:latin typeface="Segoe" pitchFamily="2" charset="0"/>
              </a:rPr>
              <a:t>(Average delivery commitment of less than two minutes)</a:t>
            </a:r>
          </a:p>
        </p:txBody>
      </p:sp>
      <p:pic>
        <p:nvPicPr>
          <p:cNvPr id="31749" name="Rectangle 13315"/>
          <p:cNvPicPr>
            <a:picLocks noChangeAspect="1" noChangeArrowheads="1"/>
          </p:cNvPicPr>
          <p:nvPr/>
        </p:nvPicPr>
        <p:blipFill>
          <a:blip r:embed="rId5" cstate="print"/>
          <a:srcRect/>
          <a:stretch>
            <a:fillRect/>
          </a:stretch>
        </p:blipFill>
        <p:spPr bwMode="auto">
          <a:xfrm>
            <a:off x="2781300" y="4572000"/>
            <a:ext cx="2654300" cy="1295400"/>
          </a:xfrm>
          <a:prstGeom prst="rect">
            <a:avLst/>
          </a:prstGeom>
          <a:noFill/>
          <a:ln w="9525">
            <a:noFill/>
            <a:miter lim="800000"/>
            <a:headEnd/>
            <a:tailEnd/>
          </a:ln>
        </p:spPr>
      </p:pic>
      <p:sp>
        <p:nvSpPr>
          <p:cNvPr id="31750" name="TextBox 13316"/>
          <p:cNvSpPr txBox="1">
            <a:spLocks noChangeArrowheads="1"/>
          </p:cNvSpPr>
          <p:nvPr/>
        </p:nvSpPr>
        <p:spPr bwMode="auto">
          <a:xfrm>
            <a:off x="2981325" y="4724400"/>
            <a:ext cx="2319338" cy="779463"/>
          </a:xfrm>
          <a:prstGeom prst="rect">
            <a:avLst/>
          </a:prstGeom>
          <a:noFill/>
          <a:ln w="9525">
            <a:noFill/>
            <a:miter lim="800000"/>
            <a:headEnd/>
            <a:tailEnd/>
          </a:ln>
        </p:spPr>
        <p:txBody>
          <a:bodyPr>
            <a:spAutoFit/>
          </a:bodyPr>
          <a:lstStyle/>
          <a:p>
            <a:pPr algn="ctr">
              <a:spcBef>
                <a:spcPct val="50000"/>
              </a:spcBef>
            </a:pPr>
            <a:r>
              <a:rPr lang="en-US" b="1">
                <a:latin typeface="Segoe" pitchFamily="2" charset="0"/>
              </a:rPr>
              <a:t>99.999%</a:t>
            </a:r>
            <a:endParaRPr lang="en-US">
              <a:solidFill>
                <a:srgbClr val="000000"/>
              </a:solidFill>
              <a:latin typeface="Segoe" pitchFamily="2" charset="0"/>
            </a:endParaRPr>
          </a:p>
          <a:p>
            <a:pPr algn="ctr">
              <a:spcBef>
                <a:spcPct val="50000"/>
              </a:spcBef>
            </a:pPr>
            <a:r>
              <a:rPr lang="en-US" b="1">
                <a:latin typeface="Segoe" pitchFamily="2" charset="0"/>
              </a:rPr>
              <a:t>Network Uptime</a:t>
            </a:r>
          </a:p>
        </p:txBody>
      </p:sp>
      <p:pic>
        <p:nvPicPr>
          <p:cNvPr id="31751" name="Rectangle 13317"/>
          <p:cNvPicPr>
            <a:picLocks noChangeAspect="1" noChangeArrowheads="1"/>
          </p:cNvPicPr>
          <p:nvPr/>
        </p:nvPicPr>
        <p:blipFill>
          <a:blip r:embed="rId6" cstate="print"/>
          <a:srcRect/>
          <a:stretch>
            <a:fillRect/>
          </a:stretch>
        </p:blipFill>
        <p:spPr bwMode="auto">
          <a:xfrm>
            <a:off x="2743200" y="2705100"/>
            <a:ext cx="1739900" cy="1739900"/>
          </a:xfrm>
          <a:prstGeom prst="rect">
            <a:avLst/>
          </a:prstGeom>
          <a:noFill/>
          <a:ln w="9525">
            <a:noFill/>
            <a:miter lim="800000"/>
            <a:headEnd/>
            <a:tailEnd/>
          </a:ln>
        </p:spPr>
      </p:pic>
      <p:pic>
        <p:nvPicPr>
          <p:cNvPr id="31752" name="Rectangle 13318"/>
          <p:cNvPicPr>
            <a:picLocks noChangeAspect="1" noChangeArrowheads="1"/>
          </p:cNvPicPr>
          <p:nvPr/>
        </p:nvPicPr>
        <p:blipFill>
          <a:blip r:embed="rId3" cstate="print"/>
          <a:srcRect/>
          <a:stretch>
            <a:fillRect/>
          </a:stretch>
        </p:blipFill>
        <p:spPr bwMode="auto">
          <a:xfrm>
            <a:off x="4546600" y="2705100"/>
            <a:ext cx="1736725" cy="1736725"/>
          </a:xfrm>
          <a:prstGeom prst="rect">
            <a:avLst/>
          </a:prstGeom>
          <a:noFill/>
          <a:ln w="9525">
            <a:noFill/>
            <a:miter lim="800000"/>
            <a:headEnd/>
            <a:tailEnd/>
          </a:ln>
        </p:spPr>
      </p:pic>
      <p:sp>
        <p:nvSpPr>
          <p:cNvPr id="12" name="Title 11"/>
          <p:cNvSpPr>
            <a:spLocks noGrp="1" noChangeArrowheads="1"/>
          </p:cNvSpPr>
          <p:nvPr>
            <p:ph type="title" idx="4294967295"/>
          </p:nvPr>
        </p:nvSpPr>
        <p:spPr>
          <a:xfrm>
            <a:off x="401638" y="366713"/>
            <a:ext cx="8372475" cy="585787"/>
          </a:xfrm>
        </p:spPr>
        <p:txBody>
          <a:bodyPr/>
          <a:lstStyle/>
          <a:p>
            <a:pPr algn="ctr" defTabSz="685864" eaLnBrk="1" fontAlgn="auto" hangingPunct="1">
              <a:spcAft>
                <a:spcPts val="0"/>
              </a:spcAft>
              <a:defRPr/>
            </a:pPr>
            <a:r>
              <a:rPr sz="3600" b="1" smtClean="0"/>
              <a:t>EHS Filtering SLAs</a:t>
            </a:r>
            <a:endParaRPr sz="2800" b="1" smtClean="0">
              <a:solidFill>
                <a:srgbClr val="FFC000"/>
              </a:solidFill>
            </a:endParaRPr>
          </a:p>
        </p:txBody>
      </p:sp>
      <p:sp>
        <p:nvSpPr>
          <p:cNvPr id="31754" name="Shape 12"/>
          <p:cNvSpPr>
            <a:spLocks noGrp="1" noChangeArrowheads="1"/>
          </p:cNvSpPr>
          <p:nvPr>
            <p:ph type="body" idx="4294967295"/>
          </p:nvPr>
        </p:nvSpPr>
        <p:spPr>
          <a:xfrm>
            <a:off x="98425" y="1225550"/>
            <a:ext cx="9055100" cy="1739900"/>
          </a:xfrm>
        </p:spPr>
        <p:txBody>
          <a:bodyPr/>
          <a:lstStyle/>
          <a:p>
            <a:pPr marL="447675" indent="-447675" defTabSz="914400" eaLnBrk="1" hangingPunct="1">
              <a:buFont typeface="Wingdings 2" pitchFamily="18" charset="2"/>
              <a:buBlip>
                <a:blip r:embed="rId7"/>
              </a:buBlip>
            </a:pPr>
            <a:r>
              <a:rPr lang="en-US" sz="2000" smtClean="0"/>
              <a:t>Exchange Hosted Filtering provides a comprehensive set of Service Level Agreements (SLAs) covering network performance and spam and virus filtering effectiveness that are on par with the leading competitors</a:t>
            </a:r>
            <a:endParaRPr lang="en-US" smtClean="0"/>
          </a:p>
          <a:p>
            <a:pPr marL="447675" indent="-447675" defTabSz="914400" eaLnBrk="1" hangingPunct="1">
              <a:buFont typeface="Wingdings 2" pitchFamily="18" charset="2"/>
              <a:buBlip>
                <a:blip r:embed="rId7"/>
              </a:buBlip>
            </a:pPr>
            <a:r>
              <a:rPr lang="en-US" sz="2000" smtClean="0"/>
              <a:t>Each SLA is backed by a financial commitment from Microsoft</a:t>
            </a:r>
          </a:p>
          <a:p>
            <a:pPr marL="447675" indent="-447675" defTabSz="914400" eaLnBrk="1" hangingPunct="1">
              <a:buFont typeface="Wingdings 2" pitchFamily="18" charset="2"/>
              <a:buBlip>
                <a:blip r:embed="rId7"/>
              </a:buBlip>
            </a:pPr>
            <a:endParaRPr lang="en-US" i="1" smtClean="0"/>
          </a:p>
        </p:txBody>
      </p:sp>
      <p:sp>
        <p:nvSpPr>
          <p:cNvPr id="31755" name="TextBox 13321"/>
          <p:cNvSpPr txBox="1">
            <a:spLocks noChangeArrowheads="1"/>
          </p:cNvSpPr>
          <p:nvPr/>
        </p:nvSpPr>
        <p:spPr bwMode="auto">
          <a:xfrm>
            <a:off x="2616200" y="2876550"/>
            <a:ext cx="1976438" cy="1054100"/>
          </a:xfrm>
          <a:prstGeom prst="rect">
            <a:avLst/>
          </a:prstGeom>
          <a:noFill/>
          <a:ln w="9525">
            <a:noFill/>
            <a:miter lim="800000"/>
            <a:headEnd/>
            <a:tailEnd/>
          </a:ln>
        </p:spPr>
        <p:txBody>
          <a:bodyPr>
            <a:spAutoFit/>
          </a:bodyPr>
          <a:lstStyle/>
          <a:p>
            <a:pPr algn="ctr">
              <a:spcBef>
                <a:spcPct val="50000"/>
              </a:spcBef>
            </a:pPr>
            <a:r>
              <a:rPr lang="en-US" b="1">
                <a:latin typeface="Segoe" pitchFamily="2" charset="0"/>
              </a:rPr>
              <a:t>100%</a:t>
            </a:r>
            <a:endParaRPr lang="en-US">
              <a:solidFill>
                <a:srgbClr val="000000"/>
              </a:solidFill>
              <a:latin typeface="Segoe" pitchFamily="2" charset="0"/>
            </a:endParaRPr>
          </a:p>
          <a:p>
            <a:pPr algn="ctr">
              <a:spcBef>
                <a:spcPct val="50000"/>
              </a:spcBef>
            </a:pPr>
            <a:r>
              <a:rPr lang="en-US" b="1">
                <a:latin typeface="Segoe" pitchFamily="2" charset="0"/>
              </a:rPr>
              <a:t>Virus   Protection</a:t>
            </a:r>
            <a:endParaRPr lang="en-US" sz="1000" b="1">
              <a:latin typeface="Segoe" pitchFamily="2" charset="0"/>
            </a:endParaRPr>
          </a:p>
        </p:txBody>
      </p:sp>
      <p:sp>
        <p:nvSpPr>
          <p:cNvPr id="31756" name="TextBox 13322"/>
          <p:cNvSpPr txBox="1">
            <a:spLocks noChangeArrowheads="1"/>
          </p:cNvSpPr>
          <p:nvPr/>
        </p:nvSpPr>
        <p:spPr bwMode="auto">
          <a:xfrm>
            <a:off x="4470400" y="2924175"/>
            <a:ext cx="1976438" cy="1054100"/>
          </a:xfrm>
          <a:prstGeom prst="rect">
            <a:avLst/>
          </a:prstGeom>
          <a:noFill/>
          <a:ln w="9525">
            <a:noFill/>
            <a:miter lim="800000"/>
            <a:headEnd/>
            <a:tailEnd/>
          </a:ln>
        </p:spPr>
        <p:txBody>
          <a:bodyPr>
            <a:spAutoFit/>
          </a:bodyPr>
          <a:lstStyle/>
          <a:p>
            <a:pPr algn="ctr">
              <a:spcBef>
                <a:spcPct val="50000"/>
              </a:spcBef>
            </a:pPr>
            <a:r>
              <a:rPr lang="en-US" b="1">
                <a:latin typeface="Segoe" pitchFamily="2" charset="0"/>
              </a:rPr>
              <a:t>95%</a:t>
            </a:r>
            <a:endParaRPr lang="en-US">
              <a:solidFill>
                <a:srgbClr val="000000"/>
              </a:solidFill>
              <a:latin typeface="Segoe" pitchFamily="2" charset="0"/>
            </a:endParaRPr>
          </a:p>
          <a:p>
            <a:pPr algn="ctr">
              <a:spcBef>
                <a:spcPct val="50000"/>
              </a:spcBef>
            </a:pPr>
            <a:r>
              <a:rPr lang="en-US" b="1">
                <a:latin typeface="Segoe" pitchFamily="2" charset="0"/>
              </a:rPr>
              <a:t>Spam</a:t>
            </a:r>
            <a:br>
              <a:rPr lang="en-US" b="1">
                <a:latin typeface="Segoe" pitchFamily="2" charset="0"/>
              </a:rPr>
            </a:br>
            <a:r>
              <a:rPr lang="en-US" b="1">
                <a:latin typeface="Segoe" pitchFamily="2" charset="0"/>
              </a:rPr>
              <a:t>Detection</a:t>
            </a:r>
            <a:endParaRPr lang="en-US" sz="1000" b="1">
              <a:latin typeface="Segoe" pitchFamily="2" charset="0"/>
            </a:endParaRPr>
          </a:p>
        </p:txBody>
      </p:sp>
      <p:sp>
        <p:nvSpPr>
          <p:cNvPr id="31757" name="TextBox 13323"/>
          <p:cNvSpPr txBox="1">
            <a:spLocks noChangeArrowheads="1"/>
          </p:cNvSpPr>
          <p:nvPr/>
        </p:nvSpPr>
        <p:spPr bwMode="auto">
          <a:xfrm>
            <a:off x="6213475" y="2921000"/>
            <a:ext cx="1976438" cy="1054100"/>
          </a:xfrm>
          <a:prstGeom prst="rect">
            <a:avLst/>
          </a:prstGeom>
          <a:noFill/>
          <a:ln w="9525">
            <a:noFill/>
            <a:miter lim="800000"/>
            <a:headEnd/>
            <a:tailEnd/>
          </a:ln>
        </p:spPr>
        <p:txBody>
          <a:bodyPr>
            <a:spAutoFit/>
          </a:bodyPr>
          <a:lstStyle/>
          <a:p>
            <a:pPr algn="ctr">
              <a:spcBef>
                <a:spcPct val="50000"/>
              </a:spcBef>
            </a:pPr>
            <a:r>
              <a:rPr lang="en-US" b="1">
                <a:latin typeface="Segoe" pitchFamily="2" charset="0"/>
              </a:rPr>
              <a:t>1:250,000</a:t>
            </a:r>
            <a:endParaRPr lang="en-US">
              <a:solidFill>
                <a:srgbClr val="000000"/>
              </a:solidFill>
              <a:latin typeface="Segoe" pitchFamily="2" charset="0"/>
            </a:endParaRPr>
          </a:p>
          <a:p>
            <a:pPr algn="ctr">
              <a:spcBef>
                <a:spcPct val="50000"/>
              </a:spcBef>
            </a:pPr>
            <a:r>
              <a:rPr lang="en-US" b="1">
                <a:latin typeface="Segoe" pitchFamily="2" charset="0"/>
              </a:rPr>
              <a:t>Spam False    Positives</a:t>
            </a:r>
            <a:endParaRPr lang="en-US" sz="1000" b="1">
              <a:latin typeface="Segoe" pitchFamily="2" charset="0"/>
            </a:endParaRPr>
          </a:p>
        </p:txBody>
      </p:sp>
      <p:sp>
        <p:nvSpPr>
          <p:cNvPr id="17" name="TextBox 16"/>
          <p:cNvSpPr txBox="1">
            <a:spLocks noChangeArrowheads="1"/>
          </p:cNvSpPr>
          <p:nvPr/>
        </p:nvSpPr>
        <p:spPr bwMode="auto">
          <a:xfrm>
            <a:off x="0" y="4565650"/>
            <a:ext cx="2733675" cy="641350"/>
          </a:xfrm>
          <a:prstGeom prst="rect">
            <a:avLst/>
          </a:prstGeom>
          <a:noFill/>
          <a:ln w="12700" cap="flat" cmpd="sng" algn="ctr">
            <a:noFill/>
            <a:prstDash val="solid"/>
            <a:miter lim="800000"/>
            <a:headEnd type="none" w="med" len="med"/>
            <a:tailEnd type="none" w="med" len="med"/>
          </a:ln>
          <a:effectLst/>
        </p:spPr>
        <p:txBody>
          <a:bodyPr>
            <a:spAutoFit/>
          </a:bodyPr>
          <a:lstStyle/>
          <a:p>
            <a:pPr defTabSz="914363" fontAlgn="auto">
              <a:spcBef>
                <a:spcPct val="50000"/>
              </a:spcBef>
              <a:spcAft>
                <a:spcPts val="0"/>
              </a:spcAft>
              <a:defRPr/>
            </a:pPr>
            <a:r>
              <a:rPr lang="en-US" b="1">
                <a:solidFill>
                  <a:srgbClr val="FFC000"/>
                </a:solidFill>
                <a:effectLst>
                  <a:outerShdw blurRad="38100" dist="38100" dir="2700000" algn="tl">
                    <a:srgbClr val="000000"/>
                  </a:outerShdw>
                </a:effectLst>
                <a:latin typeface="Segoe" pitchFamily="34" charset="0"/>
                <a:cs typeface="+mn-cs"/>
              </a:rPr>
              <a:t>Filtering Network Performance</a:t>
            </a:r>
            <a:endParaRPr lang="en-US">
              <a:solidFill>
                <a:srgbClr val="FFC000"/>
              </a:solidFill>
              <a:latin typeface="+mn-lt"/>
              <a:cs typeface="+mn-cs"/>
            </a:endParaRPr>
          </a:p>
        </p:txBody>
      </p:sp>
      <p:sp>
        <p:nvSpPr>
          <p:cNvPr id="18" name="TextBox 17"/>
          <p:cNvSpPr txBox="1">
            <a:spLocks noChangeArrowheads="1"/>
          </p:cNvSpPr>
          <p:nvPr/>
        </p:nvSpPr>
        <p:spPr bwMode="auto">
          <a:xfrm>
            <a:off x="0" y="2765425"/>
            <a:ext cx="2743200" cy="641350"/>
          </a:xfrm>
          <a:prstGeom prst="rect">
            <a:avLst/>
          </a:prstGeom>
          <a:noFill/>
          <a:ln w="12700" cap="flat" cmpd="sng" algn="ctr">
            <a:noFill/>
            <a:prstDash val="solid"/>
            <a:miter lim="800000"/>
            <a:headEnd type="none" w="med" len="med"/>
            <a:tailEnd type="none" w="med" len="med"/>
          </a:ln>
          <a:effectLst/>
        </p:spPr>
        <p:txBody>
          <a:bodyPr>
            <a:spAutoFit/>
          </a:bodyPr>
          <a:lstStyle/>
          <a:p>
            <a:pPr defTabSz="914363" fontAlgn="auto">
              <a:spcBef>
                <a:spcPct val="50000"/>
              </a:spcBef>
              <a:spcAft>
                <a:spcPts val="0"/>
              </a:spcAft>
              <a:defRPr/>
            </a:pPr>
            <a:r>
              <a:rPr lang="en-US" b="1">
                <a:solidFill>
                  <a:srgbClr val="FFC000"/>
                </a:solidFill>
                <a:effectLst>
                  <a:outerShdw blurRad="38100" dist="38100" dir="2700000" algn="tl">
                    <a:srgbClr val="000000"/>
                  </a:outerShdw>
                </a:effectLst>
                <a:latin typeface="Segoe" pitchFamily="34" charset="0"/>
                <a:cs typeface="+mn-cs"/>
              </a:rPr>
              <a:t>Spam and Virus Filtering Effectiveness</a:t>
            </a:r>
            <a:endParaRPr lang="en-US">
              <a:solidFill>
                <a:srgbClr val="FFC000"/>
              </a:solidFill>
              <a:effectLst>
                <a:outerShdw blurRad="38100" dist="38100" dir="2700000" algn="tl">
                  <a:srgbClr val="000000"/>
                </a:outerShdw>
              </a:effectLst>
              <a:latin typeface="Segoe" pitchFamily="34" charset="0"/>
              <a:cs typeface="+mn-cs"/>
            </a:endParaRPr>
          </a:p>
        </p:txBody>
      </p:sp>
      <p:sp>
        <p:nvSpPr>
          <p:cNvPr id="19" name="TextBox 18"/>
          <p:cNvSpPr txBox="1">
            <a:spLocks noChangeArrowheads="1"/>
          </p:cNvSpPr>
          <p:nvPr/>
        </p:nvSpPr>
        <p:spPr bwMode="auto">
          <a:xfrm>
            <a:off x="1050925" y="5945188"/>
            <a:ext cx="7419975" cy="569912"/>
          </a:xfrm>
          <a:prstGeom prst="rect">
            <a:avLst/>
          </a:prstGeom>
          <a:noFill/>
          <a:ln w="12700" cap="flat" cmpd="sng" algn="ctr">
            <a:noFill/>
            <a:prstDash val="solid"/>
            <a:miter lim="800000"/>
            <a:headEnd type="none" w="med" len="med"/>
            <a:tailEnd type="none" w="med" len="med"/>
          </a:ln>
          <a:effectLst/>
        </p:spPr>
        <p:txBody>
          <a:bodyPr>
            <a:spAutoFit/>
          </a:bodyPr>
          <a:lstStyle/>
          <a:p>
            <a:pPr defTabSz="914363" fontAlgn="auto">
              <a:spcBef>
                <a:spcPct val="50000"/>
              </a:spcBef>
              <a:spcAft>
                <a:spcPts val="0"/>
              </a:spcAft>
              <a:defRPr/>
            </a:pPr>
            <a:r>
              <a:rPr lang="en-US" sz="900" dirty="0">
                <a:effectLst>
                  <a:outerShdw blurRad="38100" dist="38100" dir="2700000" algn="tl">
                    <a:srgbClr val="000000"/>
                  </a:outerShdw>
                </a:effectLst>
                <a:latin typeface="Segoe" pitchFamily="34" charset="0"/>
                <a:cs typeface="+mn-cs"/>
              </a:rPr>
              <a:t>Terms and conditions apply. Please visit the Admin Center Resource Center at http://admin.global.frontbridge.com</a:t>
            </a:r>
            <a:endParaRPr lang="en-US" dirty="0">
              <a:latin typeface="+mn-lt"/>
              <a:cs typeface="+mn-cs"/>
            </a:endParaRPr>
          </a:p>
          <a:p>
            <a:pPr defTabSz="914363" fontAlgn="auto">
              <a:spcBef>
                <a:spcPct val="50000"/>
              </a:spcBef>
              <a:spcAft>
                <a:spcPts val="0"/>
              </a:spcAft>
              <a:defRPr/>
            </a:pPr>
            <a:r>
              <a:rPr lang="en-US" sz="900" dirty="0">
                <a:effectLst>
                  <a:outerShdw blurRad="38100" dist="38100" dir="2700000" algn="tl">
                    <a:srgbClr val="000000"/>
                  </a:outerShdw>
                </a:effectLst>
                <a:latin typeface="Segoe" pitchFamily="34" charset="0"/>
                <a:cs typeface="+mn-cs"/>
              </a:rPr>
              <a:t>You may have to login to the system to view the service level agreement. Please contact your reseller or Microsoft Account Manager if you wish to view these prior to signing up for the service.</a:t>
            </a:r>
            <a:r>
              <a:rPr lang="en-US" sz="900" b="1" u="sng" dirty="0">
                <a:effectLst>
                  <a:outerShdw blurRad="38100" dist="38100" dir="2700000" algn="tl">
                    <a:srgbClr val="000000"/>
                  </a:outerShdw>
                </a:effectLst>
                <a:latin typeface="Segoe" pitchFamily="34" charset="0"/>
                <a:cs typeface="+mn-cs"/>
              </a:rPr>
              <a:t> </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Rectangle 9216"/>
          <p:cNvPicPr>
            <a:picLocks noChangeAspect="1" noChangeArrowheads="1"/>
          </p:cNvPicPr>
          <p:nvPr/>
        </p:nvPicPr>
        <p:blipFill>
          <a:blip r:embed="rId3" cstate="print"/>
          <a:srcRect/>
          <a:stretch>
            <a:fillRect/>
          </a:stretch>
        </p:blipFill>
        <p:spPr bwMode="auto">
          <a:xfrm>
            <a:off x="2071688" y="1479550"/>
            <a:ext cx="4979987" cy="3641725"/>
          </a:xfrm>
          <a:prstGeom prst="rect">
            <a:avLst/>
          </a:prstGeom>
          <a:noFill/>
          <a:ln w="9525">
            <a:noFill/>
            <a:miter lim="800000"/>
            <a:headEnd/>
            <a:tailEnd/>
          </a:ln>
        </p:spPr>
      </p:pic>
      <p:pic>
        <p:nvPicPr>
          <p:cNvPr id="32771" name="Rectangle 9217"/>
          <p:cNvPicPr>
            <a:picLocks noChangeAspect="1" noChangeArrowheads="1"/>
          </p:cNvPicPr>
          <p:nvPr/>
        </p:nvPicPr>
        <p:blipFill>
          <a:blip r:embed="rId4" cstate="print"/>
          <a:srcRect/>
          <a:stretch>
            <a:fillRect/>
          </a:stretch>
        </p:blipFill>
        <p:spPr bwMode="auto">
          <a:xfrm>
            <a:off x="306388" y="1479550"/>
            <a:ext cx="8562975" cy="3635375"/>
          </a:xfrm>
          <a:prstGeom prst="rect">
            <a:avLst/>
          </a:prstGeom>
          <a:noFill/>
          <a:ln w="9525">
            <a:noFill/>
            <a:miter lim="800000"/>
            <a:headEnd/>
            <a:tailEnd/>
          </a:ln>
        </p:spPr>
      </p:pic>
      <p:sp>
        <p:nvSpPr>
          <p:cNvPr id="32772" name="Shape 9218"/>
          <p:cNvSpPr>
            <a:spLocks/>
          </p:cNvSpPr>
          <p:nvPr/>
        </p:nvSpPr>
        <p:spPr bwMode="auto">
          <a:xfrm flipV="1">
            <a:off x="5816600" y="2817813"/>
            <a:ext cx="1098550" cy="55562"/>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algn="ctr">
            <a:solidFill>
              <a:schemeClr val="tx1"/>
            </a:solidFill>
            <a:round/>
            <a:headEnd/>
            <a:tailEnd type="stealth" w="med" len="med"/>
          </a:ln>
        </p:spPr>
        <p:txBody>
          <a:bodyPr/>
          <a:lstStyle/>
          <a:p>
            <a:endParaRPr lang="en-US">
              <a:solidFill>
                <a:srgbClr val="000000"/>
              </a:solidFill>
              <a:latin typeface="Segoe" pitchFamily="2" charset="0"/>
            </a:endParaRPr>
          </a:p>
        </p:txBody>
      </p:sp>
      <p:sp>
        <p:nvSpPr>
          <p:cNvPr id="32773" name="Shape 9219"/>
          <p:cNvSpPr>
            <a:spLocks/>
          </p:cNvSpPr>
          <p:nvPr/>
        </p:nvSpPr>
        <p:spPr bwMode="auto">
          <a:xfrm rot="-2281785" flipH="1" flipV="1">
            <a:off x="5957888" y="3690938"/>
            <a:ext cx="992187" cy="71437"/>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algn="ctr">
            <a:solidFill>
              <a:schemeClr val="tx1"/>
            </a:solidFill>
            <a:round/>
            <a:headEnd/>
            <a:tailEnd type="stealth" w="med" len="med"/>
          </a:ln>
        </p:spPr>
        <p:txBody>
          <a:bodyPr/>
          <a:lstStyle/>
          <a:p>
            <a:endParaRPr lang="en-US">
              <a:solidFill>
                <a:srgbClr val="000000"/>
              </a:solidFill>
              <a:latin typeface="Segoe" pitchFamily="2" charset="0"/>
            </a:endParaRPr>
          </a:p>
        </p:txBody>
      </p:sp>
      <p:sp>
        <p:nvSpPr>
          <p:cNvPr id="32774" name="Shape 9220"/>
          <p:cNvSpPr>
            <a:spLocks/>
          </p:cNvSpPr>
          <p:nvPr/>
        </p:nvSpPr>
        <p:spPr bwMode="auto">
          <a:xfrm flipV="1">
            <a:off x="4146550" y="2817813"/>
            <a:ext cx="852488" cy="61912"/>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algn="ctr">
            <a:solidFill>
              <a:schemeClr val="tx1"/>
            </a:solidFill>
            <a:round/>
            <a:headEnd/>
            <a:tailEnd type="stealth" w="med" len="med"/>
          </a:ln>
        </p:spPr>
        <p:txBody>
          <a:bodyPr/>
          <a:lstStyle/>
          <a:p>
            <a:endParaRPr lang="en-US">
              <a:solidFill>
                <a:srgbClr val="000000"/>
              </a:solidFill>
              <a:latin typeface="Segoe" pitchFamily="2" charset="0"/>
            </a:endParaRPr>
          </a:p>
        </p:txBody>
      </p:sp>
      <p:sp>
        <p:nvSpPr>
          <p:cNvPr id="32775" name="Shape 9221"/>
          <p:cNvSpPr>
            <a:spLocks/>
          </p:cNvSpPr>
          <p:nvPr/>
        </p:nvSpPr>
        <p:spPr bwMode="auto">
          <a:xfrm flipH="1" flipV="1">
            <a:off x="4178300" y="3402013"/>
            <a:ext cx="2705100" cy="42862"/>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algn="ctr">
            <a:solidFill>
              <a:schemeClr val="tx1"/>
            </a:solidFill>
            <a:round/>
            <a:headEnd/>
            <a:tailEnd type="stealth" w="med" len="med"/>
          </a:ln>
        </p:spPr>
        <p:txBody>
          <a:bodyPr/>
          <a:lstStyle/>
          <a:p>
            <a:endParaRPr lang="en-US">
              <a:solidFill>
                <a:srgbClr val="000000"/>
              </a:solidFill>
              <a:latin typeface="Segoe" pitchFamily="2" charset="0"/>
            </a:endParaRPr>
          </a:p>
        </p:txBody>
      </p:sp>
      <p:sp>
        <p:nvSpPr>
          <p:cNvPr id="32776" name="Shape 9222"/>
          <p:cNvSpPr>
            <a:spLocks/>
          </p:cNvSpPr>
          <p:nvPr/>
        </p:nvSpPr>
        <p:spPr bwMode="auto">
          <a:xfrm rot="2138821" flipV="1">
            <a:off x="4040188" y="3298825"/>
            <a:ext cx="1835150" cy="136525"/>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algn="ctr">
            <a:solidFill>
              <a:schemeClr val="tx1"/>
            </a:solidFill>
            <a:round/>
            <a:headEnd/>
            <a:tailEnd type="stealth" w="med" len="med"/>
          </a:ln>
        </p:spPr>
        <p:txBody>
          <a:bodyPr/>
          <a:lstStyle/>
          <a:p>
            <a:endParaRPr lang="en-US">
              <a:solidFill>
                <a:srgbClr val="000000"/>
              </a:solidFill>
              <a:latin typeface="Segoe" pitchFamily="2" charset="0"/>
            </a:endParaRPr>
          </a:p>
        </p:txBody>
      </p:sp>
      <p:sp>
        <p:nvSpPr>
          <p:cNvPr id="32777" name="Shape 9223"/>
          <p:cNvSpPr>
            <a:spLocks/>
          </p:cNvSpPr>
          <p:nvPr/>
        </p:nvSpPr>
        <p:spPr bwMode="auto">
          <a:xfrm rot="19500479" flipH="1">
            <a:off x="2166938" y="3992563"/>
            <a:ext cx="828675" cy="157162"/>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cap="rnd" algn="ctr">
            <a:solidFill>
              <a:schemeClr val="tx1"/>
            </a:solidFill>
            <a:prstDash val="sysDot"/>
            <a:round/>
            <a:headEnd/>
            <a:tailEnd type="stealth" w="med" len="med"/>
          </a:ln>
        </p:spPr>
        <p:txBody>
          <a:bodyPr/>
          <a:lstStyle/>
          <a:p>
            <a:endParaRPr lang="en-US">
              <a:solidFill>
                <a:srgbClr val="000000"/>
              </a:solidFill>
              <a:latin typeface="Segoe" pitchFamily="2" charset="0"/>
            </a:endParaRPr>
          </a:p>
        </p:txBody>
      </p:sp>
      <p:pic>
        <p:nvPicPr>
          <p:cNvPr id="32778" name="Rectangle 9224"/>
          <p:cNvPicPr>
            <a:picLocks noChangeAspect="1" noChangeArrowheads="1"/>
          </p:cNvPicPr>
          <p:nvPr/>
        </p:nvPicPr>
        <p:blipFill>
          <a:blip r:embed="rId5" cstate="print"/>
          <a:srcRect/>
          <a:stretch>
            <a:fillRect/>
          </a:stretch>
        </p:blipFill>
        <p:spPr bwMode="auto">
          <a:xfrm>
            <a:off x="6948488" y="1795463"/>
            <a:ext cx="1485900" cy="2286000"/>
          </a:xfrm>
          <a:prstGeom prst="rect">
            <a:avLst/>
          </a:prstGeom>
          <a:noFill/>
          <a:ln w="9525">
            <a:noFill/>
            <a:miter lim="800000"/>
            <a:headEnd/>
            <a:tailEnd/>
          </a:ln>
        </p:spPr>
      </p:pic>
      <p:pic>
        <p:nvPicPr>
          <p:cNvPr id="32779" name="Rectangle 9225"/>
          <p:cNvPicPr>
            <a:picLocks noChangeAspect="1" noChangeArrowheads="1"/>
          </p:cNvPicPr>
          <p:nvPr/>
        </p:nvPicPr>
        <p:blipFill>
          <a:blip r:embed="rId6" cstate="print">
            <a:clrChange>
              <a:clrFrom>
                <a:srgbClr val="373535"/>
              </a:clrFrom>
              <a:clrTo>
                <a:srgbClr val="373535">
                  <a:alpha val="0"/>
                </a:srgbClr>
              </a:clrTo>
            </a:clrChange>
            <a:lum bright="-6000" contrast="12000"/>
          </a:blip>
          <a:srcRect/>
          <a:stretch>
            <a:fillRect/>
          </a:stretch>
        </p:blipFill>
        <p:spPr bwMode="auto">
          <a:xfrm>
            <a:off x="7078663" y="2713038"/>
            <a:ext cx="658812" cy="971550"/>
          </a:xfrm>
          <a:prstGeom prst="rect">
            <a:avLst/>
          </a:prstGeom>
          <a:noFill/>
          <a:ln w="9525">
            <a:noFill/>
            <a:miter lim="800000"/>
            <a:headEnd/>
            <a:tailEnd/>
          </a:ln>
        </p:spPr>
      </p:pic>
      <p:pic>
        <p:nvPicPr>
          <p:cNvPr id="32780" name="Rectangle 9226"/>
          <p:cNvPicPr>
            <a:picLocks noChangeAspect="1" noChangeArrowheads="1"/>
          </p:cNvPicPr>
          <p:nvPr/>
        </p:nvPicPr>
        <p:blipFill>
          <a:blip r:embed="rId7" cstate="print"/>
          <a:srcRect/>
          <a:stretch>
            <a:fillRect/>
          </a:stretch>
        </p:blipFill>
        <p:spPr bwMode="auto">
          <a:xfrm>
            <a:off x="4329113" y="2536825"/>
            <a:ext cx="511175" cy="476250"/>
          </a:xfrm>
          <a:prstGeom prst="rect">
            <a:avLst/>
          </a:prstGeom>
          <a:noFill/>
          <a:ln w="9525">
            <a:noFill/>
            <a:miter lim="800000"/>
            <a:headEnd/>
            <a:tailEnd/>
          </a:ln>
        </p:spPr>
      </p:pic>
      <p:pic>
        <p:nvPicPr>
          <p:cNvPr id="32781" name="Rectangle 9227"/>
          <p:cNvPicPr>
            <a:picLocks noChangeAspect="1" noChangeArrowheads="1"/>
          </p:cNvPicPr>
          <p:nvPr/>
        </p:nvPicPr>
        <p:blipFill>
          <a:blip r:embed="rId5" cstate="print"/>
          <a:srcRect/>
          <a:stretch>
            <a:fillRect/>
          </a:stretch>
        </p:blipFill>
        <p:spPr bwMode="auto">
          <a:xfrm>
            <a:off x="731838" y="1795463"/>
            <a:ext cx="1485900" cy="2286000"/>
          </a:xfrm>
          <a:prstGeom prst="rect">
            <a:avLst/>
          </a:prstGeom>
          <a:noFill/>
          <a:ln w="9525">
            <a:noFill/>
            <a:miter lim="800000"/>
            <a:headEnd/>
            <a:tailEnd/>
          </a:ln>
        </p:spPr>
      </p:pic>
      <p:grpSp>
        <p:nvGrpSpPr>
          <p:cNvPr id="2" name="Group 52"/>
          <p:cNvGrpSpPr>
            <a:grpSpLocks/>
          </p:cNvGrpSpPr>
          <p:nvPr/>
        </p:nvGrpSpPr>
        <p:grpSpPr bwMode="auto">
          <a:xfrm>
            <a:off x="741363" y="2041525"/>
            <a:ext cx="1401762" cy="1135063"/>
            <a:chOff x="467" y="1352"/>
            <a:chExt cx="883" cy="715"/>
          </a:xfrm>
        </p:grpSpPr>
        <p:pic>
          <p:nvPicPr>
            <p:cNvPr id="32840" name="Rectangle 9287"/>
            <p:cNvPicPr>
              <a:picLocks noChangeAspect="1" noChangeArrowheads="1"/>
            </p:cNvPicPr>
            <p:nvPr/>
          </p:nvPicPr>
          <p:blipFill>
            <a:blip r:embed="rId8" cstate="print"/>
            <a:srcRect/>
            <a:stretch>
              <a:fillRect/>
            </a:stretch>
          </p:blipFill>
          <p:spPr bwMode="auto">
            <a:xfrm>
              <a:off x="467" y="1352"/>
              <a:ext cx="883" cy="715"/>
            </a:xfrm>
            <a:prstGeom prst="rect">
              <a:avLst/>
            </a:prstGeom>
            <a:noFill/>
            <a:ln w="9525">
              <a:noFill/>
              <a:miter lim="800000"/>
              <a:headEnd/>
              <a:tailEnd/>
            </a:ln>
          </p:spPr>
        </p:pic>
        <p:pic>
          <p:nvPicPr>
            <p:cNvPr id="32841" name="Rectangle 9288"/>
            <p:cNvPicPr>
              <a:picLocks noChangeAspect="1" noChangeArrowheads="1"/>
            </p:cNvPicPr>
            <p:nvPr/>
          </p:nvPicPr>
          <p:blipFill>
            <a:blip r:embed="rId9" cstate="print"/>
            <a:srcRect/>
            <a:stretch>
              <a:fillRect/>
            </a:stretch>
          </p:blipFill>
          <p:spPr bwMode="auto">
            <a:xfrm>
              <a:off x="723" y="1486"/>
              <a:ext cx="279" cy="259"/>
            </a:xfrm>
            <a:prstGeom prst="rect">
              <a:avLst/>
            </a:prstGeom>
            <a:noFill/>
            <a:ln w="9525">
              <a:noFill/>
              <a:miter lim="800000"/>
              <a:headEnd/>
              <a:tailEnd/>
            </a:ln>
          </p:spPr>
        </p:pic>
        <p:pic>
          <p:nvPicPr>
            <p:cNvPr id="32842" name="Rectangle 9289"/>
            <p:cNvPicPr>
              <a:picLocks noChangeAspect="1" noChangeArrowheads="1"/>
            </p:cNvPicPr>
            <p:nvPr/>
          </p:nvPicPr>
          <p:blipFill>
            <a:blip r:embed="rId10" cstate="print"/>
            <a:srcRect/>
            <a:stretch>
              <a:fillRect/>
            </a:stretch>
          </p:blipFill>
          <p:spPr bwMode="auto">
            <a:xfrm>
              <a:off x="815" y="1533"/>
              <a:ext cx="339" cy="315"/>
            </a:xfrm>
            <a:prstGeom prst="rect">
              <a:avLst/>
            </a:prstGeom>
            <a:noFill/>
            <a:ln w="9525">
              <a:noFill/>
              <a:miter lim="800000"/>
              <a:headEnd/>
              <a:tailEnd/>
            </a:ln>
          </p:spPr>
        </p:pic>
        <p:sp>
          <p:nvSpPr>
            <p:cNvPr id="32843" name="TextBox 9290"/>
            <p:cNvSpPr txBox="1">
              <a:spLocks noChangeArrowheads="1"/>
            </p:cNvSpPr>
            <p:nvPr/>
          </p:nvSpPr>
          <p:spPr bwMode="auto">
            <a:xfrm>
              <a:off x="802" y="1554"/>
              <a:ext cx="360" cy="144"/>
            </a:xfrm>
            <a:prstGeom prst="rect">
              <a:avLst/>
            </a:prstGeom>
            <a:noFill/>
            <a:ln w="9525">
              <a:noFill/>
              <a:miter lim="800000"/>
              <a:headEnd/>
              <a:tailEnd/>
            </a:ln>
          </p:spPr>
          <p:txBody>
            <a:bodyPr>
              <a:spAutoFit/>
            </a:bodyPr>
            <a:lstStyle/>
            <a:p>
              <a:pPr>
                <a:spcBef>
                  <a:spcPct val="50000"/>
                </a:spcBef>
              </a:pPr>
              <a:r>
                <a:rPr lang="en-US" sz="900">
                  <a:solidFill>
                    <a:schemeClr val="bg2"/>
                  </a:solidFill>
                  <a:latin typeface="Segoe Semibold" pitchFamily="34" charset="0"/>
                </a:rPr>
                <a:t>SPAM</a:t>
              </a:r>
            </a:p>
          </p:txBody>
        </p:sp>
        <p:pic>
          <p:nvPicPr>
            <p:cNvPr id="32844" name="Rectangle 9291"/>
            <p:cNvPicPr>
              <a:picLocks noChangeAspect="1" noChangeArrowheads="1"/>
            </p:cNvPicPr>
            <p:nvPr/>
          </p:nvPicPr>
          <p:blipFill>
            <a:blip r:embed="rId11" cstate="print"/>
            <a:srcRect/>
            <a:stretch>
              <a:fillRect/>
            </a:stretch>
          </p:blipFill>
          <p:spPr bwMode="auto">
            <a:xfrm>
              <a:off x="663" y="1640"/>
              <a:ext cx="294" cy="274"/>
            </a:xfrm>
            <a:prstGeom prst="rect">
              <a:avLst/>
            </a:prstGeom>
            <a:noFill/>
            <a:ln w="9525">
              <a:noFill/>
              <a:miter lim="800000"/>
              <a:headEnd/>
              <a:tailEnd/>
            </a:ln>
          </p:spPr>
        </p:pic>
      </p:grpSp>
      <p:sp>
        <p:nvSpPr>
          <p:cNvPr id="1289227" name="Shape 1289226"/>
          <p:cNvSpPr>
            <a:spLocks/>
          </p:cNvSpPr>
          <p:nvPr/>
        </p:nvSpPr>
        <p:spPr bwMode="auto">
          <a:xfrm>
            <a:off x="6350000" y="4349750"/>
            <a:ext cx="1374775" cy="155575"/>
          </a:xfrm>
          <a:custGeom>
            <a:avLst/>
            <a:gdLst>
              <a:gd name="T0" fmla="*/ 2147483647 w 980"/>
              <a:gd name="T1" fmla="*/ 2147483647 h 97"/>
              <a:gd name="T2" fmla="*/ 0 w 980"/>
              <a:gd name="T3" fmla="*/ 2147483647 h 97"/>
              <a:gd name="T4" fmla="*/ 0 60000 65536"/>
              <a:gd name="T5" fmla="*/ 0 60000 65536"/>
              <a:gd name="T6" fmla="*/ 0 w 980"/>
              <a:gd name="T7" fmla="*/ 0 h 97"/>
              <a:gd name="T8" fmla="*/ 980 w 980"/>
              <a:gd name="T9" fmla="*/ 97 h 97"/>
            </a:gdLst>
            <a:ahLst/>
            <a:cxnLst>
              <a:cxn ang="T4">
                <a:pos x="T0" y="T1"/>
              </a:cxn>
              <a:cxn ang="T5">
                <a:pos x="T2" y="T3"/>
              </a:cxn>
            </a:cxnLst>
            <a:rect l="T6" t="T7" r="T8" b="T9"/>
            <a:pathLst>
              <a:path w="980" h="97">
                <a:moveTo>
                  <a:pt x="980" y="97"/>
                </a:moveTo>
                <a:cubicBezTo>
                  <a:pt x="733" y="0"/>
                  <a:pt x="288" y="0"/>
                  <a:pt x="0" y="76"/>
                </a:cubicBezTo>
              </a:path>
            </a:pathLst>
          </a:custGeom>
          <a:noFill/>
          <a:ln w="38100" algn="ctr">
            <a:solidFill>
              <a:srgbClr val="FF9900"/>
            </a:solidFill>
            <a:round/>
            <a:headEnd type="triangle" w="med" len="med"/>
            <a:tailEnd type="triangle" w="med" len="med"/>
          </a:ln>
        </p:spPr>
        <p:txBody>
          <a:bodyPr/>
          <a:lstStyle/>
          <a:p>
            <a:endParaRPr lang="en-US">
              <a:solidFill>
                <a:srgbClr val="000000"/>
              </a:solidFill>
              <a:latin typeface="Segoe" pitchFamily="2" charset="0"/>
            </a:endParaRPr>
          </a:p>
        </p:txBody>
      </p:sp>
      <p:sp>
        <p:nvSpPr>
          <p:cNvPr id="1289232" name="Rectangle 1289231"/>
          <p:cNvSpPr>
            <a:spLocks noChangeArrowheads="1"/>
          </p:cNvSpPr>
          <p:nvPr/>
        </p:nvSpPr>
        <p:spPr bwMode="auto">
          <a:xfrm>
            <a:off x="409575" y="5032375"/>
            <a:ext cx="8734425" cy="1231900"/>
          </a:xfrm>
          <a:prstGeom prst="rect">
            <a:avLst/>
          </a:prstGeom>
          <a:noFill/>
          <a:ln w="9525" cap="flat" cmpd="sng" algn="ctr">
            <a:noFill/>
            <a:prstDash val="solid"/>
            <a:miter lim="800000"/>
            <a:headEnd type="none" w="med" len="med"/>
            <a:tailEnd type="none" w="med" len="med"/>
          </a:ln>
          <a:effectLst/>
        </p:spPr>
        <p:txBody>
          <a:bodyPr>
            <a:spAutoFit/>
          </a:bodyPr>
          <a:lstStyle/>
          <a:p>
            <a:pPr marL="287338" indent="-287338" defTabSz="914363" fontAlgn="auto">
              <a:lnSpc>
                <a:spcPct val="90000"/>
              </a:lnSpc>
              <a:spcBef>
                <a:spcPct val="35000"/>
              </a:spcBef>
              <a:spcAft>
                <a:spcPts val="0"/>
              </a:spcAft>
              <a:buClr>
                <a:srgbClr val="F4BE96"/>
              </a:buClr>
              <a:buFont typeface="Segoe" pitchFamily="34" charset="0"/>
              <a:buBlip>
                <a:blip r:embed="rId12"/>
              </a:buBlip>
              <a:tabLst>
                <a:tab pos="4287838" algn="l"/>
              </a:tabLst>
              <a:defRPr/>
            </a:pPr>
            <a:r>
              <a:rPr lang="en-US" sz="1600">
                <a:effectLst>
                  <a:outerShdw blurRad="38100" dist="38100" dir="2700000" algn="tl">
                    <a:srgbClr val="000000"/>
                  </a:outerShdw>
                </a:effectLst>
                <a:latin typeface="Segoe" pitchFamily="34" charset="0"/>
                <a:cs typeface="+mn-cs"/>
              </a:rPr>
              <a:t>Archive repository benefits from upstream spam and virus protection features</a:t>
            </a:r>
            <a:endParaRPr lang="en-US" sz="1600">
              <a:latin typeface="Segoe" pitchFamily="34" charset="0"/>
              <a:cs typeface="+mn-cs"/>
            </a:endParaRPr>
          </a:p>
          <a:p>
            <a:pPr marL="287338" indent="-287338" defTabSz="914363" fontAlgn="auto">
              <a:lnSpc>
                <a:spcPct val="90000"/>
              </a:lnSpc>
              <a:spcBef>
                <a:spcPct val="35000"/>
              </a:spcBef>
              <a:spcAft>
                <a:spcPts val="0"/>
              </a:spcAft>
              <a:buClr>
                <a:srgbClr val="F4BE96"/>
              </a:buClr>
              <a:buFont typeface="Segoe" pitchFamily="34" charset="0"/>
              <a:buBlip>
                <a:blip r:embed="rId12"/>
              </a:buBlip>
              <a:tabLst>
                <a:tab pos="4287838" algn="l"/>
              </a:tabLst>
              <a:defRPr/>
            </a:pPr>
            <a:r>
              <a:rPr lang="en-US" sz="1600">
                <a:effectLst>
                  <a:outerShdw blurRad="38100" dist="38100" dir="2700000" algn="tl">
                    <a:srgbClr val="000000"/>
                  </a:outerShdw>
                </a:effectLst>
                <a:latin typeface="Segoe" pitchFamily="34" charset="0"/>
                <a:cs typeface="+mn-cs"/>
              </a:rPr>
              <a:t>Full text indexing of e-mail and attachments, IM and Bloomberg mail</a:t>
            </a:r>
          </a:p>
          <a:p>
            <a:pPr marL="287338" indent="-287338" defTabSz="914363" fontAlgn="auto">
              <a:lnSpc>
                <a:spcPct val="90000"/>
              </a:lnSpc>
              <a:spcBef>
                <a:spcPct val="35000"/>
              </a:spcBef>
              <a:spcAft>
                <a:spcPts val="0"/>
              </a:spcAft>
              <a:buClr>
                <a:srgbClr val="F4BE96"/>
              </a:buClr>
              <a:buFont typeface="Segoe" pitchFamily="34" charset="0"/>
              <a:buBlip>
                <a:blip r:embed="rId12"/>
              </a:buBlip>
              <a:tabLst>
                <a:tab pos="4287838" algn="l"/>
              </a:tabLst>
              <a:defRPr/>
            </a:pPr>
            <a:r>
              <a:rPr lang="en-US" sz="1600">
                <a:effectLst>
                  <a:outerShdw blurRad="38100" dist="38100" dir="2700000" algn="tl">
                    <a:srgbClr val="000000"/>
                  </a:outerShdw>
                </a:effectLst>
                <a:latin typeface="Segoe" pitchFamily="34" charset="0"/>
                <a:cs typeface="+mn-cs"/>
              </a:rPr>
              <a:t>Compliance tools for supervising, escalating, tracking messages</a:t>
            </a:r>
          </a:p>
          <a:p>
            <a:pPr marL="287338" indent="-287338" defTabSz="914363" fontAlgn="auto">
              <a:lnSpc>
                <a:spcPct val="90000"/>
              </a:lnSpc>
              <a:spcBef>
                <a:spcPct val="35000"/>
              </a:spcBef>
              <a:spcAft>
                <a:spcPts val="0"/>
              </a:spcAft>
              <a:buClr>
                <a:srgbClr val="F4BE96"/>
              </a:buClr>
              <a:buFont typeface="Segoe" pitchFamily="34" charset="0"/>
              <a:buBlip>
                <a:blip r:embed="rId12"/>
              </a:buBlip>
              <a:tabLst>
                <a:tab pos="4287838" algn="l"/>
              </a:tabLst>
              <a:defRPr/>
            </a:pPr>
            <a:r>
              <a:rPr lang="en-US" sz="1600">
                <a:effectLst>
                  <a:outerShdw blurRad="38100" dist="38100" dir="2700000" algn="tl">
                    <a:srgbClr val="000000"/>
                  </a:outerShdw>
                </a:effectLst>
                <a:latin typeface="Segoe" pitchFamily="34" charset="0"/>
                <a:cs typeface="+mn-cs"/>
              </a:rPr>
              <a:t>Users can access message archive via the web for real time e-mail functionality</a:t>
            </a:r>
          </a:p>
        </p:txBody>
      </p:sp>
      <p:pic>
        <p:nvPicPr>
          <p:cNvPr id="32785" name="Rectangle 9232"/>
          <p:cNvPicPr>
            <a:picLocks noChangeAspect="1" noChangeArrowheads="1"/>
          </p:cNvPicPr>
          <p:nvPr/>
        </p:nvPicPr>
        <p:blipFill>
          <a:blip r:embed="rId13" cstate="print"/>
          <a:srcRect/>
          <a:stretch>
            <a:fillRect/>
          </a:stretch>
        </p:blipFill>
        <p:spPr bwMode="auto">
          <a:xfrm>
            <a:off x="5383213" y="4095750"/>
            <a:ext cx="846137" cy="739775"/>
          </a:xfrm>
          <a:prstGeom prst="rect">
            <a:avLst/>
          </a:prstGeom>
          <a:noFill/>
          <a:ln w="9525">
            <a:noFill/>
            <a:miter lim="800000"/>
            <a:headEnd/>
            <a:tailEnd/>
          </a:ln>
        </p:spPr>
      </p:pic>
      <p:pic>
        <p:nvPicPr>
          <p:cNvPr id="32786" name="Rectangle 9233"/>
          <p:cNvPicPr>
            <a:picLocks noChangeAspect="1" noChangeArrowheads="1"/>
          </p:cNvPicPr>
          <p:nvPr/>
        </p:nvPicPr>
        <p:blipFill>
          <a:blip r:embed="rId14" cstate="print"/>
          <a:srcRect/>
          <a:stretch>
            <a:fillRect/>
          </a:stretch>
        </p:blipFill>
        <p:spPr bwMode="auto">
          <a:xfrm>
            <a:off x="2576513" y="2328863"/>
            <a:ext cx="1638300" cy="1628775"/>
          </a:xfrm>
          <a:prstGeom prst="rect">
            <a:avLst/>
          </a:prstGeom>
          <a:noFill/>
          <a:ln w="9525">
            <a:noFill/>
            <a:miter lim="800000"/>
            <a:headEnd/>
            <a:tailEnd/>
          </a:ln>
        </p:spPr>
      </p:pic>
      <p:pic>
        <p:nvPicPr>
          <p:cNvPr id="32787" name="Rectangle 9234"/>
          <p:cNvPicPr>
            <a:picLocks noChangeAspect="1" noChangeArrowheads="1"/>
          </p:cNvPicPr>
          <p:nvPr/>
        </p:nvPicPr>
        <p:blipFill>
          <a:blip r:embed="rId15" cstate="print"/>
          <a:srcRect/>
          <a:stretch>
            <a:fillRect/>
          </a:stretch>
        </p:blipFill>
        <p:spPr bwMode="auto">
          <a:xfrm>
            <a:off x="5772150" y="1957388"/>
            <a:ext cx="446088" cy="390525"/>
          </a:xfrm>
          <a:prstGeom prst="rect">
            <a:avLst/>
          </a:prstGeom>
          <a:noFill/>
          <a:ln w="9525">
            <a:noFill/>
            <a:miter lim="800000"/>
            <a:headEnd/>
            <a:tailEnd/>
          </a:ln>
        </p:spPr>
      </p:pic>
      <p:sp>
        <p:nvSpPr>
          <p:cNvPr id="205851" name="TextBox 205850"/>
          <p:cNvSpPr txBox="1">
            <a:spLocks noChangeArrowheads="1"/>
          </p:cNvSpPr>
          <p:nvPr/>
        </p:nvSpPr>
        <p:spPr bwMode="auto">
          <a:xfrm>
            <a:off x="882650" y="1820863"/>
            <a:ext cx="1155700" cy="274637"/>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1200">
                <a:effectLst>
                  <a:outerShdw blurRad="38100" dist="38100" dir="2700000" algn="tl">
                    <a:srgbClr val="000000"/>
                  </a:outerShdw>
                </a:effectLst>
                <a:latin typeface="Segoe" pitchFamily="34" charset="0"/>
                <a:cs typeface="+mn-cs"/>
              </a:rPr>
              <a:t>Internet</a:t>
            </a:r>
            <a:endParaRPr lang="en-US">
              <a:latin typeface="Arial" charset="0"/>
              <a:cs typeface="+mn-cs"/>
            </a:endParaRPr>
          </a:p>
        </p:txBody>
      </p:sp>
      <p:sp>
        <p:nvSpPr>
          <p:cNvPr id="205857" name="TextBox 205856"/>
          <p:cNvSpPr txBox="1">
            <a:spLocks noChangeArrowheads="1"/>
          </p:cNvSpPr>
          <p:nvPr/>
        </p:nvSpPr>
        <p:spPr bwMode="auto">
          <a:xfrm>
            <a:off x="7205663" y="1817688"/>
            <a:ext cx="895350" cy="457200"/>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1200">
                <a:effectLst>
                  <a:outerShdw blurRad="38100" dist="38100" dir="2700000" algn="tl">
                    <a:srgbClr val="000000"/>
                  </a:outerShdw>
                </a:effectLst>
                <a:latin typeface="Segoe" pitchFamily="34" charset="0"/>
                <a:cs typeface="+mn-cs"/>
              </a:rPr>
              <a:t>Corporate Network</a:t>
            </a:r>
            <a:endParaRPr lang="en-US">
              <a:latin typeface="Arial" charset="0"/>
              <a:cs typeface="+mn-cs"/>
            </a:endParaRPr>
          </a:p>
        </p:txBody>
      </p:sp>
      <p:pic>
        <p:nvPicPr>
          <p:cNvPr id="32790" name="Rectangle 9237"/>
          <p:cNvPicPr>
            <a:picLocks noChangeAspect="1" noChangeArrowheads="1"/>
          </p:cNvPicPr>
          <p:nvPr/>
        </p:nvPicPr>
        <p:blipFill>
          <a:blip r:embed="rId16" cstate="print">
            <a:clrChange>
              <a:clrFrom>
                <a:srgbClr val="000000"/>
              </a:clrFrom>
              <a:clrTo>
                <a:srgbClr val="000000">
                  <a:alpha val="0"/>
                </a:srgbClr>
              </a:clrTo>
            </a:clrChange>
          </a:blip>
          <a:srcRect/>
          <a:stretch>
            <a:fillRect/>
          </a:stretch>
        </p:blipFill>
        <p:spPr bwMode="auto">
          <a:xfrm>
            <a:off x="7772400" y="2847975"/>
            <a:ext cx="544513" cy="706438"/>
          </a:xfrm>
          <a:prstGeom prst="rect">
            <a:avLst/>
          </a:prstGeom>
          <a:noFill/>
          <a:ln w="9525">
            <a:noFill/>
            <a:miter lim="800000"/>
            <a:headEnd/>
            <a:tailEnd/>
          </a:ln>
        </p:spPr>
      </p:pic>
      <p:pic>
        <p:nvPicPr>
          <p:cNvPr id="32791" name="Rectangle 9238"/>
          <p:cNvPicPr>
            <a:picLocks noChangeAspect="1" noChangeArrowheads="1"/>
          </p:cNvPicPr>
          <p:nvPr/>
        </p:nvPicPr>
        <p:blipFill>
          <a:blip r:embed="rId16" cstate="print">
            <a:clrChange>
              <a:clrFrom>
                <a:srgbClr val="000000"/>
              </a:clrFrom>
              <a:clrTo>
                <a:srgbClr val="000000">
                  <a:alpha val="0"/>
                </a:srgbClr>
              </a:clrTo>
            </a:clrChange>
          </a:blip>
          <a:srcRect/>
          <a:stretch>
            <a:fillRect/>
          </a:stretch>
        </p:blipFill>
        <p:spPr bwMode="auto">
          <a:xfrm>
            <a:off x="7813675" y="4202113"/>
            <a:ext cx="544513" cy="706437"/>
          </a:xfrm>
          <a:prstGeom prst="rect">
            <a:avLst/>
          </a:prstGeom>
          <a:noFill/>
          <a:ln w="9525">
            <a:noFill/>
            <a:miter lim="800000"/>
            <a:headEnd/>
            <a:tailEnd/>
          </a:ln>
        </p:spPr>
      </p:pic>
      <p:pic>
        <p:nvPicPr>
          <p:cNvPr id="32792" name="Rectangle 9239"/>
          <p:cNvPicPr>
            <a:picLocks noChangeAspect="1" noChangeArrowheads="1"/>
          </p:cNvPicPr>
          <p:nvPr/>
        </p:nvPicPr>
        <p:blipFill>
          <a:blip r:embed="rId17" cstate="print"/>
          <a:srcRect/>
          <a:stretch>
            <a:fillRect/>
          </a:stretch>
        </p:blipFill>
        <p:spPr bwMode="auto">
          <a:xfrm>
            <a:off x="5029200" y="2708275"/>
            <a:ext cx="801688" cy="406400"/>
          </a:xfrm>
          <a:prstGeom prst="rect">
            <a:avLst/>
          </a:prstGeom>
          <a:noFill/>
          <a:ln w="9525">
            <a:noFill/>
            <a:miter lim="800000"/>
            <a:headEnd/>
            <a:tailEnd/>
          </a:ln>
        </p:spPr>
      </p:pic>
      <p:sp>
        <p:nvSpPr>
          <p:cNvPr id="205865" name="TextBox 205864"/>
          <p:cNvSpPr txBox="1">
            <a:spLocks noChangeArrowheads="1"/>
          </p:cNvSpPr>
          <p:nvPr/>
        </p:nvSpPr>
        <p:spPr bwMode="auto">
          <a:xfrm>
            <a:off x="5029200" y="2733675"/>
            <a:ext cx="804863" cy="304800"/>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700">
                <a:effectLst>
                  <a:outerShdw blurRad="38100" dist="38100" dir="2700000" algn="tl">
                    <a:srgbClr val="000000"/>
                  </a:outerShdw>
                </a:effectLst>
                <a:latin typeface="Segoe" pitchFamily="34" charset="0"/>
                <a:cs typeface="+mn-cs"/>
              </a:rPr>
              <a:t>Is e-mail server available?</a:t>
            </a:r>
            <a:endParaRPr lang="en-US">
              <a:latin typeface="Arial" charset="0"/>
              <a:cs typeface="+mn-cs"/>
            </a:endParaRPr>
          </a:p>
        </p:txBody>
      </p:sp>
      <p:pic>
        <p:nvPicPr>
          <p:cNvPr id="32794" name="Rectangle 9241"/>
          <p:cNvPicPr>
            <a:picLocks noChangeAspect="1" noChangeArrowheads="1"/>
          </p:cNvPicPr>
          <p:nvPr/>
        </p:nvPicPr>
        <p:blipFill>
          <a:blip r:embed="rId7" cstate="print"/>
          <a:srcRect/>
          <a:stretch>
            <a:fillRect/>
          </a:stretch>
        </p:blipFill>
        <p:spPr bwMode="auto">
          <a:xfrm>
            <a:off x="6078538" y="2598738"/>
            <a:ext cx="511175" cy="476250"/>
          </a:xfrm>
          <a:prstGeom prst="rect">
            <a:avLst/>
          </a:prstGeom>
          <a:noFill/>
          <a:ln w="9525">
            <a:noFill/>
            <a:miter lim="800000"/>
            <a:headEnd/>
            <a:tailEnd/>
          </a:ln>
        </p:spPr>
      </p:pic>
      <p:grpSp>
        <p:nvGrpSpPr>
          <p:cNvPr id="3" name="Group 77"/>
          <p:cNvGrpSpPr>
            <a:grpSpLocks/>
          </p:cNvGrpSpPr>
          <p:nvPr/>
        </p:nvGrpSpPr>
        <p:grpSpPr bwMode="auto">
          <a:xfrm>
            <a:off x="4244975" y="2957513"/>
            <a:ext cx="527050" cy="385762"/>
            <a:chOff x="2578" y="1969"/>
            <a:chExt cx="332" cy="243"/>
          </a:xfrm>
        </p:grpSpPr>
        <p:pic>
          <p:nvPicPr>
            <p:cNvPr id="32838" name="Rectangle 9285"/>
            <p:cNvPicPr>
              <a:picLocks noChangeAspect="1" noChangeArrowheads="1"/>
            </p:cNvPicPr>
            <p:nvPr/>
          </p:nvPicPr>
          <p:blipFill>
            <a:blip r:embed="rId18" cstate="print"/>
            <a:srcRect/>
            <a:stretch>
              <a:fillRect/>
            </a:stretch>
          </p:blipFill>
          <p:spPr bwMode="auto">
            <a:xfrm rot="947323">
              <a:off x="2615" y="1969"/>
              <a:ext cx="261" cy="243"/>
            </a:xfrm>
            <a:prstGeom prst="rect">
              <a:avLst/>
            </a:prstGeom>
            <a:noFill/>
            <a:ln w="9525">
              <a:noFill/>
              <a:miter lim="800000"/>
              <a:headEnd/>
              <a:tailEnd/>
            </a:ln>
          </p:spPr>
        </p:pic>
        <p:sp>
          <p:nvSpPr>
            <p:cNvPr id="32839" name="TextBox 9286"/>
            <p:cNvSpPr txBox="1">
              <a:spLocks noChangeArrowheads="1"/>
            </p:cNvSpPr>
            <p:nvPr/>
          </p:nvSpPr>
          <p:spPr bwMode="auto">
            <a:xfrm rot="1349913">
              <a:off x="2578" y="2030"/>
              <a:ext cx="332" cy="144"/>
            </a:xfrm>
            <a:prstGeom prst="rect">
              <a:avLst/>
            </a:prstGeom>
            <a:noFill/>
            <a:ln w="9525">
              <a:noFill/>
              <a:miter lim="800000"/>
              <a:headEnd/>
              <a:tailEnd/>
            </a:ln>
          </p:spPr>
          <p:txBody>
            <a:bodyPr>
              <a:spAutoFit/>
            </a:bodyPr>
            <a:lstStyle/>
            <a:p>
              <a:pPr algn="ctr">
                <a:spcBef>
                  <a:spcPct val="50000"/>
                </a:spcBef>
              </a:pPr>
              <a:r>
                <a:rPr lang="en-US" sz="900">
                  <a:solidFill>
                    <a:schemeClr val="bg2"/>
                  </a:solidFill>
                  <a:latin typeface="Segoe Semibold" pitchFamily="34" charset="0"/>
                </a:rPr>
                <a:t>COPY</a:t>
              </a:r>
            </a:p>
          </p:txBody>
        </p:sp>
      </p:grpSp>
      <p:grpSp>
        <p:nvGrpSpPr>
          <p:cNvPr id="4" name="Group 62"/>
          <p:cNvGrpSpPr>
            <a:grpSpLocks/>
          </p:cNvGrpSpPr>
          <p:nvPr/>
        </p:nvGrpSpPr>
        <p:grpSpPr bwMode="auto">
          <a:xfrm>
            <a:off x="6165850" y="3444875"/>
            <a:ext cx="527050" cy="444500"/>
            <a:chOff x="3884" y="2388"/>
            <a:chExt cx="332" cy="280"/>
          </a:xfrm>
        </p:grpSpPr>
        <p:pic>
          <p:nvPicPr>
            <p:cNvPr id="32836" name="Rectangle 9283"/>
            <p:cNvPicPr>
              <a:picLocks noChangeAspect="1" noChangeArrowheads="1"/>
            </p:cNvPicPr>
            <p:nvPr/>
          </p:nvPicPr>
          <p:blipFill>
            <a:blip r:embed="rId19" cstate="print"/>
            <a:srcRect/>
            <a:stretch>
              <a:fillRect/>
            </a:stretch>
          </p:blipFill>
          <p:spPr bwMode="auto">
            <a:xfrm rot="-1264872">
              <a:off x="3898" y="2388"/>
              <a:ext cx="301" cy="280"/>
            </a:xfrm>
            <a:prstGeom prst="rect">
              <a:avLst/>
            </a:prstGeom>
            <a:noFill/>
            <a:ln w="9525">
              <a:noFill/>
              <a:miter lim="800000"/>
              <a:headEnd/>
              <a:tailEnd/>
            </a:ln>
          </p:spPr>
        </p:pic>
        <p:sp>
          <p:nvSpPr>
            <p:cNvPr id="32837" name="TextBox 9284"/>
            <p:cNvSpPr txBox="1">
              <a:spLocks noChangeArrowheads="1"/>
            </p:cNvSpPr>
            <p:nvPr/>
          </p:nvSpPr>
          <p:spPr bwMode="auto">
            <a:xfrm rot="-862281">
              <a:off x="3884" y="2506"/>
              <a:ext cx="332" cy="144"/>
            </a:xfrm>
            <a:prstGeom prst="rect">
              <a:avLst/>
            </a:prstGeom>
            <a:noFill/>
            <a:ln w="9525">
              <a:noFill/>
              <a:miter lim="800000"/>
              <a:headEnd/>
              <a:tailEnd/>
            </a:ln>
          </p:spPr>
          <p:txBody>
            <a:bodyPr>
              <a:spAutoFit/>
            </a:bodyPr>
            <a:lstStyle/>
            <a:p>
              <a:pPr algn="ctr">
                <a:spcBef>
                  <a:spcPct val="50000"/>
                </a:spcBef>
              </a:pPr>
              <a:r>
                <a:rPr lang="en-US" sz="900">
                  <a:solidFill>
                    <a:schemeClr val="bg2"/>
                  </a:solidFill>
                  <a:latin typeface="Segoe Semibold" pitchFamily="34" charset="0"/>
                </a:rPr>
                <a:t>COPY</a:t>
              </a:r>
            </a:p>
          </p:txBody>
        </p:sp>
      </p:grpSp>
      <p:grpSp>
        <p:nvGrpSpPr>
          <p:cNvPr id="5" name="Group 57"/>
          <p:cNvGrpSpPr>
            <a:grpSpLocks/>
          </p:cNvGrpSpPr>
          <p:nvPr/>
        </p:nvGrpSpPr>
        <p:grpSpPr bwMode="auto">
          <a:xfrm>
            <a:off x="5553075" y="3943350"/>
            <a:ext cx="490538" cy="409575"/>
            <a:chOff x="3458" y="2520"/>
            <a:chExt cx="345" cy="288"/>
          </a:xfrm>
        </p:grpSpPr>
        <p:pic>
          <p:nvPicPr>
            <p:cNvPr id="32833" name="Rectangle 9280"/>
            <p:cNvPicPr>
              <a:picLocks noChangeAspect="1" noChangeArrowheads="1"/>
            </p:cNvPicPr>
            <p:nvPr/>
          </p:nvPicPr>
          <p:blipFill>
            <a:blip r:embed="rId20" cstate="print"/>
            <a:srcRect/>
            <a:stretch>
              <a:fillRect/>
            </a:stretch>
          </p:blipFill>
          <p:spPr bwMode="auto">
            <a:xfrm>
              <a:off x="3553" y="2520"/>
              <a:ext cx="214" cy="200"/>
            </a:xfrm>
            <a:prstGeom prst="rect">
              <a:avLst/>
            </a:prstGeom>
            <a:noFill/>
            <a:ln w="9525">
              <a:noFill/>
              <a:miter lim="800000"/>
              <a:headEnd/>
              <a:tailEnd/>
            </a:ln>
          </p:spPr>
        </p:pic>
        <p:pic>
          <p:nvPicPr>
            <p:cNvPr id="32834" name="Rectangle 9281"/>
            <p:cNvPicPr>
              <a:picLocks noChangeAspect="1" noChangeArrowheads="1"/>
            </p:cNvPicPr>
            <p:nvPr/>
          </p:nvPicPr>
          <p:blipFill>
            <a:blip r:embed="rId21" cstate="print"/>
            <a:srcRect/>
            <a:stretch>
              <a:fillRect/>
            </a:stretch>
          </p:blipFill>
          <p:spPr bwMode="auto">
            <a:xfrm>
              <a:off x="3458" y="2557"/>
              <a:ext cx="209" cy="195"/>
            </a:xfrm>
            <a:prstGeom prst="rect">
              <a:avLst/>
            </a:prstGeom>
            <a:noFill/>
            <a:ln w="9525">
              <a:noFill/>
              <a:miter lim="800000"/>
              <a:headEnd/>
              <a:tailEnd/>
            </a:ln>
          </p:spPr>
        </p:pic>
        <p:pic>
          <p:nvPicPr>
            <p:cNvPr id="32835" name="Rectangle 9282"/>
            <p:cNvPicPr>
              <a:picLocks noChangeAspect="1" noChangeArrowheads="1"/>
            </p:cNvPicPr>
            <p:nvPr/>
          </p:nvPicPr>
          <p:blipFill>
            <a:blip r:embed="rId22" cstate="print"/>
            <a:srcRect/>
            <a:stretch>
              <a:fillRect/>
            </a:stretch>
          </p:blipFill>
          <p:spPr bwMode="auto">
            <a:xfrm>
              <a:off x="3577" y="2597"/>
              <a:ext cx="226" cy="211"/>
            </a:xfrm>
            <a:prstGeom prst="rect">
              <a:avLst/>
            </a:prstGeom>
            <a:noFill/>
            <a:ln w="9525">
              <a:noFill/>
              <a:miter lim="800000"/>
              <a:headEnd/>
              <a:tailEnd/>
            </a:ln>
          </p:spPr>
        </p:pic>
      </p:grpSp>
      <p:sp>
        <p:nvSpPr>
          <p:cNvPr id="205883" name="Rectangle 205882"/>
          <p:cNvSpPr>
            <a:spLocks noChangeArrowheads="1"/>
          </p:cNvSpPr>
          <p:nvPr/>
        </p:nvSpPr>
        <p:spPr bwMode="auto">
          <a:xfrm>
            <a:off x="2730500" y="2592388"/>
            <a:ext cx="1352550" cy="990600"/>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1400">
                <a:effectLst>
                  <a:outerShdw blurRad="38100" dist="38100" dir="2700000" algn="tl">
                    <a:srgbClr val="000000"/>
                  </a:outerShdw>
                </a:effectLst>
                <a:latin typeface="Segoe" pitchFamily="34" charset="0"/>
                <a:cs typeface="+mn-cs"/>
              </a:rPr>
              <a:t>Filtering</a:t>
            </a:r>
            <a:endParaRPr lang="en-US">
              <a:latin typeface="Arial" charset="0"/>
              <a:cs typeface="+mn-cs"/>
            </a:endParaRPr>
          </a:p>
          <a:p>
            <a:pPr defTabSz="914363" fontAlgn="auto">
              <a:spcBef>
                <a:spcPct val="50000"/>
              </a:spcBef>
              <a:spcAft>
                <a:spcPts val="0"/>
              </a:spcAft>
              <a:defRPr/>
            </a:pPr>
            <a:r>
              <a:rPr lang="en-US" sz="1000">
                <a:effectLst>
                  <a:outerShdw blurRad="38100" dist="38100" dir="2700000" algn="tl">
                    <a:srgbClr val="000000"/>
                  </a:outerShdw>
                </a:effectLst>
                <a:latin typeface="Segoe" pitchFamily="34" charset="0"/>
                <a:cs typeface="+mn-cs"/>
              </a:rPr>
              <a:t>Managed Anti-Virus</a:t>
            </a:r>
          </a:p>
          <a:p>
            <a:pPr defTabSz="914363" fontAlgn="auto">
              <a:spcBef>
                <a:spcPct val="50000"/>
              </a:spcBef>
              <a:spcAft>
                <a:spcPts val="0"/>
              </a:spcAft>
              <a:defRPr/>
            </a:pPr>
            <a:r>
              <a:rPr lang="en-US" sz="1000">
                <a:effectLst>
                  <a:outerShdw blurRad="38100" dist="38100" dir="2700000" algn="tl">
                    <a:srgbClr val="000000"/>
                  </a:outerShdw>
                </a:effectLst>
                <a:latin typeface="Segoe" pitchFamily="34" charset="0"/>
                <a:cs typeface="+mn-cs"/>
              </a:rPr>
              <a:t>Managed Anti-Spam</a:t>
            </a:r>
          </a:p>
          <a:p>
            <a:pPr defTabSz="914363" fontAlgn="auto">
              <a:spcBef>
                <a:spcPct val="50000"/>
              </a:spcBef>
              <a:spcAft>
                <a:spcPts val="0"/>
              </a:spcAft>
              <a:defRPr/>
            </a:pPr>
            <a:r>
              <a:rPr lang="en-US" sz="1000">
                <a:effectLst>
                  <a:outerShdw blurRad="38100" dist="38100" dir="2700000" algn="tl">
                    <a:srgbClr val="000000"/>
                  </a:outerShdw>
                </a:effectLst>
                <a:latin typeface="Segoe" pitchFamily="34" charset="0"/>
                <a:cs typeface="+mn-cs"/>
              </a:rPr>
              <a:t>Policy Enforcement</a:t>
            </a:r>
          </a:p>
        </p:txBody>
      </p:sp>
      <p:sp>
        <p:nvSpPr>
          <p:cNvPr id="205884" name="TextBox 205883"/>
          <p:cNvSpPr txBox="1">
            <a:spLocks noChangeArrowheads="1"/>
          </p:cNvSpPr>
          <p:nvPr/>
        </p:nvSpPr>
        <p:spPr bwMode="auto">
          <a:xfrm>
            <a:off x="5378450" y="4403725"/>
            <a:ext cx="927100" cy="396875"/>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1000">
                <a:effectLst>
                  <a:outerShdw blurRad="38100" dist="38100" dir="2700000" algn="tl">
                    <a:srgbClr val="000000"/>
                  </a:outerShdw>
                </a:effectLst>
                <a:latin typeface="Segoe" pitchFamily="34" charset="0"/>
                <a:cs typeface="+mn-cs"/>
              </a:rPr>
              <a:t>E-mail, IM</a:t>
            </a:r>
            <a:br>
              <a:rPr lang="en-US" sz="1000">
                <a:effectLst>
                  <a:outerShdw blurRad="38100" dist="38100" dir="2700000" algn="tl">
                    <a:srgbClr val="000000"/>
                  </a:outerShdw>
                </a:effectLst>
                <a:latin typeface="Segoe" pitchFamily="34" charset="0"/>
                <a:cs typeface="+mn-cs"/>
              </a:rPr>
            </a:br>
            <a:r>
              <a:rPr lang="en-US" sz="1000">
                <a:effectLst>
                  <a:outerShdw blurRad="38100" dist="38100" dir="2700000" algn="tl">
                    <a:srgbClr val="000000"/>
                  </a:outerShdw>
                </a:effectLst>
                <a:latin typeface="Segoe" pitchFamily="34" charset="0"/>
                <a:cs typeface="+mn-cs"/>
              </a:rPr>
              <a:t>Archive</a:t>
            </a:r>
            <a:endParaRPr lang="en-US">
              <a:latin typeface="Arial" charset="0"/>
              <a:cs typeface="+mn-cs"/>
            </a:endParaRPr>
          </a:p>
        </p:txBody>
      </p:sp>
      <p:sp>
        <p:nvSpPr>
          <p:cNvPr id="205885" name="TextBox 205884"/>
          <p:cNvSpPr txBox="1">
            <a:spLocks noChangeArrowheads="1"/>
          </p:cNvSpPr>
          <p:nvPr/>
        </p:nvSpPr>
        <p:spPr bwMode="auto">
          <a:xfrm rot="-2319110">
            <a:off x="6216650" y="3800475"/>
            <a:ext cx="857250" cy="228600"/>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900">
                <a:effectLst>
                  <a:outerShdw blurRad="38100" dist="38100" dir="2700000" algn="tl">
                    <a:srgbClr val="000000"/>
                  </a:outerShdw>
                </a:effectLst>
                <a:latin typeface="Segoe" pitchFamily="34" charset="0"/>
                <a:cs typeface="+mn-cs"/>
              </a:rPr>
              <a:t>Internal Mail</a:t>
            </a:r>
            <a:endParaRPr lang="en-US">
              <a:latin typeface="Arial" charset="0"/>
              <a:cs typeface="+mn-cs"/>
            </a:endParaRPr>
          </a:p>
        </p:txBody>
      </p:sp>
      <p:pic>
        <p:nvPicPr>
          <p:cNvPr id="32801" name="Rectangle 9248"/>
          <p:cNvPicPr>
            <a:picLocks noChangeAspect="1" noChangeArrowheads="1"/>
          </p:cNvPicPr>
          <p:nvPr/>
        </p:nvPicPr>
        <p:blipFill>
          <a:blip r:embed="rId7" cstate="print"/>
          <a:srcRect/>
          <a:stretch>
            <a:fillRect/>
          </a:stretch>
        </p:blipFill>
        <p:spPr bwMode="auto">
          <a:xfrm>
            <a:off x="6110288" y="3146425"/>
            <a:ext cx="511175" cy="476250"/>
          </a:xfrm>
          <a:prstGeom prst="rect">
            <a:avLst/>
          </a:prstGeom>
          <a:noFill/>
          <a:ln w="9525">
            <a:noFill/>
            <a:miter lim="800000"/>
            <a:headEnd/>
            <a:tailEnd/>
          </a:ln>
        </p:spPr>
      </p:pic>
      <p:sp>
        <p:nvSpPr>
          <p:cNvPr id="205887" name="TextBox 205886"/>
          <p:cNvSpPr txBox="1">
            <a:spLocks noChangeArrowheads="1"/>
          </p:cNvSpPr>
          <p:nvPr/>
        </p:nvSpPr>
        <p:spPr bwMode="auto">
          <a:xfrm>
            <a:off x="6673850" y="4606925"/>
            <a:ext cx="1225550" cy="365125"/>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900">
                <a:effectLst>
                  <a:outerShdw blurRad="38100" dist="38100" dir="2700000" algn="tl">
                    <a:srgbClr val="000000"/>
                  </a:outerShdw>
                </a:effectLst>
                <a:latin typeface="Segoe" pitchFamily="34" charset="0"/>
                <a:cs typeface="+mn-cs"/>
              </a:rPr>
              <a:t>Auditors, Outside Counsel Access</a:t>
            </a:r>
            <a:endParaRPr lang="en-US">
              <a:latin typeface="Arial" charset="0"/>
              <a:cs typeface="+mn-cs"/>
            </a:endParaRPr>
          </a:p>
        </p:txBody>
      </p:sp>
      <p:sp>
        <p:nvSpPr>
          <p:cNvPr id="205888" name="TextBox 205887"/>
          <p:cNvSpPr txBox="1">
            <a:spLocks noChangeArrowheads="1"/>
          </p:cNvSpPr>
          <p:nvPr/>
        </p:nvSpPr>
        <p:spPr bwMode="auto">
          <a:xfrm rot="-1572683">
            <a:off x="6507163" y="3871913"/>
            <a:ext cx="1657350" cy="228600"/>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900">
                <a:effectLst>
                  <a:outerShdw blurRad="38100" dist="38100" dir="2700000" algn="tl">
                    <a:srgbClr val="000000"/>
                  </a:outerShdw>
                </a:effectLst>
                <a:latin typeface="Segoe" pitchFamily="34" charset="0"/>
                <a:cs typeface="+mn-cs"/>
              </a:rPr>
              <a:t>End User/Admin Access</a:t>
            </a:r>
            <a:endParaRPr lang="en-US">
              <a:latin typeface="Arial" charset="0"/>
              <a:cs typeface="+mn-cs"/>
            </a:endParaRPr>
          </a:p>
        </p:txBody>
      </p:sp>
      <p:sp>
        <p:nvSpPr>
          <p:cNvPr id="205889" name="TextBox 205888"/>
          <p:cNvSpPr txBox="1">
            <a:spLocks noChangeArrowheads="1"/>
          </p:cNvSpPr>
          <p:nvPr/>
        </p:nvSpPr>
        <p:spPr bwMode="auto">
          <a:xfrm>
            <a:off x="5675313" y="2640013"/>
            <a:ext cx="554037" cy="214312"/>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800">
                <a:effectLst>
                  <a:outerShdw blurRad="38100" dist="38100" dir="2700000" algn="tl">
                    <a:srgbClr val="000000"/>
                  </a:outerShdw>
                </a:effectLst>
                <a:latin typeface="Segoe" pitchFamily="34" charset="0"/>
                <a:cs typeface="+mn-cs"/>
              </a:rPr>
              <a:t>YES</a:t>
            </a:r>
            <a:endParaRPr lang="en-US">
              <a:latin typeface="Arial" charset="0"/>
              <a:cs typeface="+mn-cs"/>
            </a:endParaRPr>
          </a:p>
        </p:txBody>
      </p:sp>
      <p:sp>
        <p:nvSpPr>
          <p:cNvPr id="205891" name="TextBox 205890"/>
          <p:cNvSpPr txBox="1">
            <a:spLocks noChangeArrowheads="1"/>
          </p:cNvSpPr>
          <p:nvPr/>
        </p:nvSpPr>
        <p:spPr bwMode="auto">
          <a:xfrm>
            <a:off x="6964363" y="2278063"/>
            <a:ext cx="825500" cy="336550"/>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800">
                <a:effectLst>
                  <a:outerShdw blurRad="38100" dist="38100" dir="2700000" algn="tl">
                    <a:srgbClr val="000000"/>
                  </a:outerShdw>
                </a:effectLst>
                <a:latin typeface="Segoe" pitchFamily="34" charset="0"/>
                <a:cs typeface="+mn-cs"/>
              </a:rPr>
              <a:t>E-mail</a:t>
            </a:r>
            <a:br>
              <a:rPr lang="en-US" sz="800">
                <a:effectLst>
                  <a:outerShdw blurRad="38100" dist="38100" dir="2700000" algn="tl">
                    <a:srgbClr val="000000"/>
                  </a:outerShdw>
                </a:effectLst>
                <a:latin typeface="Segoe" pitchFamily="34" charset="0"/>
                <a:cs typeface="+mn-cs"/>
              </a:rPr>
            </a:br>
            <a:r>
              <a:rPr lang="en-US" sz="800">
                <a:effectLst>
                  <a:outerShdw blurRad="38100" dist="38100" dir="2700000" algn="tl">
                    <a:srgbClr val="000000"/>
                  </a:outerShdw>
                </a:effectLst>
                <a:latin typeface="Segoe" pitchFamily="34" charset="0"/>
                <a:cs typeface="+mn-cs"/>
              </a:rPr>
              <a:t>Server</a:t>
            </a:r>
            <a:endParaRPr lang="en-US">
              <a:latin typeface="Arial" charset="0"/>
              <a:cs typeface="+mn-cs"/>
            </a:endParaRPr>
          </a:p>
        </p:txBody>
      </p:sp>
      <p:sp>
        <p:nvSpPr>
          <p:cNvPr id="205892" name="TextBox 205891"/>
          <p:cNvSpPr txBox="1">
            <a:spLocks noChangeArrowheads="1"/>
          </p:cNvSpPr>
          <p:nvPr/>
        </p:nvSpPr>
        <p:spPr bwMode="auto">
          <a:xfrm>
            <a:off x="5186363" y="2366963"/>
            <a:ext cx="554037" cy="214312"/>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800">
                <a:effectLst>
                  <a:outerShdw blurRad="38100" dist="38100" dir="2700000" algn="tl">
                    <a:srgbClr val="000000"/>
                  </a:outerShdw>
                </a:effectLst>
                <a:latin typeface="Segoe" pitchFamily="34" charset="0"/>
                <a:cs typeface="+mn-cs"/>
              </a:rPr>
              <a:t>NO</a:t>
            </a:r>
            <a:endParaRPr lang="en-US">
              <a:latin typeface="Arial" charset="0"/>
              <a:cs typeface="+mn-cs"/>
            </a:endParaRPr>
          </a:p>
        </p:txBody>
      </p:sp>
      <p:sp>
        <p:nvSpPr>
          <p:cNvPr id="205893" name="TextBox 205892"/>
          <p:cNvSpPr txBox="1">
            <a:spLocks noChangeArrowheads="1"/>
          </p:cNvSpPr>
          <p:nvPr/>
        </p:nvSpPr>
        <p:spPr bwMode="auto">
          <a:xfrm>
            <a:off x="5713413" y="2095500"/>
            <a:ext cx="554037" cy="214313"/>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800">
                <a:effectLst>
                  <a:outerShdw blurRad="38100" dist="38100" dir="2700000" algn="tl">
                    <a:srgbClr val="000000"/>
                  </a:outerShdw>
                </a:effectLst>
                <a:latin typeface="Segoe" pitchFamily="34" charset="0"/>
                <a:cs typeface="+mn-cs"/>
              </a:rPr>
              <a:t>Queue</a:t>
            </a:r>
            <a:endParaRPr lang="en-US">
              <a:latin typeface="Arial" charset="0"/>
              <a:cs typeface="+mn-cs"/>
            </a:endParaRPr>
          </a:p>
        </p:txBody>
      </p:sp>
      <p:sp>
        <p:nvSpPr>
          <p:cNvPr id="205894" name="TextBox 205893"/>
          <p:cNvSpPr txBox="1">
            <a:spLocks noChangeArrowheads="1"/>
          </p:cNvSpPr>
          <p:nvPr/>
        </p:nvSpPr>
        <p:spPr bwMode="auto">
          <a:xfrm>
            <a:off x="5103813" y="1677988"/>
            <a:ext cx="1703387" cy="304800"/>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700">
                <a:effectLst>
                  <a:outerShdw blurRad="38100" dist="38100" dir="2700000" algn="tl">
                    <a:srgbClr val="000000"/>
                  </a:outerShdw>
                </a:effectLst>
                <a:latin typeface="Segoe" pitchFamily="34" charset="0"/>
                <a:cs typeface="+mn-cs"/>
              </a:rPr>
              <a:t>If server is unavailable, e-mail is queued up for up to five days</a:t>
            </a:r>
            <a:endParaRPr lang="en-US">
              <a:latin typeface="Arial" charset="0"/>
              <a:cs typeface="+mn-cs"/>
            </a:endParaRPr>
          </a:p>
        </p:txBody>
      </p:sp>
      <p:sp>
        <p:nvSpPr>
          <p:cNvPr id="205895" name="TextBox 205894"/>
          <p:cNvSpPr txBox="1">
            <a:spLocks noChangeArrowheads="1"/>
          </p:cNvSpPr>
          <p:nvPr/>
        </p:nvSpPr>
        <p:spPr bwMode="auto">
          <a:xfrm>
            <a:off x="2506663" y="1795463"/>
            <a:ext cx="2605087" cy="304800"/>
          </a:xfrm>
          <a:prstGeom prst="rect">
            <a:avLst/>
          </a:prstGeom>
          <a:noFill/>
          <a:ln w="9525" cap="flat" cmpd="sng" algn="ctr">
            <a:noFill/>
            <a:prstDash val="solid"/>
            <a:miter lim="800000"/>
            <a:headEnd type="none" w="med" len="med"/>
            <a:tailEnd type="none" w="med" len="med"/>
          </a:ln>
          <a:effectLst/>
        </p:spPr>
        <p:txBody>
          <a:bodyPr>
            <a:spAutoFit/>
          </a:bodyPr>
          <a:lstStyle/>
          <a:p>
            <a:pPr algn="ctr" defTabSz="914363" fontAlgn="auto">
              <a:spcBef>
                <a:spcPct val="50000"/>
              </a:spcBef>
              <a:spcAft>
                <a:spcPts val="0"/>
              </a:spcAft>
              <a:defRPr/>
            </a:pPr>
            <a:r>
              <a:rPr lang="en-US" sz="1400">
                <a:effectLst>
                  <a:outerShdw blurRad="38100" dist="38100" dir="2700000" algn="tl">
                    <a:srgbClr val="000000"/>
                  </a:outerShdw>
                </a:effectLst>
                <a:latin typeface="Segoe" pitchFamily="34" charset="0"/>
                <a:cs typeface="+mn-cs"/>
              </a:rPr>
              <a:t>Global Data Center Network</a:t>
            </a:r>
            <a:endParaRPr lang="en-US">
              <a:latin typeface="Arial" charset="0"/>
              <a:cs typeface="+mn-cs"/>
            </a:endParaRPr>
          </a:p>
        </p:txBody>
      </p:sp>
      <p:sp>
        <p:nvSpPr>
          <p:cNvPr id="32810" name="Shape 9257"/>
          <p:cNvSpPr>
            <a:spLocks/>
          </p:cNvSpPr>
          <p:nvPr/>
        </p:nvSpPr>
        <p:spPr bwMode="auto">
          <a:xfrm rot="18983156" flipV="1">
            <a:off x="5375275" y="2479675"/>
            <a:ext cx="487363" cy="42863"/>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algn="ctr">
            <a:solidFill>
              <a:schemeClr val="tx1"/>
            </a:solidFill>
            <a:round/>
            <a:headEnd/>
            <a:tailEnd type="stealth" w="med" len="med"/>
          </a:ln>
        </p:spPr>
        <p:txBody>
          <a:bodyPr/>
          <a:lstStyle/>
          <a:p>
            <a:endParaRPr lang="en-US">
              <a:solidFill>
                <a:srgbClr val="000000"/>
              </a:solidFill>
              <a:latin typeface="Segoe" pitchFamily="2" charset="0"/>
            </a:endParaRPr>
          </a:p>
        </p:txBody>
      </p:sp>
      <p:sp>
        <p:nvSpPr>
          <p:cNvPr id="32811" name="Shape 9258"/>
          <p:cNvSpPr>
            <a:spLocks/>
          </p:cNvSpPr>
          <p:nvPr/>
        </p:nvSpPr>
        <p:spPr bwMode="auto">
          <a:xfrm rot="570961" flipV="1">
            <a:off x="6270625" y="2139950"/>
            <a:ext cx="666750" cy="84138"/>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cap="rnd" algn="ctr">
            <a:solidFill>
              <a:schemeClr val="tx1"/>
            </a:solidFill>
            <a:prstDash val="sysDot"/>
            <a:round/>
            <a:headEnd/>
            <a:tailEnd type="stealth" w="med" len="med"/>
          </a:ln>
        </p:spPr>
        <p:txBody>
          <a:bodyPr/>
          <a:lstStyle/>
          <a:p>
            <a:endParaRPr lang="en-US">
              <a:solidFill>
                <a:srgbClr val="000000"/>
              </a:solidFill>
              <a:latin typeface="Segoe" pitchFamily="2" charset="0"/>
            </a:endParaRPr>
          </a:p>
        </p:txBody>
      </p:sp>
      <p:sp>
        <p:nvSpPr>
          <p:cNvPr id="32812" name="Shape 9259"/>
          <p:cNvSpPr>
            <a:spLocks/>
          </p:cNvSpPr>
          <p:nvPr/>
        </p:nvSpPr>
        <p:spPr bwMode="auto">
          <a:xfrm rot="-1661093" flipH="1" flipV="1">
            <a:off x="6232525" y="3910013"/>
            <a:ext cx="1719263" cy="65087"/>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cap="rnd" algn="ctr">
            <a:solidFill>
              <a:schemeClr val="tx1"/>
            </a:solidFill>
            <a:prstDash val="sysDot"/>
            <a:round/>
            <a:headEnd type="stealth" w="med" len="med"/>
            <a:tailEnd type="stealth" w="med" len="med"/>
          </a:ln>
        </p:spPr>
        <p:txBody>
          <a:bodyPr/>
          <a:lstStyle/>
          <a:p>
            <a:endParaRPr lang="en-US">
              <a:solidFill>
                <a:srgbClr val="000000"/>
              </a:solidFill>
              <a:latin typeface="Segoe" pitchFamily="2" charset="0"/>
            </a:endParaRPr>
          </a:p>
        </p:txBody>
      </p:sp>
      <p:sp>
        <p:nvSpPr>
          <p:cNvPr id="32813" name="Shape 9260"/>
          <p:cNvSpPr>
            <a:spLocks/>
          </p:cNvSpPr>
          <p:nvPr/>
        </p:nvSpPr>
        <p:spPr bwMode="auto">
          <a:xfrm flipH="1" flipV="1">
            <a:off x="6315075" y="4519613"/>
            <a:ext cx="1452563" cy="65087"/>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cap="rnd" algn="ctr">
            <a:solidFill>
              <a:schemeClr val="tx1"/>
            </a:solidFill>
            <a:prstDash val="sysDot"/>
            <a:round/>
            <a:headEnd type="stealth" w="med" len="med"/>
            <a:tailEnd type="stealth" w="med" len="med"/>
          </a:ln>
        </p:spPr>
        <p:txBody>
          <a:bodyPr/>
          <a:lstStyle/>
          <a:p>
            <a:endParaRPr lang="en-US">
              <a:solidFill>
                <a:srgbClr val="000000"/>
              </a:solidFill>
              <a:latin typeface="Segoe" pitchFamily="2" charset="0"/>
            </a:endParaRPr>
          </a:p>
        </p:txBody>
      </p:sp>
      <p:sp>
        <p:nvSpPr>
          <p:cNvPr id="32814" name="Shape 9261"/>
          <p:cNvSpPr>
            <a:spLocks/>
          </p:cNvSpPr>
          <p:nvPr/>
        </p:nvSpPr>
        <p:spPr bwMode="auto">
          <a:xfrm flipH="1" flipV="1">
            <a:off x="7477125" y="3084513"/>
            <a:ext cx="379413" cy="65087"/>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cap="rnd" algn="ctr">
            <a:solidFill>
              <a:schemeClr val="tx1"/>
            </a:solidFill>
            <a:prstDash val="sysDot"/>
            <a:round/>
            <a:headEnd type="stealth" w="med" len="med"/>
            <a:tailEnd type="stealth" w="med" len="med"/>
          </a:ln>
        </p:spPr>
        <p:txBody>
          <a:bodyPr/>
          <a:lstStyle/>
          <a:p>
            <a:endParaRPr lang="en-US">
              <a:solidFill>
                <a:srgbClr val="000000"/>
              </a:solidFill>
              <a:latin typeface="Segoe" pitchFamily="2" charset="0"/>
            </a:endParaRPr>
          </a:p>
        </p:txBody>
      </p:sp>
      <p:sp>
        <p:nvSpPr>
          <p:cNvPr id="32815" name="Shape 9262"/>
          <p:cNvSpPr>
            <a:spLocks/>
          </p:cNvSpPr>
          <p:nvPr/>
        </p:nvSpPr>
        <p:spPr bwMode="auto">
          <a:xfrm rot="-2228832" flipH="1" flipV="1">
            <a:off x="6175375" y="3916363"/>
            <a:ext cx="1063625" cy="42862"/>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cap="rnd" algn="ctr">
            <a:solidFill>
              <a:schemeClr val="tx1"/>
            </a:solidFill>
            <a:prstDash val="sysDot"/>
            <a:round/>
            <a:headEnd type="stealth" w="med" len="med"/>
            <a:tailEnd type="stealth" w="med" len="med"/>
          </a:ln>
        </p:spPr>
        <p:txBody>
          <a:bodyPr/>
          <a:lstStyle/>
          <a:p>
            <a:endParaRPr lang="en-US">
              <a:solidFill>
                <a:srgbClr val="000000"/>
              </a:solidFill>
              <a:latin typeface="Segoe" pitchFamily="2" charset="0"/>
            </a:endParaRPr>
          </a:p>
        </p:txBody>
      </p:sp>
      <p:grpSp>
        <p:nvGrpSpPr>
          <p:cNvPr id="6" name="Group 12"/>
          <p:cNvGrpSpPr>
            <a:grpSpLocks/>
          </p:cNvGrpSpPr>
          <p:nvPr/>
        </p:nvGrpSpPr>
        <p:grpSpPr bwMode="auto">
          <a:xfrm>
            <a:off x="7077075" y="2632075"/>
            <a:ext cx="450850" cy="261938"/>
            <a:chOff x="514" y="1662"/>
            <a:chExt cx="298" cy="173"/>
          </a:xfrm>
        </p:grpSpPr>
        <p:sp>
          <p:nvSpPr>
            <p:cNvPr id="32830" name="Rectangle 9277"/>
            <p:cNvSpPr>
              <a:spLocks noChangeArrowheads="1"/>
            </p:cNvSpPr>
            <p:nvPr/>
          </p:nvSpPr>
          <p:spPr bwMode="auto">
            <a:xfrm>
              <a:off x="514" y="1662"/>
              <a:ext cx="297" cy="173"/>
            </a:xfrm>
            <a:prstGeom prst="rect">
              <a:avLst/>
            </a:prstGeom>
            <a:gradFill rotWithShape="1">
              <a:gsLst>
                <a:gs pos="0">
                  <a:srgbClr val="EAEAEA"/>
                </a:gs>
                <a:gs pos="100000">
                  <a:srgbClr val="DDDDDD"/>
                </a:gs>
              </a:gsLst>
              <a:path path="shape">
                <a:fillToRect l="50000" t="50000" r="50000" b="50000"/>
              </a:path>
            </a:gradFill>
            <a:ln w="12700" algn="ctr">
              <a:solidFill>
                <a:srgbClr val="969696"/>
              </a:solidFill>
              <a:miter lim="800000"/>
              <a:headEnd/>
              <a:tailEnd/>
            </a:ln>
          </p:spPr>
          <p:txBody>
            <a:bodyPr wrap="none" anchor="ctr"/>
            <a:lstStyle/>
            <a:p>
              <a:endParaRPr lang="en-US">
                <a:solidFill>
                  <a:srgbClr val="000000"/>
                </a:solidFill>
                <a:latin typeface="Segoe" pitchFamily="2" charset="0"/>
              </a:endParaRPr>
            </a:p>
          </p:txBody>
        </p:sp>
        <p:sp>
          <p:nvSpPr>
            <p:cNvPr id="32831" name="Shape 9278"/>
            <p:cNvSpPr>
              <a:spLocks/>
            </p:cNvSpPr>
            <p:nvPr/>
          </p:nvSpPr>
          <p:spPr bwMode="auto">
            <a:xfrm>
              <a:off x="514" y="1748"/>
              <a:ext cx="297" cy="87"/>
            </a:xfrm>
            <a:custGeom>
              <a:avLst/>
              <a:gdLst>
                <a:gd name="T0" fmla="*/ 0 w 297"/>
                <a:gd name="T1" fmla="*/ 87 h 87"/>
                <a:gd name="T2" fmla="*/ 297 w 297"/>
                <a:gd name="T3" fmla="*/ 87 h 87"/>
                <a:gd name="T4" fmla="*/ 148 w 297"/>
                <a:gd name="T5" fmla="*/ 0 h 87"/>
                <a:gd name="T6" fmla="*/ 0 w 297"/>
                <a:gd name="T7" fmla="*/ 87 h 87"/>
                <a:gd name="T8" fmla="*/ 0 60000 65536"/>
                <a:gd name="T9" fmla="*/ 0 60000 65536"/>
                <a:gd name="T10" fmla="*/ 0 60000 65536"/>
                <a:gd name="T11" fmla="*/ 0 60000 65536"/>
                <a:gd name="T12" fmla="*/ 0 w 297"/>
                <a:gd name="T13" fmla="*/ 0 h 87"/>
                <a:gd name="T14" fmla="*/ 297 w 297"/>
                <a:gd name="T15" fmla="*/ 87 h 87"/>
              </a:gdLst>
              <a:ahLst/>
              <a:cxnLst>
                <a:cxn ang="T8">
                  <a:pos x="T0" y="T1"/>
                </a:cxn>
                <a:cxn ang="T9">
                  <a:pos x="T2" y="T3"/>
                </a:cxn>
                <a:cxn ang="T10">
                  <a:pos x="T4" y="T5"/>
                </a:cxn>
                <a:cxn ang="T11">
                  <a:pos x="T6" y="T7"/>
                </a:cxn>
              </a:cxnLst>
              <a:rect l="T12" t="T13" r="T14" b="T15"/>
              <a:pathLst>
                <a:path w="297" h="87">
                  <a:moveTo>
                    <a:pt x="0" y="87"/>
                  </a:moveTo>
                  <a:lnTo>
                    <a:pt x="297" y="87"/>
                  </a:lnTo>
                  <a:lnTo>
                    <a:pt x="148" y="0"/>
                  </a:lnTo>
                  <a:lnTo>
                    <a:pt x="0" y="87"/>
                  </a:lnTo>
                  <a:close/>
                </a:path>
              </a:pathLst>
            </a:custGeom>
            <a:gradFill rotWithShape="1">
              <a:gsLst>
                <a:gs pos="0">
                  <a:srgbClr val="EAEAEA"/>
                </a:gs>
                <a:gs pos="100000">
                  <a:srgbClr val="DDDDDD"/>
                </a:gs>
              </a:gsLst>
              <a:path path="rect">
                <a:fillToRect l="50000" t="50000" r="50000" b="50000"/>
              </a:path>
            </a:gradFill>
            <a:ln w="9525" algn="ctr">
              <a:solidFill>
                <a:srgbClr val="969696"/>
              </a:solidFill>
              <a:round/>
              <a:headEnd/>
              <a:tailEnd/>
            </a:ln>
          </p:spPr>
          <p:txBody>
            <a:bodyPr/>
            <a:lstStyle/>
            <a:p>
              <a:endParaRPr lang="en-US">
                <a:solidFill>
                  <a:srgbClr val="000000"/>
                </a:solidFill>
                <a:latin typeface="Segoe" pitchFamily="2" charset="0"/>
              </a:endParaRPr>
            </a:p>
          </p:txBody>
        </p:sp>
        <p:sp>
          <p:nvSpPr>
            <p:cNvPr id="32832" name="Shape 9279"/>
            <p:cNvSpPr>
              <a:spLocks/>
            </p:cNvSpPr>
            <p:nvPr/>
          </p:nvSpPr>
          <p:spPr bwMode="auto">
            <a:xfrm>
              <a:off x="515" y="1663"/>
              <a:ext cx="297" cy="108"/>
            </a:xfrm>
            <a:custGeom>
              <a:avLst/>
              <a:gdLst>
                <a:gd name="T0" fmla="*/ 297 w 297"/>
                <a:gd name="T1" fmla="*/ 0 h 108"/>
                <a:gd name="T2" fmla="*/ 0 w 297"/>
                <a:gd name="T3" fmla="*/ 0 h 108"/>
                <a:gd name="T4" fmla="*/ 147 w 297"/>
                <a:gd name="T5" fmla="*/ 108 h 108"/>
                <a:gd name="T6" fmla="*/ 297 w 297"/>
                <a:gd name="T7" fmla="*/ 0 h 108"/>
                <a:gd name="T8" fmla="*/ 0 60000 65536"/>
                <a:gd name="T9" fmla="*/ 0 60000 65536"/>
                <a:gd name="T10" fmla="*/ 0 60000 65536"/>
                <a:gd name="T11" fmla="*/ 0 60000 65536"/>
                <a:gd name="T12" fmla="*/ 0 w 297"/>
                <a:gd name="T13" fmla="*/ 0 h 108"/>
                <a:gd name="T14" fmla="*/ 297 w 297"/>
                <a:gd name="T15" fmla="*/ 108 h 108"/>
              </a:gdLst>
              <a:ahLst/>
              <a:cxnLst>
                <a:cxn ang="T8">
                  <a:pos x="T0" y="T1"/>
                </a:cxn>
                <a:cxn ang="T9">
                  <a:pos x="T2" y="T3"/>
                </a:cxn>
                <a:cxn ang="T10">
                  <a:pos x="T4" y="T5"/>
                </a:cxn>
                <a:cxn ang="T11">
                  <a:pos x="T6" y="T7"/>
                </a:cxn>
              </a:cxnLst>
              <a:rect l="T12" t="T13" r="T14" b="T15"/>
              <a:pathLst>
                <a:path w="297" h="108">
                  <a:moveTo>
                    <a:pt x="297" y="0"/>
                  </a:moveTo>
                  <a:lnTo>
                    <a:pt x="0" y="0"/>
                  </a:lnTo>
                  <a:lnTo>
                    <a:pt x="147" y="108"/>
                  </a:lnTo>
                  <a:lnTo>
                    <a:pt x="297" y="0"/>
                  </a:lnTo>
                  <a:close/>
                </a:path>
              </a:pathLst>
            </a:custGeom>
            <a:gradFill rotWithShape="1">
              <a:gsLst>
                <a:gs pos="0">
                  <a:srgbClr val="DDDDDD"/>
                </a:gs>
                <a:gs pos="100000">
                  <a:srgbClr val="EDEDED"/>
                </a:gs>
              </a:gsLst>
              <a:path path="rect">
                <a:fillToRect l="50000" t="50000" r="50000" b="50000"/>
              </a:path>
            </a:gradFill>
            <a:ln w="9525" algn="ctr">
              <a:solidFill>
                <a:srgbClr val="969696"/>
              </a:solidFill>
              <a:round/>
              <a:headEnd/>
              <a:tailEnd/>
            </a:ln>
          </p:spPr>
          <p:txBody>
            <a:bodyPr/>
            <a:lstStyle/>
            <a:p>
              <a:endParaRPr lang="en-US">
                <a:solidFill>
                  <a:srgbClr val="000000"/>
                </a:solidFill>
                <a:latin typeface="Segoe" pitchFamily="2" charset="0"/>
              </a:endParaRPr>
            </a:p>
          </p:txBody>
        </p:sp>
      </p:grpSp>
      <p:grpSp>
        <p:nvGrpSpPr>
          <p:cNvPr id="7" name="Group 3"/>
          <p:cNvGrpSpPr>
            <a:grpSpLocks/>
          </p:cNvGrpSpPr>
          <p:nvPr/>
        </p:nvGrpSpPr>
        <p:grpSpPr bwMode="auto">
          <a:xfrm>
            <a:off x="2001838" y="2386013"/>
            <a:ext cx="450850" cy="261937"/>
            <a:chOff x="514" y="1662"/>
            <a:chExt cx="298" cy="173"/>
          </a:xfrm>
        </p:grpSpPr>
        <p:sp>
          <p:nvSpPr>
            <p:cNvPr id="32827" name="Rectangle 9274"/>
            <p:cNvSpPr>
              <a:spLocks noChangeArrowheads="1"/>
            </p:cNvSpPr>
            <p:nvPr/>
          </p:nvSpPr>
          <p:spPr bwMode="auto">
            <a:xfrm>
              <a:off x="514" y="1662"/>
              <a:ext cx="297" cy="173"/>
            </a:xfrm>
            <a:prstGeom prst="rect">
              <a:avLst/>
            </a:prstGeom>
            <a:gradFill rotWithShape="1">
              <a:gsLst>
                <a:gs pos="0">
                  <a:srgbClr val="EAEAEA"/>
                </a:gs>
                <a:gs pos="100000">
                  <a:srgbClr val="DDDDDD"/>
                </a:gs>
              </a:gsLst>
              <a:path path="shape">
                <a:fillToRect l="50000" t="50000" r="50000" b="50000"/>
              </a:path>
            </a:gradFill>
            <a:ln w="12700" algn="ctr">
              <a:solidFill>
                <a:srgbClr val="969696"/>
              </a:solidFill>
              <a:miter lim="800000"/>
              <a:headEnd/>
              <a:tailEnd/>
            </a:ln>
          </p:spPr>
          <p:txBody>
            <a:bodyPr wrap="none" anchor="ctr"/>
            <a:lstStyle/>
            <a:p>
              <a:endParaRPr lang="en-US">
                <a:solidFill>
                  <a:srgbClr val="000000"/>
                </a:solidFill>
                <a:latin typeface="Segoe" pitchFamily="2" charset="0"/>
              </a:endParaRPr>
            </a:p>
          </p:txBody>
        </p:sp>
        <p:sp>
          <p:nvSpPr>
            <p:cNvPr id="32828" name="Shape 9275"/>
            <p:cNvSpPr>
              <a:spLocks/>
            </p:cNvSpPr>
            <p:nvPr/>
          </p:nvSpPr>
          <p:spPr bwMode="auto">
            <a:xfrm>
              <a:off x="514" y="1748"/>
              <a:ext cx="297" cy="87"/>
            </a:xfrm>
            <a:custGeom>
              <a:avLst/>
              <a:gdLst>
                <a:gd name="T0" fmla="*/ 0 w 297"/>
                <a:gd name="T1" fmla="*/ 87 h 87"/>
                <a:gd name="T2" fmla="*/ 297 w 297"/>
                <a:gd name="T3" fmla="*/ 87 h 87"/>
                <a:gd name="T4" fmla="*/ 148 w 297"/>
                <a:gd name="T5" fmla="*/ 0 h 87"/>
                <a:gd name="T6" fmla="*/ 0 w 297"/>
                <a:gd name="T7" fmla="*/ 87 h 87"/>
                <a:gd name="T8" fmla="*/ 0 60000 65536"/>
                <a:gd name="T9" fmla="*/ 0 60000 65536"/>
                <a:gd name="T10" fmla="*/ 0 60000 65536"/>
                <a:gd name="T11" fmla="*/ 0 60000 65536"/>
                <a:gd name="T12" fmla="*/ 0 w 297"/>
                <a:gd name="T13" fmla="*/ 0 h 87"/>
                <a:gd name="T14" fmla="*/ 297 w 297"/>
                <a:gd name="T15" fmla="*/ 87 h 87"/>
              </a:gdLst>
              <a:ahLst/>
              <a:cxnLst>
                <a:cxn ang="T8">
                  <a:pos x="T0" y="T1"/>
                </a:cxn>
                <a:cxn ang="T9">
                  <a:pos x="T2" y="T3"/>
                </a:cxn>
                <a:cxn ang="T10">
                  <a:pos x="T4" y="T5"/>
                </a:cxn>
                <a:cxn ang="T11">
                  <a:pos x="T6" y="T7"/>
                </a:cxn>
              </a:cxnLst>
              <a:rect l="T12" t="T13" r="T14" b="T15"/>
              <a:pathLst>
                <a:path w="297" h="87">
                  <a:moveTo>
                    <a:pt x="0" y="87"/>
                  </a:moveTo>
                  <a:lnTo>
                    <a:pt x="297" y="87"/>
                  </a:lnTo>
                  <a:lnTo>
                    <a:pt x="148" y="0"/>
                  </a:lnTo>
                  <a:lnTo>
                    <a:pt x="0" y="87"/>
                  </a:lnTo>
                  <a:close/>
                </a:path>
              </a:pathLst>
            </a:custGeom>
            <a:gradFill rotWithShape="1">
              <a:gsLst>
                <a:gs pos="0">
                  <a:srgbClr val="EAEAEA"/>
                </a:gs>
                <a:gs pos="100000">
                  <a:srgbClr val="DDDDDD"/>
                </a:gs>
              </a:gsLst>
              <a:path path="rect">
                <a:fillToRect l="50000" t="50000" r="50000" b="50000"/>
              </a:path>
            </a:gradFill>
            <a:ln w="9525" algn="ctr">
              <a:solidFill>
                <a:srgbClr val="969696"/>
              </a:solidFill>
              <a:round/>
              <a:headEnd/>
              <a:tailEnd/>
            </a:ln>
          </p:spPr>
          <p:txBody>
            <a:bodyPr/>
            <a:lstStyle/>
            <a:p>
              <a:endParaRPr lang="en-US">
                <a:solidFill>
                  <a:srgbClr val="000000"/>
                </a:solidFill>
                <a:latin typeface="Segoe" pitchFamily="2" charset="0"/>
              </a:endParaRPr>
            </a:p>
          </p:txBody>
        </p:sp>
        <p:sp>
          <p:nvSpPr>
            <p:cNvPr id="32829" name="Shape 9276"/>
            <p:cNvSpPr>
              <a:spLocks/>
            </p:cNvSpPr>
            <p:nvPr/>
          </p:nvSpPr>
          <p:spPr bwMode="auto">
            <a:xfrm>
              <a:off x="515" y="1663"/>
              <a:ext cx="297" cy="108"/>
            </a:xfrm>
            <a:custGeom>
              <a:avLst/>
              <a:gdLst>
                <a:gd name="T0" fmla="*/ 297 w 297"/>
                <a:gd name="T1" fmla="*/ 0 h 108"/>
                <a:gd name="T2" fmla="*/ 0 w 297"/>
                <a:gd name="T3" fmla="*/ 0 h 108"/>
                <a:gd name="T4" fmla="*/ 147 w 297"/>
                <a:gd name="T5" fmla="*/ 108 h 108"/>
                <a:gd name="T6" fmla="*/ 297 w 297"/>
                <a:gd name="T7" fmla="*/ 0 h 108"/>
                <a:gd name="T8" fmla="*/ 0 60000 65536"/>
                <a:gd name="T9" fmla="*/ 0 60000 65536"/>
                <a:gd name="T10" fmla="*/ 0 60000 65536"/>
                <a:gd name="T11" fmla="*/ 0 60000 65536"/>
                <a:gd name="T12" fmla="*/ 0 w 297"/>
                <a:gd name="T13" fmla="*/ 0 h 108"/>
                <a:gd name="T14" fmla="*/ 297 w 297"/>
                <a:gd name="T15" fmla="*/ 108 h 108"/>
              </a:gdLst>
              <a:ahLst/>
              <a:cxnLst>
                <a:cxn ang="T8">
                  <a:pos x="T0" y="T1"/>
                </a:cxn>
                <a:cxn ang="T9">
                  <a:pos x="T2" y="T3"/>
                </a:cxn>
                <a:cxn ang="T10">
                  <a:pos x="T4" y="T5"/>
                </a:cxn>
                <a:cxn ang="T11">
                  <a:pos x="T6" y="T7"/>
                </a:cxn>
              </a:cxnLst>
              <a:rect l="T12" t="T13" r="T14" b="T15"/>
              <a:pathLst>
                <a:path w="297" h="108">
                  <a:moveTo>
                    <a:pt x="297" y="0"/>
                  </a:moveTo>
                  <a:lnTo>
                    <a:pt x="0" y="0"/>
                  </a:lnTo>
                  <a:lnTo>
                    <a:pt x="147" y="108"/>
                  </a:lnTo>
                  <a:lnTo>
                    <a:pt x="297" y="0"/>
                  </a:lnTo>
                  <a:close/>
                </a:path>
              </a:pathLst>
            </a:custGeom>
            <a:gradFill rotWithShape="1">
              <a:gsLst>
                <a:gs pos="0">
                  <a:srgbClr val="DDDDDD"/>
                </a:gs>
                <a:gs pos="100000">
                  <a:srgbClr val="EDEDED"/>
                </a:gs>
              </a:gsLst>
              <a:path path="rect">
                <a:fillToRect l="50000" t="50000" r="50000" b="50000"/>
              </a:path>
            </a:gradFill>
            <a:ln w="9525" algn="ctr">
              <a:solidFill>
                <a:srgbClr val="969696"/>
              </a:solidFill>
              <a:round/>
              <a:headEnd/>
              <a:tailEnd/>
            </a:ln>
          </p:spPr>
          <p:txBody>
            <a:bodyPr/>
            <a:lstStyle/>
            <a:p>
              <a:endParaRPr lang="en-US">
                <a:solidFill>
                  <a:srgbClr val="000000"/>
                </a:solidFill>
                <a:latin typeface="Segoe" pitchFamily="2" charset="0"/>
              </a:endParaRPr>
            </a:p>
          </p:txBody>
        </p:sp>
      </p:grpSp>
      <p:grpSp>
        <p:nvGrpSpPr>
          <p:cNvPr id="8" name="Group 7"/>
          <p:cNvGrpSpPr>
            <a:grpSpLocks/>
          </p:cNvGrpSpPr>
          <p:nvPr/>
        </p:nvGrpSpPr>
        <p:grpSpPr bwMode="auto">
          <a:xfrm rot="2722906">
            <a:off x="4398963" y="2667000"/>
            <a:ext cx="417512" cy="242888"/>
            <a:chOff x="514" y="1662"/>
            <a:chExt cx="298" cy="173"/>
          </a:xfrm>
        </p:grpSpPr>
        <p:sp>
          <p:nvSpPr>
            <p:cNvPr id="32824" name="Rectangle 9271"/>
            <p:cNvSpPr>
              <a:spLocks noChangeArrowheads="1"/>
            </p:cNvSpPr>
            <p:nvPr/>
          </p:nvSpPr>
          <p:spPr bwMode="auto">
            <a:xfrm>
              <a:off x="514" y="1662"/>
              <a:ext cx="297" cy="173"/>
            </a:xfrm>
            <a:prstGeom prst="rect">
              <a:avLst/>
            </a:prstGeom>
            <a:gradFill rotWithShape="1">
              <a:gsLst>
                <a:gs pos="0">
                  <a:srgbClr val="8FB545"/>
                </a:gs>
                <a:gs pos="100000">
                  <a:srgbClr val="669900"/>
                </a:gs>
              </a:gsLst>
              <a:path path="shape">
                <a:fillToRect l="50000" t="50000" r="50000" b="50000"/>
              </a:path>
            </a:gradFill>
            <a:ln w="12700" algn="ctr">
              <a:solidFill>
                <a:srgbClr val="336600"/>
              </a:solidFill>
              <a:miter lim="800000"/>
              <a:headEnd/>
              <a:tailEnd/>
            </a:ln>
          </p:spPr>
          <p:txBody>
            <a:bodyPr rot="10800000" vert="eaVert" wrap="none" anchor="ctr"/>
            <a:lstStyle/>
            <a:p>
              <a:endParaRPr lang="en-US">
                <a:solidFill>
                  <a:srgbClr val="000000"/>
                </a:solidFill>
                <a:latin typeface="Segoe" pitchFamily="2" charset="0"/>
              </a:endParaRPr>
            </a:p>
          </p:txBody>
        </p:sp>
        <p:sp>
          <p:nvSpPr>
            <p:cNvPr id="32825" name="Shape 9272"/>
            <p:cNvSpPr>
              <a:spLocks/>
            </p:cNvSpPr>
            <p:nvPr/>
          </p:nvSpPr>
          <p:spPr bwMode="auto">
            <a:xfrm>
              <a:off x="514" y="1748"/>
              <a:ext cx="297" cy="87"/>
            </a:xfrm>
            <a:custGeom>
              <a:avLst/>
              <a:gdLst>
                <a:gd name="T0" fmla="*/ 0 w 297"/>
                <a:gd name="T1" fmla="*/ 87 h 87"/>
                <a:gd name="T2" fmla="*/ 297 w 297"/>
                <a:gd name="T3" fmla="*/ 87 h 87"/>
                <a:gd name="T4" fmla="*/ 148 w 297"/>
                <a:gd name="T5" fmla="*/ 0 h 87"/>
                <a:gd name="T6" fmla="*/ 0 w 297"/>
                <a:gd name="T7" fmla="*/ 87 h 87"/>
                <a:gd name="T8" fmla="*/ 0 60000 65536"/>
                <a:gd name="T9" fmla="*/ 0 60000 65536"/>
                <a:gd name="T10" fmla="*/ 0 60000 65536"/>
                <a:gd name="T11" fmla="*/ 0 60000 65536"/>
                <a:gd name="T12" fmla="*/ 0 w 297"/>
                <a:gd name="T13" fmla="*/ 0 h 87"/>
                <a:gd name="T14" fmla="*/ 297 w 297"/>
                <a:gd name="T15" fmla="*/ 87 h 87"/>
              </a:gdLst>
              <a:ahLst/>
              <a:cxnLst>
                <a:cxn ang="T8">
                  <a:pos x="T0" y="T1"/>
                </a:cxn>
                <a:cxn ang="T9">
                  <a:pos x="T2" y="T3"/>
                </a:cxn>
                <a:cxn ang="T10">
                  <a:pos x="T4" y="T5"/>
                </a:cxn>
                <a:cxn ang="T11">
                  <a:pos x="T6" y="T7"/>
                </a:cxn>
              </a:cxnLst>
              <a:rect l="T12" t="T13" r="T14" b="T15"/>
              <a:pathLst>
                <a:path w="297" h="87">
                  <a:moveTo>
                    <a:pt x="0" y="87"/>
                  </a:moveTo>
                  <a:lnTo>
                    <a:pt x="297" y="87"/>
                  </a:lnTo>
                  <a:lnTo>
                    <a:pt x="148" y="0"/>
                  </a:lnTo>
                  <a:lnTo>
                    <a:pt x="0" y="87"/>
                  </a:lnTo>
                  <a:close/>
                </a:path>
              </a:pathLst>
            </a:custGeom>
            <a:gradFill rotWithShape="1">
              <a:gsLst>
                <a:gs pos="0">
                  <a:srgbClr val="94B84D"/>
                </a:gs>
                <a:gs pos="100000">
                  <a:srgbClr val="669900"/>
                </a:gs>
              </a:gsLst>
              <a:path path="rect">
                <a:fillToRect l="50000" t="50000" r="50000" b="50000"/>
              </a:path>
            </a:gradFill>
            <a:ln w="9525" algn="ctr">
              <a:solidFill>
                <a:srgbClr val="336600"/>
              </a:solidFill>
              <a:round/>
              <a:headEnd/>
              <a:tailEnd/>
            </a:ln>
          </p:spPr>
          <p:txBody>
            <a:bodyPr rot="10800000" vert="eaVert"/>
            <a:lstStyle/>
            <a:p>
              <a:endParaRPr lang="en-US">
                <a:solidFill>
                  <a:srgbClr val="000000"/>
                </a:solidFill>
                <a:latin typeface="Segoe" pitchFamily="2" charset="0"/>
              </a:endParaRPr>
            </a:p>
          </p:txBody>
        </p:sp>
        <p:sp>
          <p:nvSpPr>
            <p:cNvPr id="32826" name="Shape 9273"/>
            <p:cNvSpPr>
              <a:spLocks/>
            </p:cNvSpPr>
            <p:nvPr/>
          </p:nvSpPr>
          <p:spPr bwMode="auto">
            <a:xfrm>
              <a:off x="515" y="1663"/>
              <a:ext cx="297" cy="108"/>
            </a:xfrm>
            <a:custGeom>
              <a:avLst/>
              <a:gdLst>
                <a:gd name="T0" fmla="*/ 297 w 297"/>
                <a:gd name="T1" fmla="*/ 0 h 108"/>
                <a:gd name="T2" fmla="*/ 0 w 297"/>
                <a:gd name="T3" fmla="*/ 0 h 108"/>
                <a:gd name="T4" fmla="*/ 147 w 297"/>
                <a:gd name="T5" fmla="*/ 108 h 108"/>
                <a:gd name="T6" fmla="*/ 297 w 297"/>
                <a:gd name="T7" fmla="*/ 0 h 108"/>
                <a:gd name="T8" fmla="*/ 0 60000 65536"/>
                <a:gd name="T9" fmla="*/ 0 60000 65536"/>
                <a:gd name="T10" fmla="*/ 0 60000 65536"/>
                <a:gd name="T11" fmla="*/ 0 60000 65536"/>
                <a:gd name="T12" fmla="*/ 0 w 297"/>
                <a:gd name="T13" fmla="*/ 0 h 108"/>
                <a:gd name="T14" fmla="*/ 297 w 297"/>
                <a:gd name="T15" fmla="*/ 108 h 108"/>
              </a:gdLst>
              <a:ahLst/>
              <a:cxnLst>
                <a:cxn ang="T8">
                  <a:pos x="T0" y="T1"/>
                </a:cxn>
                <a:cxn ang="T9">
                  <a:pos x="T2" y="T3"/>
                </a:cxn>
                <a:cxn ang="T10">
                  <a:pos x="T4" y="T5"/>
                </a:cxn>
                <a:cxn ang="T11">
                  <a:pos x="T6" y="T7"/>
                </a:cxn>
              </a:cxnLst>
              <a:rect l="T12" t="T13" r="T14" b="T15"/>
              <a:pathLst>
                <a:path w="297" h="108">
                  <a:moveTo>
                    <a:pt x="297" y="0"/>
                  </a:moveTo>
                  <a:lnTo>
                    <a:pt x="0" y="0"/>
                  </a:lnTo>
                  <a:lnTo>
                    <a:pt x="147" y="108"/>
                  </a:lnTo>
                  <a:lnTo>
                    <a:pt x="297" y="0"/>
                  </a:lnTo>
                  <a:close/>
                </a:path>
              </a:pathLst>
            </a:custGeom>
            <a:gradFill rotWithShape="1">
              <a:gsLst>
                <a:gs pos="0">
                  <a:srgbClr val="8BB13D"/>
                </a:gs>
                <a:gs pos="100000">
                  <a:srgbClr val="669900"/>
                </a:gs>
              </a:gsLst>
              <a:path path="rect">
                <a:fillToRect l="50000" t="50000" r="50000" b="50000"/>
              </a:path>
            </a:gradFill>
            <a:ln w="9525" algn="ctr">
              <a:solidFill>
                <a:srgbClr val="336600"/>
              </a:solidFill>
              <a:round/>
              <a:headEnd/>
              <a:tailEnd/>
            </a:ln>
          </p:spPr>
          <p:txBody>
            <a:bodyPr rot="10800000" vert="eaVert"/>
            <a:lstStyle/>
            <a:p>
              <a:endParaRPr lang="en-US">
                <a:solidFill>
                  <a:srgbClr val="000000"/>
                </a:solidFill>
                <a:latin typeface="Segoe" pitchFamily="2" charset="0"/>
              </a:endParaRPr>
            </a:p>
          </p:txBody>
        </p:sp>
      </p:grpSp>
      <p:sp>
        <p:nvSpPr>
          <p:cNvPr id="32819" name="Shape 9266"/>
          <p:cNvSpPr>
            <a:spLocks/>
          </p:cNvSpPr>
          <p:nvPr/>
        </p:nvSpPr>
        <p:spPr bwMode="auto">
          <a:xfrm flipV="1">
            <a:off x="2063750" y="2697163"/>
            <a:ext cx="514350" cy="42862"/>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algn="ctr">
            <a:solidFill>
              <a:schemeClr val="tx1"/>
            </a:solidFill>
            <a:round/>
            <a:headEnd/>
            <a:tailEnd type="stealth" w="med" len="med"/>
          </a:ln>
        </p:spPr>
        <p:txBody>
          <a:bodyPr/>
          <a:lstStyle/>
          <a:p>
            <a:endParaRPr lang="en-US">
              <a:solidFill>
                <a:srgbClr val="000000"/>
              </a:solidFill>
              <a:latin typeface="Segoe" pitchFamily="2" charset="0"/>
            </a:endParaRPr>
          </a:p>
        </p:txBody>
      </p:sp>
      <p:sp>
        <p:nvSpPr>
          <p:cNvPr id="32820" name="Shape 9267"/>
          <p:cNvSpPr>
            <a:spLocks/>
          </p:cNvSpPr>
          <p:nvPr/>
        </p:nvSpPr>
        <p:spPr bwMode="auto">
          <a:xfrm flipH="1" flipV="1">
            <a:off x="2019300" y="3287713"/>
            <a:ext cx="514350" cy="42862"/>
          </a:xfrm>
          <a:custGeom>
            <a:avLst/>
            <a:gdLst>
              <a:gd name="T0" fmla="*/ 0 w 720"/>
              <a:gd name="T1" fmla="*/ 0 h 1"/>
              <a:gd name="T2" fmla="*/ 2147483647 w 720"/>
              <a:gd name="T3" fmla="*/ 0 h 1"/>
              <a:gd name="T4" fmla="*/ 0 60000 65536"/>
              <a:gd name="T5" fmla="*/ 0 60000 65536"/>
              <a:gd name="T6" fmla="*/ 0 w 720"/>
              <a:gd name="T7" fmla="*/ 0 h 1"/>
              <a:gd name="T8" fmla="*/ 720 w 720"/>
              <a:gd name="T9" fmla="*/ 1 h 1"/>
            </a:gdLst>
            <a:ahLst/>
            <a:cxnLst>
              <a:cxn ang="T4">
                <a:pos x="T0" y="T1"/>
              </a:cxn>
              <a:cxn ang="T5">
                <a:pos x="T2" y="T3"/>
              </a:cxn>
            </a:cxnLst>
            <a:rect l="T6" t="T7" r="T8" b="T9"/>
            <a:pathLst>
              <a:path w="720" h="1">
                <a:moveTo>
                  <a:pt x="0" y="0"/>
                </a:moveTo>
                <a:lnTo>
                  <a:pt x="720" y="0"/>
                </a:lnTo>
              </a:path>
            </a:pathLst>
          </a:custGeom>
          <a:noFill/>
          <a:ln w="38100" algn="ctr">
            <a:solidFill>
              <a:schemeClr val="tx1"/>
            </a:solidFill>
            <a:round/>
            <a:headEnd/>
            <a:tailEnd type="stealth" w="med" len="med"/>
          </a:ln>
        </p:spPr>
        <p:txBody>
          <a:bodyPr/>
          <a:lstStyle/>
          <a:p>
            <a:endParaRPr lang="en-US">
              <a:solidFill>
                <a:srgbClr val="000000"/>
              </a:solidFill>
              <a:latin typeface="Segoe" pitchFamily="2" charset="0"/>
            </a:endParaRPr>
          </a:p>
        </p:txBody>
      </p:sp>
      <p:pic>
        <p:nvPicPr>
          <p:cNvPr id="32821" name="Rectangle 9268"/>
          <p:cNvPicPr>
            <a:picLocks noChangeAspect="1" noChangeArrowheads="1"/>
          </p:cNvPicPr>
          <p:nvPr/>
        </p:nvPicPr>
        <p:blipFill>
          <a:blip r:embed="rId23" cstate="print"/>
          <a:srcRect/>
          <a:stretch>
            <a:fillRect/>
          </a:stretch>
        </p:blipFill>
        <p:spPr bwMode="auto">
          <a:xfrm>
            <a:off x="1292225" y="4056063"/>
            <a:ext cx="950913" cy="768350"/>
          </a:xfrm>
          <a:prstGeom prst="rect">
            <a:avLst/>
          </a:prstGeom>
          <a:noFill/>
          <a:ln w="9525">
            <a:noFill/>
            <a:miter lim="800000"/>
            <a:headEnd/>
            <a:tailEnd/>
          </a:ln>
        </p:spPr>
      </p:pic>
      <p:pic>
        <p:nvPicPr>
          <p:cNvPr id="32822" name="Rectangle 9269"/>
          <p:cNvPicPr>
            <a:picLocks noChangeAspect="1" noChangeArrowheads="1"/>
          </p:cNvPicPr>
          <p:nvPr/>
        </p:nvPicPr>
        <p:blipFill>
          <a:blip r:embed="rId24" cstate="print"/>
          <a:srcRect/>
          <a:stretch>
            <a:fillRect/>
          </a:stretch>
        </p:blipFill>
        <p:spPr bwMode="invGray">
          <a:xfrm>
            <a:off x="384175" y="296863"/>
            <a:ext cx="8374063" cy="684212"/>
          </a:xfrm>
          <a:prstGeom prst="rect">
            <a:avLst/>
          </a:prstGeom>
          <a:noFill/>
          <a:ln w="9525">
            <a:noFill/>
            <a:miter lim="800000"/>
            <a:headEnd/>
            <a:tailEnd/>
          </a:ln>
        </p:spPr>
      </p:pic>
      <p:pic>
        <p:nvPicPr>
          <p:cNvPr id="32823" name="Rectangle 9270"/>
          <p:cNvPicPr>
            <a:picLocks noChangeAspect="1" noChangeArrowheads="1"/>
          </p:cNvPicPr>
          <p:nvPr/>
        </p:nvPicPr>
        <p:blipFill>
          <a:blip r:embed="rId25" cstate="print"/>
          <a:srcRect/>
          <a:stretch>
            <a:fillRect/>
          </a:stretch>
        </p:blipFill>
        <p:spPr bwMode="invGray">
          <a:xfrm>
            <a:off x="384175" y="965200"/>
            <a:ext cx="8374063" cy="4651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302 7.40741E-7 L 0.15955 7.40741E-7 " pathEditMode="relative" rAng="0" ptsTypes="AA">
                                      <p:cBhvr>
                                        <p:cTn id="6" dur="2000" fill="hold"/>
                                        <p:tgtEl>
                                          <p:spTgt spid="7"/>
                                        </p:tgtEl>
                                        <p:attrNameLst>
                                          <p:attrName>ppt_x</p:attrName>
                                          <p:attrName>ppt_y</p:attrName>
                                        </p:attrNameLst>
                                      </p:cBhvr>
                                      <p:rCtr x="86"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15955 0.00023 L 0.26268 -0.00162 " pathEditMode="relative" rAng="0" ptsTypes="AA">
                                      <p:cBhvr>
                                        <p:cTn id="10" dur="2000" fill="hold"/>
                                        <p:tgtEl>
                                          <p:spTgt spid="7"/>
                                        </p:tgtEl>
                                        <p:attrNameLst>
                                          <p:attrName>ppt_x</p:attrName>
                                          <p:attrName>ppt_y</p:attrName>
                                        </p:attrNameLst>
                                      </p:cBhvr>
                                      <p:rCtr x="52" y="-1"/>
                                    </p:animMotion>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plus(in)">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26267 -0.00162 L 0.34826 -0.00162 " pathEditMode="relative" rAng="0" ptsTypes="AA">
                                      <p:cBhvr>
                                        <p:cTn id="19" dur="2000" fill="hold"/>
                                        <p:tgtEl>
                                          <p:spTgt spid="7"/>
                                        </p:tgtEl>
                                        <p:attrNameLst>
                                          <p:attrName>ppt_x</p:attrName>
                                          <p:attrName>ppt_y</p:attrName>
                                        </p:attrNameLst>
                                      </p:cBhvr>
                                      <p:rCtr x="43" y="0"/>
                                    </p:animMotion>
                                  </p:childTnLst>
                                </p:cTn>
                              </p:par>
                              <p:par>
                                <p:cTn id="20" presetID="49" presetClass="path" presetSubtype="0" accel="50000" decel="50000" fill="hold" nodeType="withEffect">
                                  <p:stCondLst>
                                    <p:cond delay="0"/>
                                  </p:stCondLst>
                                  <p:childTnLst>
                                    <p:animMotion origin="layout" path="M -1.11111E-6 -1.48148E-6 L 0.13333 0.11597 " pathEditMode="relative" rAng="0" ptsTypes="AA">
                                      <p:cBhvr>
                                        <p:cTn id="21" dur="2000" fill="hold"/>
                                        <p:tgtEl>
                                          <p:spTgt spid="8"/>
                                        </p:tgtEl>
                                        <p:attrNameLst>
                                          <p:attrName>ppt_x</p:attrName>
                                          <p:attrName>ppt_y</p:attrName>
                                        </p:attrNameLst>
                                      </p:cBhvr>
                                      <p:rCtr x="67" y="58"/>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34827 -0.00162 L 0.46372 -0.00278 L 0.51198 0.01203 L 0.55539 0.03634 " pathEditMode="relative" rAng="0" ptsTypes="AAAA">
                                      <p:cBhvr>
                                        <p:cTn id="25" dur="2000" fill="hold"/>
                                        <p:tgtEl>
                                          <p:spTgt spid="7"/>
                                        </p:tgtEl>
                                        <p:attrNameLst>
                                          <p:attrName>ppt_x</p:attrName>
                                          <p:attrName>ppt_y</p:attrName>
                                        </p:attrNameLst>
                                      </p:cBhvr>
                                      <p:rCtr x="103" y="18"/>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autoRev="1" fill="hold" nodeType="clickEffect">
                                  <p:stCondLst>
                                    <p:cond delay="0"/>
                                  </p:stCondLst>
                                  <p:childTnLst>
                                    <p:animMotion origin="layout" path="M 0.13333 0.11597 L 0.1868 0.14468 C 0.20868 0.14885 0.20972 0.14769 0.26493 0.14074 C 0.32535 0.11574 0.32569 0.0625 0.3316 0.04352 " pathEditMode="relative" rAng="0" ptsTypes="AafA">
                                      <p:cBhvr>
                                        <p:cTn id="29" dur="2000" fill="hold"/>
                                        <p:tgtEl>
                                          <p:spTgt spid="8"/>
                                        </p:tgtEl>
                                        <p:attrNameLst>
                                          <p:attrName>ppt_x</p:attrName>
                                          <p:attrName>ppt_y</p:attrName>
                                        </p:attrNameLst>
                                      </p:cBhvr>
                                      <p:rCtr x="99" y="-20"/>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289227"/>
                                        </p:tgtEl>
                                        <p:attrNameLst>
                                          <p:attrName>style.visibility</p:attrName>
                                        </p:attrNameLst>
                                      </p:cBhvr>
                                      <p:to>
                                        <p:strVal val="visible"/>
                                      </p:to>
                                    </p:set>
                                    <p:animEffect transition="in" filter="wipe(right)">
                                      <p:cBhvr>
                                        <p:cTn id="34" dur="1000"/>
                                        <p:tgtEl>
                                          <p:spTgt spid="1289227"/>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3.88889E-6 -2.59259E-6 L -0.12466 0.10324 " pathEditMode="relative" rAng="0" ptsTypes="AA">
                                      <p:cBhvr>
                                        <p:cTn id="38" dur="2000" fill="hold"/>
                                        <p:tgtEl>
                                          <p:spTgt spid="6"/>
                                        </p:tgtEl>
                                        <p:attrNameLst>
                                          <p:attrName>ppt_x</p:attrName>
                                          <p:attrName>ppt_y</p:attrName>
                                        </p:attrNameLst>
                                      </p:cBhvr>
                                      <p:rCtr x="-62" y="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3498" y="990600"/>
            <a:ext cx="4876800" cy="2133600"/>
          </a:xfrm>
        </p:spPr>
        <p:txBody>
          <a:bodyPr>
            <a:noAutofit/>
          </a:bodyPr>
          <a:lstStyle/>
          <a:p>
            <a:r>
              <a:rPr lang="en-US" sz="3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j-lt"/>
              </a:rPr>
              <a:t>Business Productivity with Microsoft Online Services</a:t>
            </a:r>
            <a:endParaRPr lang="en-US" sz="3600" b="1" dirty="0">
              <a:ln w="12700">
                <a:solidFill>
                  <a:schemeClr val="tx2">
                    <a:satMod val="155000"/>
                  </a:schemeClr>
                </a:solidFill>
                <a:prstDash val="solid"/>
              </a:ln>
              <a:effectLst>
                <a:outerShdw blurRad="41275" dist="20320" dir="1800000" algn="tl" rotWithShape="0">
                  <a:srgbClr val="000000">
                    <a:alpha val="40000"/>
                  </a:srgbClr>
                </a:outerShdw>
              </a:effectLst>
              <a:latin typeface="+mj-lt"/>
            </a:endParaRPr>
          </a:p>
        </p:txBody>
      </p:sp>
      <p:sp>
        <p:nvSpPr>
          <p:cNvPr id="5" name="Rectangle 4"/>
          <p:cNvSpPr/>
          <p:nvPr/>
        </p:nvSpPr>
        <p:spPr>
          <a:xfrm flipH="1">
            <a:off x="3785170" y="1250022"/>
            <a:ext cx="45719" cy="1676400"/>
          </a:xfrm>
          <a:prstGeom prst="rect">
            <a:avLst/>
          </a:prstGeom>
          <a:solidFill>
            <a:schemeClr val="bg2"/>
          </a:solidFill>
          <a:effectLst>
            <a:outerShdw blurRad="50800" dist="12700" dir="8100000" algn="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4" descr="inside glow vertical bar clear two-thirds"/>
          <p:cNvPicPr>
            <a:picLocks noChangeAspect="1" noChangeArrowheads="1"/>
          </p:cNvPicPr>
          <p:nvPr/>
        </p:nvPicPr>
        <p:blipFill>
          <a:blip r:embed="rId3" cstate="print"/>
          <a:srcRect/>
          <a:stretch>
            <a:fillRect/>
          </a:stretch>
        </p:blipFill>
        <p:spPr bwMode="auto">
          <a:xfrm flipH="1">
            <a:off x="3962400" y="5410200"/>
            <a:ext cx="5181600" cy="1219200"/>
          </a:xfrm>
          <a:prstGeom prst="rect">
            <a:avLst/>
          </a:prstGeom>
          <a:noFill/>
        </p:spPr>
      </p:pic>
      <p:pic>
        <p:nvPicPr>
          <p:cNvPr id="53" name="Picture 4" descr="inside glow vertical bar clear two-thirds"/>
          <p:cNvPicPr>
            <a:picLocks noChangeAspect="1" noChangeArrowheads="1"/>
          </p:cNvPicPr>
          <p:nvPr/>
        </p:nvPicPr>
        <p:blipFill>
          <a:blip r:embed="rId3" cstate="print"/>
          <a:srcRect/>
          <a:stretch>
            <a:fillRect/>
          </a:stretch>
        </p:blipFill>
        <p:spPr bwMode="auto">
          <a:xfrm flipH="1">
            <a:off x="3962400" y="4038600"/>
            <a:ext cx="5181600" cy="1219200"/>
          </a:xfrm>
          <a:prstGeom prst="rect">
            <a:avLst/>
          </a:prstGeom>
          <a:noFill/>
        </p:spPr>
      </p:pic>
      <p:pic>
        <p:nvPicPr>
          <p:cNvPr id="52" name="Picture 4" descr="inside glow vertical bar clear two-thirds"/>
          <p:cNvPicPr>
            <a:picLocks noChangeAspect="1" noChangeArrowheads="1"/>
          </p:cNvPicPr>
          <p:nvPr/>
        </p:nvPicPr>
        <p:blipFill>
          <a:blip r:embed="rId3" cstate="print"/>
          <a:srcRect/>
          <a:stretch>
            <a:fillRect/>
          </a:stretch>
        </p:blipFill>
        <p:spPr bwMode="auto">
          <a:xfrm flipH="1">
            <a:off x="3962400" y="2362200"/>
            <a:ext cx="5181600" cy="1447800"/>
          </a:xfrm>
          <a:prstGeom prst="rect">
            <a:avLst/>
          </a:prstGeom>
          <a:noFill/>
        </p:spPr>
      </p:pic>
      <p:pic>
        <p:nvPicPr>
          <p:cNvPr id="51" name="Picture 4" descr="inside glow vertical bar clear two-thirds"/>
          <p:cNvPicPr>
            <a:picLocks noChangeAspect="1" noChangeArrowheads="1"/>
          </p:cNvPicPr>
          <p:nvPr/>
        </p:nvPicPr>
        <p:blipFill>
          <a:blip r:embed="rId3" cstate="print"/>
          <a:srcRect/>
          <a:stretch>
            <a:fillRect/>
          </a:stretch>
        </p:blipFill>
        <p:spPr bwMode="auto">
          <a:xfrm flipH="1">
            <a:off x="3962400" y="990600"/>
            <a:ext cx="5181600" cy="1219200"/>
          </a:xfrm>
          <a:prstGeom prst="rect">
            <a:avLst/>
          </a:prstGeom>
          <a:noFill/>
        </p:spPr>
      </p:pic>
      <p:sp>
        <p:nvSpPr>
          <p:cNvPr id="2" name="Title 1"/>
          <p:cNvSpPr>
            <a:spLocks noGrp="1"/>
          </p:cNvSpPr>
          <p:nvPr>
            <p:ph type="title"/>
          </p:nvPr>
        </p:nvSpPr>
        <p:spPr>
          <a:xfrm>
            <a:off x="457200" y="228600"/>
            <a:ext cx="8305800" cy="667512"/>
          </a:xfrm>
        </p:spPr>
        <p:txBody>
          <a:bodyPr>
            <a:normAutofit/>
          </a:bodyPr>
          <a:lstStyle/>
          <a:p>
            <a:r>
              <a:rPr lang="en-US" dirty="0" smtClean="0"/>
              <a:t>The Move is On</a:t>
            </a:r>
            <a:endParaRPr lang="en-US" dirty="0"/>
          </a:p>
        </p:txBody>
      </p:sp>
      <p:sp>
        <p:nvSpPr>
          <p:cNvPr id="35" name="&quot;GLASS&quot;; White to Transparent Linear; Shadow; 1pt stroke;"/>
          <p:cNvSpPr/>
          <p:nvPr/>
        </p:nvSpPr>
        <p:spPr bwMode="auto">
          <a:xfrm>
            <a:off x="1524000" y="990600"/>
            <a:ext cx="2514600" cy="1219200"/>
          </a:xfrm>
          <a:prstGeom prst="roundRect">
            <a:avLst>
              <a:gd name="adj" fmla="val 11097"/>
            </a:avLst>
          </a:prstGeom>
          <a:gradFill flip="none" rotWithShape="1">
            <a:gsLst>
              <a:gs pos="0">
                <a:srgbClr val="FFFFFF">
                  <a:alpha val="92000"/>
                </a:srgbClr>
              </a:gs>
              <a:gs pos="6000">
                <a:srgbClr val="0070C0">
                  <a:alpha val="14000"/>
                </a:srgbClr>
              </a:gs>
              <a:gs pos="16000">
                <a:srgbClr val="000000">
                  <a:alpha val="35000"/>
                </a:srgbClr>
              </a:gs>
              <a:gs pos="32000">
                <a:srgbClr val="0070C0">
                  <a:alpha val="0"/>
                </a:srgbClr>
              </a:gs>
              <a:gs pos="87000">
                <a:srgbClr val="080808">
                  <a:alpha val="0"/>
                </a:srgbClr>
              </a:gs>
              <a:gs pos="100000">
                <a:srgbClr val="000000">
                  <a:alpha val="69000"/>
                </a:srgbClr>
              </a:gs>
            </a:gsLst>
            <a:lin ang="4800000" scaled="0"/>
            <a:tileRect/>
          </a:gradFill>
          <a:ln w="12700"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363" rtl="0" fontAlgn="base">
              <a:lnSpc>
                <a:spcPct val="90000"/>
              </a:lnSpc>
              <a:spcBef>
                <a:spcPts val="630"/>
              </a:spcBef>
              <a:spcAft>
                <a:spcPct val="0"/>
              </a:spcAft>
              <a:defRPr/>
            </a:pPr>
            <a:endParaRPr lang="en-US" altLang="zh-CN" sz="2600" kern="1200" dirty="0">
              <a:solidFill>
                <a:srgbClr val="FFFFFF"/>
              </a:solidFill>
              <a:effectLst>
                <a:outerShdw blurRad="38100" dist="38100" dir="2700000" algn="tl">
                  <a:srgbClr val="000000">
                    <a:alpha val="43137"/>
                  </a:srgbClr>
                </a:outerShdw>
              </a:effectLst>
              <a:latin typeface="Segoe" pitchFamily="34" charset="0"/>
              <a:ea typeface="+mn-ea"/>
              <a:cs typeface="Arial" charset="0"/>
            </a:endParaRPr>
          </a:p>
        </p:txBody>
      </p:sp>
      <p:pic>
        <p:nvPicPr>
          <p:cNvPr id="11" name="Picture 8" descr="apple2"/>
          <p:cNvPicPr>
            <a:picLocks noChangeAspect="1" noChangeArrowheads="1"/>
          </p:cNvPicPr>
          <p:nvPr/>
        </p:nvPicPr>
        <p:blipFill>
          <a:blip r:embed="rId4" cstate="print"/>
          <a:srcRect/>
          <a:stretch>
            <a:fillRect/>
          </a:stretch>
        </p:blipFill>
        <p:spPr bwMode="auto">
          <a:xfrm>
            <a:off x="2438400" y="1219200"/>
            <a:ext cx="1219200" cy="515774"/>
          </a:xfrm>
          <a:prstGeom prst="rect">
            <a:avLst/>
          </a:prstGeom>
          <a:noFill/>
        </p:spPr>
      </p:pic>
      <p:pic>
        <p:nvPicPr>
          <p:cNvPr id="28" name="Picture 7" descr="\\showsrus\images\LOGOS\GEN_LOGO\A\Adobe_allWhite.png"/>
          <p:cNvPicPr>
            <a:picLocks noChangeAspect="1" noChangeArrowheads="1"/>
          </p:cNvPicPr>
          <p:nvPr/>
        </p:nvPicPr>
        <p:blipFill>
          <a:blip r:embed="rId5" cstate="print">
            <a:lum bright="100000"/>
          </a:blip>
          <a:srcRect/>
          <a:stretch>
            <a:fillRect/>
          </a:stretch>
        </p:blipFill>
        <p:spPr bwMode="auto">
          <a:xfrm>
            <a:off x="1752600" y="1278246"/>
            <a:ext cx="533399" cy="626754"/>
          </a:xfrm>
          <a:prstGeom prst="rect">
            <a:avLst/>
          </a:prstGeom>
          <a:noFill/>
          <a:effectLst>
            <a:outerShdw blurRad="63500" sx="102000" sy="102000" algn="ctr" rotWithShape="0">
              <a:prstClr val="black">
                <a:alpha val="40000"/>
              </a:prstClr>
            </a:outerShdw>
          </a:effectLst>
        </p:spPr>
      </p:pic>
      <p:sp>
        <p:nvSpPr>
          <p:cNvPr id="36" name="&quot;GLASS&quot;; White to Transparent Linear; Shadow; 1pt stroke;"/>
          <p:cNvSpPr/>
          <p:nvPr/>
        </p:nvSpPr>
        <p:spPr bwMode="auto">
          <a:xfrm>
            <a:off x="1524000" y="2362200"/>
            <a:ext cx="2514600" cy="1447800"/>
          </a:xfrm>
          <a:prstGeom prst="roundRect">
            <a:avLst>
              <a:gd name="adj" fmla="val 11097"/>
            </a:avLst>
          </a:prstGeom>
          <a:gradFill flip="none" rotWithShape="1">
            <a:gsLst>
              <a:gs pos="0">
                <a:srgbClr val="FFFFFF">
                  <a:alpha val="92000"/>
                </a:srgbClr>
              </a:gs>
              <a:gs pos="6000">
                <a:srgbClr val="0070C0">
                  <a:alpha val="14000"/>
                </a:srgbClr>
              </a:gs>
              <a:gs pos="16000">
                <a:srgbClr val="000000">
                  <a:alpha val="35000"/>
                </a:srgbClr>
              </a:gs>
              <a:gs pos="32000">
                <a:srgbClr val="0070C0">
                  <a:alpha val="0"/>
                </a:srgbClr>
              </a:gs>
              <a:gs pos="87000">
                <a:srgbClr val="080808">
                  <a:alpha val="0"/>
                </a:srgbClr>
              </a:gs>
              <a:gs pos="100000">
                <a:srgbClr val="000000">
                  <a:alpha val="69000"/>
                </a:srgbClr>
              </a:gs>
            </a:gsLst>
            <a:lin ang="4800000" scaled="0"/>
            <a:tileRect/>
          </a:gradFill>
          <a:ln w="12700"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363" rtl="0" fontAlgn="base">
              <a:lnSpc>
                <a:spcPct val="90000"/>
              </a:lnSpc>
              <a:spcBef>
                <a:spcPts val="630"/>
              </a:spcBef>
              <a:spcAft>
                <a:spcPct val="0"/>
              </a:spcAft>
              <a:defRPr/>
            </a:pPr>
            <a:endParaRPr lang="en-US" altLang="zh-CN" sz="2600" kern="1200" dirty="0">
              <a:solidFill>
                <a:srgbClr val="FFFFFF"/>
              </a:solidFill>
              <a:effectLst>
                <a:outerShdw blurRad="38100" dist="38100" dir="2700000" algn="tl">
                  <a:srgbClr val="000000">
                    <a:alpha val="43137"/>
                  </a:srgbClr>
                </a:outerShdw>
              </a:effectLst>
              <a:latin typeface="Segoe" pitchFamily="34" charset="0"/>
              <a:ea typeface="+mn-ea"/>
              <a:cs typeface="Arial" charset="0"/>
            </a:endParaRPr>
          </a:p>
        </p:txBody>
      </p:sp>
      <p:pic>
        <p:nvPicPr>
          <p:cNvPr id="12" name="Picture 22" descr="IBM logo"/>
          <p:cNvPicPr>
            <a:picLocks noChangeAspect="1" noChangeArrowheads="1"/>
          </p:cNvPicPr>
          <p:nvPr/>
        </p:nvPicPr>
        <p:blipFill>
          <a:blip r:embed="rId6" cstate="print"/>
          <a:srcRect/>
          <a:stretch>
            <a:fillRect/>
          </a:stretch>
        </p:blipFill>
        <p:spPr bwMode="auto">
          <a:xfrm>
            <a:off x="2849450" y="2362200"/>
            <a:ext cx="1073543" cy="561622"/>
          </a:xfrm>
          <a:prstGeom prst="rect">
            <a:avLst/>
          </a:prstGeom>
          <a:noFill/>
        </p:spPr>
      </p:pic>
      <p:pic>
        <p:nvPicPr>
          <p:cNvPr id="15" name="Picture 1" descr="\\showsrus\Images\LOGOS\GEN_LOGO\O\ORACLE.png"/>
          <p:cNvPicPr>
            <a:picLocks noChangeAspect="1" noChangeArrowheads="1"/>
          </p:cNvPicPr>
          <p:nvPr/>
        </p:nvPicPr>
        <p:blipFill>
          <a:blip r:embed="rId7" cstate="print"/>
          <a:stretch>
            <a:fillRect/>
          </a:stretch>
        </p:blipFill>
        <p:spPr bwMode="auto">
          <a:xfrm>
            <a:off x="2544650" y="3048000"/>
            <a:ext cx="1295400" cy="164653"/>
          </a:xfrm>
          <a:prstGeom prst="rect">
            <a:avLst/>
          </a:prstGeom>
          <a:noFill/>
          <a:ln>
            <a:noFill/>
          </a:ln>
        </p:spPr>
      </p:pic>
      <p:pic>
        <p:nvPicPr>
          <p:cNvPr id="19" name="Picture 8" descr="sap"/>
          <p:cNvPicPr>
            <a:picLocks noChangeAspect="1" noChangeArrowheads="1"/>
          </p:cNvPicPr>
          <p:nvPr/>
        </p:nvPicPr>
        <p:blipFill>
          <a:blip r:embed="rId8" cstate="print"/>
          <a:stretch>
            <a:fillRect/>
          </a:stretch>
        </p:blipFill>
        <p:spPr bwMode="auto">
          <a:xfrm>
            <a:off x="1782650" y="2590800"/>
            <a:ext cx="995242" cy="505316"/>
          </a:xfrm>
          <a:prstGeom prst="rect">
            <a:avLst/>
          </a:prstGeom>
          <a:noFill/>
          <a:ln>
            <a:noFill/>
          </a:ln>
          <a:effectLst>
            <a:outerShdw blurRad="76200" dist="63500" dir="2700000" sx="102000" sy="102000" algn="tl" rotWithShape="0">
              <a:prstClr val="black">
                <a:alpha val="40000"/>
              </a:prstClr>
            </a:outerShdw>
          </a:effectLst>
        </p:spPr>
      </p:pic>
      <p:pic>
        <p:nvPicPr>
          <p:cNvPr id="31" name="Picture 14" descr="Sun Microsystems"/>
          <p:cNvPicPr>
            <a:picLocks noChangeAspect="1" noChangeArrowheads="1"/>
          </p:cNvPicPr>
          <p:nvPr/>
        </p:nvPicPr>
        <p:blipFill>
          <a:blip r:embed="rId9" cstate="print">
            <a:lum bright="78000"/>
          </a:blip>
          <a:srcRect/>
          <a:stretch>
            <a:fillRect/>
          </a:stretch>
        </p:blipFill>
        <p:spPr bwMode="invGray">
          <a:xfrm>
            <a:off x="2087450" y="3276600"/>
            <a:ext cx="959196" cy="420688"/>
          </a:xfrm>
          <a:prstGeom prst="rect">
            <a:avLst/>
          </a:prstGeom>
          <a:noFill/>
        </p:spPr>
      </p:pic>
      <p:sp>
        <p:nvSpPr>
          <p:cNvPr id="37" name="&quot;GLASS&quot;; White to Transparent Linear; Shadow; 1pt stroke;"/>
          <p:cNvSpPr/>
          <p:nvPr/>
        </p:nvSpPr>
        <p:spPr bwMode="auto">
          <a:xfrm>
            <a:off x="1524000" y="3962400"/>
            <a:ext cx="2514600" cy="1295400"/>
          </a:xfrm>
          <a:prstGeom prst="roundRect">
            <a:avLst>
              <a:gd name="adj" fmla="val 11097"/>
            </a:avLst>
          </a:prstGeom>
          <a:gradFill flip="none" rotWithShape="1">
            <a:gsLst>
              <a:gs pos="0">
                <a:srgbClr val="FFFFFF">
                  <a:alpha val="92000"/>
                </a:srgbClr>
              </a:gs>
              <a:gs pos="6000">
                <a:srgbClr val="0070C0">
                  <a:alpha val="14000"/>
                </a:srgbClr>
              </a:gs>
              <a:gs pos="16000">
                <a:srgbClr val="000000">
                  <a:alpha val="35000"/>
                </a:srgbClr>
              </a:gs>
              <a:gs pos="32000">
                <a:srgbClr val="0070C0">
                  <a:alpha val="0"/>
                </a:srgbClr>
              </a:gs>
              <a:gs pos="87000">
                <a:srgbClr val="080808">
                  <a:alpha val="0"/>
                </a:srgbClr>
              </a:gs>
              <a:gs pos="100000">
                <a:srgbClr val="000000">
                  <a:alpha val="69000"/>
                </a:srgbClr>
              </a:gs>
            </a:gsLst>
            <a:lin ang="4800000" scaled="0"/>
            <a:tileRect/>
          </a:gradFill>
          <a:ln w="12700"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363" rtl="0" fontAlgn="base">
              <a:lnSpc>
                <a:spcPct val="90000"/>
              </a:lnSpc>
              <a:spcBef>
                <a:spcPts val="630"/>
              </a:spcBef>
              <a:spcAft>
                <a:spcPct val="0"/>
              </a:spcAft>
              <a:defRPr/>
            </a:pPr>
            <a:endParaRPr lang="en-US" altLang="zh-CN" sz="2600" kern="1200" dirty="0">
              <a:solidFill>
                <a:srgbClr val="FFFFFF"/>
              </a:solidFill>
              <a:effectLst>
                <a:outerShdw blurRad="38100" dist="38100" dir="2700000" algn="tl">
                  <a:srgbClr val="000000">
                    <a:alpha val="43137"/>
                  </a:srgbClr>
                </a:outerShdw>
              </a:effectLst>
              <a:latin typeface="Segoe" pitchFamily="34" charset="0"/>
              <a:ea typeface="+mn-ea"/>
              <a:cs typeface="Arial" charset="0"/>
            </a:endParaRPr>
          </a:p>
        </p:txBody>
      </p:sp>
      <p:pic>
        <p:nvPicPr>
          <p:cNvPr id="10" name="Picture 4" descr="\\showsrus\images\LOGOS\GEN_LOGO\G\Google large.png"/>
          <p:cNvPicPr>
            <a:picLocks noChangeAspect="1" noChangeArrowheads="1"/>
          </p:cNvPicPr>
          <p:nvPr/>
        </p:nvPicPr>
        <p:blipFill>
          <a:blip r:embed="rId10" cstate="print"/>
          <a:srcRect/>
          <a:stretch>
            <a:fillRect/>
          </a:stretch>
        </p:blipFill>
        <p:spPr bwMode="auto">
          <a:xfrm>
            <a:off x="1828800" y="4114800"/>
            <a:ext cx="1237012" cy="429053"/>
          </a:xfrm>
          <a:prstGeom prst="rect">
            <a:avLst/>
          </a:prstGeom>
          <a:noFill/>
        </p:spPr>
      </p:pic>
      <p:pic>
        <p:nvPicPr>
          <p:cNvPr id="17" name="Picture 5" descr="\\showsrus\images\LOGOS\GEN_LOGO\XYZ\Yahoo-red.png"/>
          <p:cNvPicPr>
            <a:picLocks noChangeAspect="1" noChangeArrowheads="1"/>
          </p:cNvPicPr>
          <p:nvPr/>
        </p:nvPicPr>
        <p:blipFill>
          <a:blip r:embed="rId11" cstate="print">
            <a:lum bright="-10000"/>
          </a:blip>
          <a:srcRect/>
          <a:stretch>
            <a:fillRect/>
          </a:stretch>
        </p:blipFill>
        <p:spPr bwMode="auto">
          <a:xfrm>
            <a:off x="2667000" y="4637532"/>
            <a:ext cx="1219200" cy="239268"/>
          </a:xfrm>
          <a:prstGeom prst="rect">
            <a:avLst/>
          </a:prstGeom>
          <a:noFill/>
          <a:ln>
            <a:noFill/>
          </a:ln>
          <a:effectLst>
            <a:outerShdw blurRad="76200" dir="5400000" algn="ctr" rotWithShape="0">
              <a:schemeClr val="tx1">
                <a:alpha val="25000"/>
              </a:schemeClr>
            </a:outerShdw>
          </a:effectLst>
        </p:spPr>
      </p:pic>
      <p:pic>
        <p:nvPicPr>
          <p:cNvPr id="26" name="Picture 6" descr="From collectibles to cars, buy and sell all kinds of items on eBay">
            <a:hlinkClick r:id="rId12"/>
          </p:cNvPr>
          <p:cNvPicPr>
            <a:picLocks noChangeAspect="1" noChangeArrowheads="1"/>
          </p:cNvPicPr>
          <p:nvPr/>
        </p:nvPicPr>
        <p:blipFill>
          <a:blip r:embed="rId13" cstate="print"/>
          <a:srcRect/>
          <a:stretch>
            <a:fillRect/>
          </a:stretch>
        </p:blipFill>
        <p:spPr bwMode="auto">
          <a:xfrm>
            <a:off x="1828800" y="4724400"/>
            <a:ext cx="838200" cy="391161"/>
          </a:xfrm>
          <a:prstGeom prst="rect">
            <a:avLst/>
          </a:prstGeom>
          <a:noFill/>
          <a:effectLst>
            <a:outerShdw blurRad="50800" dist="38100" dir="2700000" algn="tl" rotWithShape="0">
              <a:schemeClr val="tx1">
                <a:alpha val="40000"/>
              </a:schemeClr>
            </a:outerShdw>
          </a:effectLst>
        </p:spPr>
      </p:pic>
      <p:sp>
        <p:nvSpPr>
          <p:cNvPr id="38" name="&quot;GLASS&quot;; White to Transparent Linear; Shadow; 1pt stroke;"/>
          <p:cNvSpPr/>
          <p:nvPr/>
        </p:nvSpPr>
        <p:spPr bwMode="auto">
          <a:xfrm>
            <a:off x="1524000" y="5410200"/>
            <a:ext cx="2514600" cy="1219200"/>
          </a:xfrm>
          <a:prstGeom prst="roundRect">
            <a:avLst>
              <a:gd name="adj" fmla="val 11097"/>
            </a:avLst>
          </a:prstGeom>
          <a:gradFill flip="none" rotWithShape="1">
            <a:gsLst>
              <a:gs pos="0">
                <a:srgbClr val="FFFFFF">
                  <a:alpha val="92000"/>
                </a:srgbClr>
              </a:gs>
              <a:gs pos="6000">
                <a:srgbClr val="0070C0">
                  <a:alpha val="14000"/>
                </a:srgbClr>
              </a:gs>
              <a:gs pos="16000">
                <a:srgbClr val="000000">
                  <a:alpha val="35000"/>
                </a:srgbClr>
              </a:gs>
              <a:gs pos="32000">
                <a:srgbClr val="0070C0">
                  <a:alpha val="0"/>
                </a:srgbClr>
              </a:gs>
              <a:gs pos="87000">
                <a:srgbClr val="080808">
                  <a:alpha val="0"/>
                </a:srgbClr>
              </a:gs>
              <a:gs pos="100000">
                <a:srgbClr val="000000">
                  <a:alpha val="69000"/>
                </a:srgbClr>
              </a:gs>
            </a:gsLst>
            <a:lin ang="4800000" scaled="0"/>
            <a:tileRect/>
          </a:gradFill>
          <a:ln w="12700" cap="flat" cmpd="sng" algn="ctr">
            <a:gradFill>
              <a:gsLst>
                <a:gs pos="0">
                  <a:srgbClr val="FFFFFF">
                    <a:alpha val="56000"/>
                  </a:srgbClr>
                </a:gs>
                <a:gs pos="50000">
                  <a:srgbClr val="FFFFFF">
                    <a:alpha val="31000"/>
                  </a:srgbClr>
                </a:gs>
                <a:gs pos="100000">
                  <a:srgbClr val="FFFFFF">
                    <a:alpha val="56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vert="horz" wrap="none" lIns="0" tIns="182880" rIns="0" bIns="0" numCol="1" rtlCol="0" anchor="ctr" anchorCtr="0" compatLnSpc="1">
            <a:prstTxWarp prst="textNoShape">
              <a:avLst/>
            </a:prstTxWarp>
            <a:flatTx/>
          </a:bodyPr>
          <a:lstStyle/>
          <a:p>
            <a:pPr algn="ctr" defTabSz="914363" rtl="0" fontAlgn="base">
              <a:lnSpc>
                <a:spcPct val="90000"/>
              </a:lnSpc>
              <a:spcBef>
                <a:spcPts val="630"/>
              </a:spcBef>
              <a:spcAft>
                <a:spcPct val="0"/>
              </a:spcAft>
              <a:defRPr/>
            </a:pPr>
            <a:endParaRPr lang="en-US" altLang="zh-CN" sz="2600" kern="1200" dirty="0">
              <a:solidFill>
                <a:srgbClr val="FFFFFF"/>
              </a:solidFill>
              <a:effectLst>
                <a:outerShdw blurRad="38100" dist="38100" dir="2700000" algn="tl">
                  <a:srgbClr val="000000">
                    <a:alpha val="43137"/>
                  </a:srgbClr>
                </a:outerShdw>
              </a:effectLst>
              <a:latin typeface="Segoe" pitchFamily="34" charset="0"/>
              <a:ea typeface="+mn-ea"/>
              <a:cs typeface="Arial" charset="0"/>
            </a:endParaRPr>
          </a:p>
        </p:txBody>
      </p:sp>
      <p:pic>
        <p:nvPicPr>
          <p:cNvPr id="13" name="Picture 9" descr="\\showsrus\images\LOGOS\GEN_LOGO\S\salesforce.png"/>
          <p:cNvPicPr>
            <a:picLocks noChangeAspect="1" noChangeArrowheads="1"/>
          </p:cNvPicPr>
          <p:nvPr/>
        </p:nvPicPr>
        <p:blipFill>
          <a:blip r:embed="rId14" cstate="print"/>
          <a:srcRect/>
          <a:stretch>
            <a:fillRect/>
          </a:stretch>
        </p:blipFill>
        <p:spPr bwMode="auto">
          <a:xfrm>
            <a:off x="2057400" y="5437106"/>
            <a:ext cx="1981200" cy="735094"/>
          </a:xfrm>
          <a:prstGeom prst="rect">
            <a:avLst/>
          </a:prstGeom>
          <a:noFill/>
          <a:effectLst/>
        </p:spPr>
      </p:pic>
      <p:sp>
        <p:nvSpPr>
          <p:cNvPr id="39" name="TextBox 38"/>
          <p:cNvSpPr txBox="1"/>
          <p:nvPr/>
        </p:nvSpPr>
        <p:spPr>
          <a:xfrm>
            <a:off x="0" y="1258669"/>
            <a:ext cx="1524000" cy="646331"/>
          </a:xfrm>
          <a:prstGeom prst="rect">
            <a:avLst/>
          </a:prstGeom>
          <a:noFill/>
        </p:spPr>
        <p:txBody>
          <a:bodyPr wrap="square" rtlCol="0">
            <a:spAutoFit/>
          </a:bodyPr>
          <a:lstStyle/>
          <a:p>
            <a:pPr algn="ctr" rtl="0" fontAlgn="base">
              <a:spcBef>
                <a:spcPct val="0"/>
              </a:spcBef>
              <a:spcAft>
                <a:spcPct val="0"/>
              </a:spcAft>
            </a:pPr>
            <a:r>
              <a:rPr lang="en-US" b="1" i="1" kern="1200" dirty="0">
                <a:solidFill>
                  <a:srgbClr val="FFFFFF"/>
                </a:solidFill>
                <a:effectLst>
                  <a:glow rad="101600">
                    <a:srgbClr val="E78727">
                      <a:satMod val="175000"/>
                      <a:alpha val="40000"/>
                    </a:srgbClr>
                  </a:glow>
                </a:effectLst>
                <a:latin typeface="Segoe"/>
                <a:ea typeface="+mn-ea"/>
                <a:cs typeface="Arial" charset="0"/>
              </a:rPr>
              <a:t>Desktop Software</a:t>
            </a:r>
          </a:p>
        </p:txBody>
      </p:sp>
      <p:sp>
        <p:nvSpPr>
          <p:cNvPr id="40" name="TextBox 39"/>
          <p:cNvSpPr txBox="1"/>
          <p:nvPr/>
        </p:nvSpPr>
        <p:spPr>
          <a:xfrm>
            <a:off x="0" y="2706469"/>
            <a:ext cx="1524000" cy="646331"/>
          </a:xfrm>
          <a:prstGeom prst="rect">
            <a:avLst/>
          </a:prstGeom>
          <a:noFill/>
        </p:spPr>
        <p:txBody>
          <a:bodyPr wrap="square" rtlCol="0">
            <a:spAutoFit/>
          </a:bodyPr>
          <a:lstStyle/>
          <a:p>
            <a:pPr algn="ctr" rtl="0" fontAlgn="base">
              <a:spcBef>
                <a:spcPct val="0"/>
              </a:spcBef>
              <a:spcAft>
                <a:spcPct val="0"/>
              </a:spcAft>
            </a:pPr>
            <a:r>
              <a:rPr lang="en-US" b="1" i="1" kern="1200" dirty="0">
                <a:solidFill>
                  <a:srgbClr val="FFFFFF"/>
                </a:solidFill>
                <a:effectLst>
                  <a:glow rad="101600">
                    <a:srgbClr val="E78727">
                      <a:satMod val="175000"/>
                      <a:alpha val="40000"/>
                    </a:srgbClr>
                  </a:glow>
                </a:effectLst>
                <a:latin typeface="Segoe"/>
                <a:ea typeface="+mn-ea"/>
                <a:cs typeface="Arial" charset="0"/>
              </a:rPr>
              <a:t>Enterprise Software</a:t>
            </a:r>
          </a:p>
        </p:txBody>
      </p:sp>
      <p:sp>
        <p:nvSpPr>
          <p:cNvPr id="41" name="TextBox 40"/>
          <p:cNvSpPr txBox="1"/>
          <p:nvPr/>
        </p:nvSpPr>
        <p:spPr>
          <a:xfrm>
            <a:off x="0" y="4267200"/>
            <a:ext cx="1524000" cy="646331"/>
          </a:xfrm>
          <a:prstGeom prst="rect">
            <a:avLst/>
          </a:prstGeom>
          <a:noFill/>
        </p:spPr>
        <p:txBody>
          <a:bodyPr wrap="square" rtlCol="0">
            <a:spAutoFit/>
          </a:bodyPr>
          <a:lstStyle/>
          <a:p>
            <a:pPr algn="ctr" rtl="0" fontAlgn="base">
              <a:spcBef>
                <a:spcPct val="0"/>
              </a:spcBef>
              <a:spcAft>
                <a:spcPct val="0"/>
              </a:spcAft>
            </a:pPr>
            <a:r>
              <a:rPr lang="en-US" b="1" i="1" kern="1200" dirty="0">
                <a:solidFill>
                  <a:srgbClr val="FFFFFF"/>
                </a:solidFill>
                <a:effectLst>
                  <a:glow rad="101600">
                    <a:srgbClr val="E78727">
                      <a:satMod val="175000"/>
                      <a:alpha val="40000"/>
                    </a:srgbClr>
                  </a:glow>
                </a:effectLst>
                <a:latin typeface="Segoe"/>
                <a:ea typeface="+mn-ea"/>
                <a:cs typeface="Arial" charset="0"/>
              </a:rPr>
              <a:t>Consumer Web</a:t>
            </a:r>
          </a:p>
        </p:txBody>
      </p:sp>
      <p:sp>
        <p:nvSpPr>
          <p:cNvPr id="42" name="TextBox 41"/>
          <p:cNvSpPr txBox="1"/>
          <p:nvPr/>
        </p:nvSpPr>
        <p:spPr>
          <a:xfrm>
            <a:off x="0" y="5715000"/>
            <a:ext cx="1524000" cy="646331"/>
          </a:xfrm>
          <a:prstGeom prst="rect">
            <a:avLst/>
          </a:prstGeom>
          <a:noFill/>
        </p:spPr>
        <p:txBody>
          <a:bodyPr wrap="square" rtlCol="0">
            <a:spAutoFit/>
          </a:bodyPr>
          <a:lstStyle/>
          <a:p>
            <a:pPr algn="ctr" rtl="0" fontAlgn="base">
              <a:spcBef>
                <a:spcPct val="0"/>
              </a:spcBef>
              <a:spcAft>
                <a:spcPct val="0"/>
              </a:spcAft>
            </a:pPr>
            <a:r>
              <a:rPr lang="en-US" b="1" i="1" kern="1200" dirty="0">
                <a:solidFill>
                  <a:srgbClr val="FFFFFF"/>
                </a:solidFill>
                <a:effectLst>
                  <a:glow rad="101600">
                    <a:srgbClr val="E78727">
                      <a:satMod val="175000"/>
                      <a:alpha val="40000"/>
                    </a:srgbClr>
                  </a:glow>
                </a:effectLst>
                <a:latin typeface="Segoe"/>
                <a:ea typeface="+mn-ea"/>
                <a:cs typeface="Arial" charset="0"/>
              </a:rPr>
              <a:t>Pure-Play SaaS</a:t>
            </a:r>
          </a:p>
        </p:txBody>
      </p:sp>
      <p:sp>
        <p:nvSpPr>
          <p:cNvPr id="43" name="Content Placeholder 3"/>
          <p:cNvSpPr txBox="1">
            <a:spLocks/>
          </p:cNvSpPr>
          <p:nvPr/>
        </p:nvSpPr>
        <p:spPr>
          <a:xfrm>
            <a:off x="4343400" y="1066800"/>
            <a:ext cx="4343400" cy="1219200"/>
          </a:xfrm>
          <a:prstGeom prst="rect">
            <a:avLst/>
          </a:prstGeom>
        </p:spPr>
        <p:txBody>
          <a:bodyPr/>
          <a:lstStyle/>
          <a:p>
            <a:pPr marL="287338" indent="-287338" algn="l" rtl="0" fontAlgn="base">
              <a:lnSpc>
                <a:spcPct val="90000"/>
              </a:lnSpc>
              <a:buClr>
                <a:srgbClr val="344A6A"/>
              </a:buClr>
              <a:buSzPct val="95000"/>
              <a:buFontTx/>
              <a:buBlip>
                <a:blip r:embed="rId15"/>
              </a:buBlip>
            </a:pPr>
            <a:r>
              <a:rPr lang="en-US" sz="2200" dirty="0">
                <a:solidFill>
                  <a:srgbClr val="FFFFFF"/>
                </a:solidFill>
                <a:latin typeface="Segoe"/>
                <a:ea typeface="+mn-ea"/>
                <a:cs typeface="Arial" charset="0"/>
              </a:rPr>
              <a:t>Apple iTunes, </a:t>
            </a:r>
            <a:r>
              <a:rPr lang="en-US" sz="2200" dirty="0" err="1">
                <a:solidFill>
                  <a:srgbClr val="FFFFFF"/>
                </a:solidFill>
                <a:latin typeface="Segoe"/>
                <a:ea typeface="+mn-ea"/>
                <a:cs typeface="Arial" charset="0"/>
              </a:rPr>
              <a:t>iPhone</a:t>
            </a:r>
            <a:r>
              <a:rPr lang="en-US" sz="2200" dirty="0">
                <a:solidFill>
                  <a:srgbClr val="FFFFFF"/>
                </a:solidFill>
                <a:latin typeface="Segoe"/>
                <a:ea typeface="+mn-ea"/>
                <a:cs typeface="Arial" charset="0"/>
              </a:rPr>
              <a:t> SDK</a:t>
            </a:r>
          </a:p>
          <a:p>
            <a:pPr marL="287338" indent="-287338" algn="l" rtl="0" fontAlgn="base">
              <a:lnSpc>
                <a:spcPct val="90000"/>
              </a:lnSpc>
              <a:buClr>
                <a:srgbClr val="344A6A"/>
              </a:buClr>
              <a:buSzPct val="95000"/>
              <a:buFontTx/>
              <a:buBlip>
                <a:blip r:embed="rId15"/>
              </a:buBlip>
            </a:pPr>
            <a:r>
              <a:rPr lang="en-US" sz="2200" dirty="0">
                <a:solidFill>
                  <a:srgbClr val="FFFFFF"/>
                </a:solidFill>
                <a:latin typeface="Segoe"/>
                <a:ea typeface="+mn-ea"/>
                <a:cs typeface="Arial" charset="0"/>
              </a:rPr>
              <a:t>Adobe AIR</a:t>
            </a:r>
          </a:p>
          <a:p>
            <a:pPr marL="287338" indent="-287338" algn="l" rtl="0" fontAlgn="base">
              <a:lnSpc>
                <a:spcPct val="90000"/>
              </a:lnSpc>
              <a:buClr>
                <a:srgbClr val="344A6A"/>
              </a:buClr>
              <a:buSzPct val="95000"/>
              <a:buFontTx/>
              <a:buBlip>
                <a:blip r:embed="rId15"/>
              </a:buBlip>
            </a:pPr>
            <a:r>
              <a:rPr lang="en-US" sz="2200" dirty="0">
                <a:solidFill>
                  <a:srgbClr val="FFFFFF"/>
                </a:solidFill>
                <a:latin typeface="Segoe"/>
                <a:ea typeface="+mn-ea"/>
                <a:cs typeface="Arial" charset="0"/>
              </a:rPr>
              <a:t>Quicken Online</a:t>
            </a:r>
          </a:p>
        </p:txBody>
      </p:sp>
      <p:sp>
        <p:nvSpPr>
          <p:cNvPr id="44" name="Content Placeholder 3"/>
          <p:cNvSpPr txBox="1">
            <a:spLocks/>
          </p:cNvSpPr>
          <p:nvPr/>
        </p:nvSpPr>
        <p:spPr>
          <a:xfrm>
            <a:off x="4343400" y="2390775"/>
            <a:ext cx="4800600" cy="1371600"/>
          </a:xfrm>
          <a:prstGeom prst="rect">
            <a:avLst/>
          </a:prstGeom>
        </p:spPr>
        <p:txBody>
          <a:bodyPr/>
          <a:lstStyle/>
          <a:p>
            <a:pPr marL="287338" indent="-287338" algn="l" rtl="0" fontAlgn="base">
              <a:lnSpc>
                <a:spcPct val="90000"/>
              </a:lnSpc>
              <a:buClr>
                <a:srgbClr val="344A6A"/>
              </a:buClr>
              <a:buSzPct val="95000"/>
              <a:buFontTx/>
              <a:buBlip>
                <a:blip r:embed="rId15"/>
              </a:buBlip>
            </a:pPr>
            <a:r>
              <a:rPr lang="en-US" sz="2200" dirty="0">
                <a:solidFill>
                  <a:srgbClr val="FFFFFF"/>
                </a:solidFill>
                <a:latin typeface="Segoe"/>
                <a:ea typeface="+mn-ea"/>
                <a:cs typeface="Arial" charset="0"/>
              </a:rPr>
              <a:t>SAP Business </a:t>
            </a:r>
            <a:r>
              <a:rPr lang="en-US" sz="2200" dirty="0" err="1">
                <a:solidFill>
                  <a:srgbClr val="FFFFFF"/>
                </a:solidFill>
                <a:latin typeface="Segoe"/>
                <a:ea typeface="+mn-ea"/>
                <a:cs typeface="Arial" charset="0"/>
              </a:rPr>
              <a:t>ByDesign</a:t>
            </a:r>
            <a:endParaRPr lang="en-US" sz="2200" dirty="0">
              <a:solidFill>
                <a:srgbClr val="FFFFFF"/>
              </a:solidFill>
              <a:latin typeface="Segoe"/>
              <a:ea typeface="+mn-ea"/>
              <a:cs typeface="Arial" charset="0"/>
            </a:endParaRPr>
          </a:p>
          <a:p>
            <a:pPr marL="287338" indent="-287338" algn="l" rtl="0" fontAlgn="base">
              <a:lnSpc>
                <a:spcPct val="90000"/>
              </a:lnSpc>
              <a:buClr>
                <a:srgbClr val="344A6A"/>
              </a:buClr>
              <a:buSzPct val="95000"/>
              <a:buFontTx/>
              <a:buBlip>
                <a:blip r:embed="rId15"/>
              </a:buBlip>
            </a:pPr>
            <a:r>
              <a:rPr lang="en-US" sz="2200" dirty="0">
                <a:solidFill>
                  <a:srgbClr val="FFFFFF"/>
                </a:solidFill>
                <a:latin typeface="Segoe"/>
                <a:ea typeface="+mn-ea"/>
                <a:cs typeface="Arial" charset="0"/>
              </a:rPr>
              <a:t>IBM Blue Cloud, Lotus </a:t>
            </a:r>
            <a:r>
              <a:rPr lang="en-US" sz="2200" dirty="0" err="1">
                <a:solidFill>
                  <a:srgbClr val="FFFFFF"/>
                </a:solidFill>
                <a:latin typeface="Segoe"/>
                <a:ea typeface="+mn-ea"/>
                <a:cs typeface="Arial" charset="0"/>
              </a:rPr>
              <a:t>Bluehouse</a:t>
            </a:r>
            <a:endParaRPr lang="en-US" sz="2200" dirty="0">
              <a:solidFill>
                <a:srgbClr val="FFFFFF"/>
              </a:solidFill>
              <a:latin typeface="Segoe"/>
              <a:ea typeface="+mn-ea"/>
              <a:cs typeface="Arial" charset="0"/>
            </a:endParaRPr>
          </a:p>
          <a:p>
            <a:pPr marL="287338" indent="-287338" algn="l" rtl="0" fontAlgn="base">
              <a:lnSpc>
                <a:spcPct val="90000"/>
              </a:lnSpc>
              <a:buClr>
                <a:srgbClr val="344A6A"/>
              </a:buClr>
              <a:buSzPct val="95000"/>
              <a:buFontTx/>
              <a:buBlip>
                <a:blip r:embed="rId15"/>
              </a:buBlip>
            </a:pPr>
            <a:r>
              <a:rPr lang="en-US" sz="2200" dirty="0">
                <a:solidFill>
                  <a:srgbClr val="FFFFFF"/>
                </a:solidFill>
                <a:latin typeface="Segoe"/>
                <a:ea typeface="+mn-ea"/>
                <a:cs typeface="Arial" charset="0"/>
              </a:rPr>
              <a:t>Siebel CRM </a:t>
            </a:r>
            <a:r>
              <a:rPr lang="en-US" sz="2200" dirty="0" err="1">
                <a:solidFill>
                  <a:srgbClr val="FFFFFF"/>
                </a:solidFill>
                <a:latin typeface="Segoe"/>
                <a:ea typeface="+mn-ea"/>
                <a:cs typeface="Arial" charset="0"/>
              </a:rPr>
              <a:t>OnDemand</a:t>
            </a:r>
            <a:endParaRPr lang="en-US" sz="2200" dirty="0">
              <a:solidFill>
                <a:srgbClr val="FFFFFF"/>
              </a:solidFill>
              <a:latin typeface="Segoe"/>
              <a:ea typeface="+mn-ea"/>
              <a:cs typeface="Arial" charset="0"/>
            </a:endParaRPr>
          </a:p>
          <a:p>
            <a:pPr marL="287338" indent="-287338" algn="l" rtl="0" fontAlgn="base">
              <a:lnSpc>
                <a:spcPct val="90000"/>
              </a:lnSpc>
              <a:buClr>
                <a:srgbClr val="344A6A"/>
              </a:buClr>
              <a:buSzPct val="95000"/>
              <a:buFontTx/>
              <a:buBlip>
                <a:blip r:embed="rId15"/>
              </a:buBlip>
            </a:pPr>
            <a:r>
              <a:rPr lang="en-US" sz="2200" dirty="0">
                <a:solidFill>
                  <a:srgbClr val="FFFFFF"/>
                </a:solidFill>
                <a:latin typeface="Segoe"/>
                <a:ea typeface="+mn-ea"/>
                <a:cs typeface="Arial" charset="0"/>
              </a:rPr>
              <a:t>Sun Hydrazine</a:t>
            </a:r>
          </a:p>
        </p:txBody>
      </p:sp>
      <p:sp>
        <p:nvSpPr>
          <p:cNvPr id="45" name="Content Placeholder 3"/>
          <p:cNvSpPr txBox="1">
            <a:spLocks/>
          </p:cNvSpPr>
          <p:nvPr/>
        </p:nvSpPr>
        <p:spPr>
          <a:xfrm>
            <a:off x="4343400" y="4114800"/>
            <a:ext cx="4659284" cy="1371600"/>
          </a:xfrm>
          <a:prstGeom prst="rect">
            <a:avLst/>
          </a:prstGeom>
        </p:spPr>
        <p:txBody>
          <a:bodyPr/>
          <a:lstStyle/>
          <a:p>
            <a:pPr marL="287338" indent="-287338" algn="l" rtl="0" fontAlgn="base">
              <a:lnSpc>
                <a:spcPct val="90000"/>
              </a:lnSpc>
              <a:buClr>
                <a:srgbClr val="344A6A"/>
              </a:buClr>
              <a:buSzPct val="95000"/>
              <a:buFontTx/>
              <a:buBlip>
                <a:blip r:embed="rId15"/>
              </a:buBlip>
            </a:pPr>
            <a:r>
              <a:rPr lang="en-US" sz="2200" dirty="0">
                <a:solidFill>
                  <a:srgbClr val="FFFFFF"/>
                </a:solidFill>
                <a:latin typeface="Segoe"/>
                <a:ea typeface="+mn-ea"/>
                <a:cs typeface="Arial" charset="0"/>
              </a:rPr>
              <a:t>Google Gears, Earth, Picasa</a:t>
            </a:r>
          </a:p>
          <a:p>
            <a:pPr marL="287338" indent="-287338" algn="l" rtl="0" fontAlgn="base">
              <a:lnSpc>
                <a:spcPct val="90000"/>
              </a:lnSpc>
              <a:buClr>
                <a:srgbClr val="344A6A"/>
              </a:buClr>
              <a:buSzPct val="95000"/>
              <a:buFontTx/>
              <a:buBlip>
                <a:blip r:embed="rId15"/>
              </a:buBlip>
            </a:pPr>
            <a:r>
              <a:rPr lang="en-US" sz="2200" dirty="0">
                <a:solidFill>
                  <a:srgbClr val="FFFFFF"/>
                </a:solidFill>
                <a:latin typeface="Segoe"/>
                <a:ea typeface="+mn-ea"/>
                <a:cs typeface="Arial" charset="0"/>
              </a:rPr>
              <a:t>Yahoo! IM, </a:t>
            </a:r>
            <a:r>
              <a:rPr lang="en-US" sz="2200" dirty="0" err="1">
                <a:solidFill>
                  <a:srgbClr val="FFFFFF"/>
                </a:solidFill>
                <a:latin typeface="Segoe"/>
                <a:ea typeface="+mn-ea"/>
                <a:cs typeface="Arial" charset="0"/>
              </a:rPr>
              <a:t>Konfabulator</a:t>
            </a:r>
            <a:r>
              <a:rPr lang="en-US" sz="2200" dirty="0">
                <a:solidFill>
                  <a:srgbClr val="FFFFFF"/>
                </a:solidFill>
                <a:latin typeface="Segoe"/>
                <a:ea typeface="+mn-ea"/>
                <a:cs typeface="Arial" charset="0"/>
              </a:rPr>
              <a:t> widgets</a:t>
            </a:r>
          </a:p>
          <a:p>
            <a:pPr marL="287338" indent="-287338" algn="l" rtl="0" fontAlgn="base">
              <a:lnSpc>
                <a:spcPct val="90000"/>
              </a:lnSpc>
              <a:buClr>
                <a:srgbClr val="344A6A"/>
              </a:buClr>
              <a:buSzPct val="95000"/>
              <a:buFontTx/>
              <a:buBlip>
                <a:blip r:embed="rId15"/>
              </a:buBlip>
            </a:pPr>
            <a:r>
              <a:rPr lang="en-US" sz="2200" dirty="0">
                <a:solidFill>
                  <a:srgbClr val="FFFFFF"/>
                </a:solidFill>
                <a:latin typeface="Segoe"/>
                <a:ea typeface="+mn-ea"/>
                <a:cs typeface="Arial" charset="0"/>
              </a:rPr>
              <a:t>eBay Turbo Lister, Outlook </a:t>
            </a:r>
            <a:r>
              <a:rPr lang="en-US" sz="2200" dirty="0" err="1">
                <a:solidFill>
                  <a:srgbClr val="FFFFFF"/>
                </a:solidFill>
                <a:latin typeface="Segoe"/>
                <a:ea typeface="+mn-ea"/>
                <a:cs typeface="Arial" charset="0"/>
              </a:rPr>
              <a:t>AddIn</a:t>
            </a:r>
            <a:endParaRPr lang="en-US" sz="2200" dirty="0">
              <a:solidFill>
                <a:srgbClr val="FFFFFF"/>
              </a:solidFill>
              <a:latin typeface="Segoe"/>
              <a:ea typeface="+mn-ea"/>
              <a:cs typeface="Arial" charset="0"/>
            </a:endParaRPr>
          </a:p>
        </p:txBody>
      </p:sp>
      <p:sp>
        <p:nvSpPr>
          <p:cNvPr id="46" name="Content Placeholder 3"/>
          <p:cNvSpPr txBox="1">
            <a:spLocks/>
          </p:cNvSpPr>
          <p:nvPr/>
        </p:nvSpPr>
        <p:spPr>
          <a:xfrm>
            <a:off x="4343400" y="5486400"/>
            <a:ext cx="4800600" cy="1219200"/>
          </a:xfrm>
          <a:prstGeom prst="rect">
            <a:avLst/>
          </a:prstGeom>
        </p:spPr>
        <p:txBody>
          <a:bodyPr/>
          <a:lstStyle/>
          <a:p>
            <a:pPr marL="287338" indent="-287338" algn="l" rtl="0" fontAlgn="base">
              <a:lnSpc>
                <a:spcPct val="90000"/>
              </a:lnSpc>
              <a:buClr>
                <a:srgbClr val="344A6A"/>
              </a:buClr>
              <a:buSzPct val="95000"/>
              <a:buFontTx/>
              <a:buBlip>
                <a:blip r:embed="rId15"/>
              </a:buBlip>
            </a:pPr>
            <a:r>
              <a:rPr lang="en-US" sz="2200" dirty="0" err="1">
                <a:solidFill>
                  <a:srgbClr val="FFFFFF"/>
                </a:solidFill>
                <a:latin typeface="Segoe"/>
                <a:ea typeface="+mn-ea"/>
                <a:cs typeface="Arial" charset="0"/>
              </a:rPr>
              <a:t>Salesforce</a:t>
            </a:r>
            <a:r>
              <a:rPr lang="en-US" sz="2200" dirty="0">
                <a:solidFill>
                  <a:srgbClr val="FFFFFF"/>
                </a:solidFill>
                <a:latin typeface="Segoe"/>
                <a:ea typeface="+mn-ea"/>
                <a:cs typeface="Arial" charset="0"/>
              </a:rPr>
              <a:t> Offline Edition, Mobile</a:t>
            </a:r>
          </a:p>
          <a:p>
            <a:pPr marL="287338" indent="-287338" algn="l" rtl="0" fontAlgn="base">
              <a:lnSpc>
                <a:spcPct val="90000"/>
              </a:lnSpc>
              <a:buClr>
                <a:srgbClr val="344A6A"/>
              </a:buClr>
              <a:buSzPct val="95000"/>
              <a:buFontTx/>
              <a:buBlip>
                <a:blip r:embed="rId15"/>
              </a:buBlip>
            </a:pPr>
            <a:r>
              <a:rPr lang="en-US" sz="2200" dirty="0" err="1">
                <a:solidFill>
                  <a:srgbClr val="FFFFFF"/>
                </a:solidFill>
                <a:latin typeface="Segoe"/>
                <a:ea typeface="+mn-ea"/>
                <a:cs typeface="Arial" charset="0"/>
              </a:rPr>
              <a:t>NetSuite</a:t>
            </a:r>
            <a:r>
              <a:rPr lang="en-US" sz="2200" dirty="0">
                <a:solidFill>
                  <a:srgbClr val="FFFFFF"/>
                </a:solidFill>
                <a:latin typeface="Segoe"/>
                <a:ea typeface="+mn-ea"/>
                <a:cs typeface="Arial" charset="0"/>
              </a:rPr>
              <a:t> Office integration</a:t>
            </a:r>
          </a:p>
          <a:p>
            <a:pPr marL="287338" indent="-287338" algn="l" rtl="0" fontAlgn="base">
              <a:lnSpc>
                <a:spcPct val="90000"/>
              </a:lnSpc>
              <a:buClr>
                <a:srgbClr val="344A6A"/>
              </a:buClr>
              <a:buSzPct val="95000"/>
              <a:buFontTx/>
              <a:buBlip>
                <a:blip r:embed="rId15"/>
              </a:buBlip>
            </a:pPr>
            <a:r>
              <a:rPr lang="en-US" sz="2200" dirty="0" err="1">
                <a:solidFill>
                  <a:srgbClr val="FFFFFF"/>
                </a:solidFill>
                <a:latin typeface="Segoe"/>
                <a:ea typeface="+mn-ea"/>
                <a:cs typeface="Arial" charset="0"/>
              </a:rPr>
              <a:t>Zoho</a:t>
            </a:r>
            <a:r>
              <a:rPr lang="en-US" sz="2200" dirty="0">
                <a:solidFill>
                  <a:srgbClr val="FFFFFF"/>
                </a:solidFill>
                <a:latin typeface="Segoe"/>
                <a:ea typeface="+mn-ea"/>
                <a:cs typeface="Arial" charset="0"/>
              </a:rPr>
              <a:t> CRM Outlook Edition</a:t>
            </a:r>
          </a:p>
        </p:txBody>
      </p:sp>
      <p:pic>
        <p:nvPicPr>
          <p:cNvPr id="50" name="Picture 49" descr="Intuit.png"/>
          <p:cNvPicPr>
            <a:picLocks noChangeAspect="1"/>
          </p:cNvPicPr>
          <p:nvPr/>
        </p:nvPicPr>
        <p:blipFill>
          <a:blip r:embed="rId16" cstate="email">
            <a:lum bright="100000"/>
          </a:blip>
          <a:stretch>
            <a:fillRect/>
          </a:stretch>
        </p:blipFill>
        <p:spPr>
          <a:xfrm>
            <a:off x="2514600" y="1828800"/>
            <a:ext cx="1257651" cy="261459"/>
          </a:xfrm>
          <a:prstGeom prst="rect">
            <a:avLst/>
          </a:prstGeom>
        </p:spPr>
      </p:pic>
      <p:pic>
        <p:nvPicPr>
          <p:cNvPr id="47" name="Picture 1" descr="http://i.i.com.com/cnwk.1d/i/bto/20080514/zoho_logo.jpg"/>
          <p:cNvPicPr>
            <a:picLocks noChangeAspect="1" noChangeArrowheads="1"/>
          </p:cNvPicPr>
          <p:nvPr/>
        </p:nvPicPr>
        <p:blipFill>
          <a:blip r:embed="rId17" cstate="print"/>
          <a:srcRect/>
          <a:stretch>
            <a:fillRect/>
          </a:stretch>
        </p:blipFill>
        <p:spPr bwMode="auto">
          <a:xfrm>
            <a:off x="3124200" y="6061927"/>
            <a:ext cx="762000" cy="415073"/>
          </a:xfrm>
          <a:prstGeom prst="rect">
            <a:avLst/>
          </a:prstGeom>
          <a:noFill/>
          <a:ln w="9525">
            <a:noFill/>
            <a:miter lim="800000"/>
            <a:headEnd/>
            <a:tailEnd/>
          </a:ln>
          <a:effectLst>
            <a:outerShdw blurRad="76200" dist="38100" dir="2700000" sx="103000" sy="103000" algn="tl" rotWithShape="0">
              <a:prstClr val="black">
                <a:alpha val="20000"/>
              </a:prstClr>
            </a:outerShdw>
            <a:softEdge rad="31750"/>
          </a:effectLst>
          <a:scene3d>
            <a:camera prst="orthographicFront"/>
            <a:lightRig rig="threePt" dir="t"/>
          </a:scene3d>
          <a:sp3d>
            <a:bevelT/>
          </a:sp3d>
        </p:spPr>
      </p:pic>
      <p:pic>
        <p:nvPicPr>
          <p:cNvPr id="61441" name="Picture 1"/>
          <p:cNvPicPr>
            <a:picLocks noChangeAspect="1" noChangeArrowheads="1"/>
          </p:cNvPicPr>
          <p:nvPr/>
        </p:nvPicPr>
        <p:blipFill>
          <a:blip r:embed="rId18" cstate="print"/>
          <a:srcRect/>
          <a:stretch>
            <a:fillRect/>
          </a:stretch>
        </p:blipFill>
        <p:spPr bwMode="auto">
          <a:xfrm>
            <a:off x="1828800" y="6096000"/>
            <a:ext cx="955260" cy="381000"/>
          </a:xfrm>
          <a:prstGeom prst="rect">
            <a:avLst/>
          </a:prstGeom>
          <a:noFill/>
          <a:ln w="9525">
            <a:noFill/>
            <a:miter lim="800000"/>
            <a:headEnd/>
            <a:tailEnd/>
          </a:ln>
          <a:effectLst>
            <a:outerShdw blurRad="50800" dist="38100" dir="2700000" algn="tl" rotWithShape="0">
              <a:prstClr val="black">
                <a:alpha val="40000"/>
              </a:prstClr>
            </a:outerShdw>
            <a:softEdge rad="31750"/>
          </a:effectLst>
          <a:scene3d>
            <a:camera prst="orthographicFront"/>
            <a:lightRig rig="threePt" dir="t"/>
          </a:scene3d>
          <a:sp3d>
            <a:bevelT/>
          </a:sp3d>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DVD_ART34\Artwork_Imagery\Shapes\Boxes\Rectangles - Vivid\Vivid clear Rect horiz Med.png"/>
          <p:cNvPicPr>
            <a:picLocks noChangeAspect="1" noChangeArrowheads="1"/>
          </p:cNvPicPr>
          <p:nvPr/>
        </p:nvPicPr>
        <p:blipFill>
          <a:blip r:embed="rId3" cstate="print"/>
          <a:srcRect/>
          <a:stretch>
            <a:fillRect/>
          </a:stretch>
        </p:blipFill>
        <p:spPr bwMode="auto">
          <a:xfrm>
            <a:off x="533400" y="1083436"/>
            <a:ext cx="8089900" cy="5647564"/>
          </a:xfrm>
          <a:prstGeom prst="rect">
            <a:avLst/>
          </a:prstGeom>
          <a:noFill/>
        </p:spPr>
      </p:pic>
      <p:pic>
        <p:nvPicPr>
          <p:cNvPr id="5126" name="Picture 6" descr="C:\Users\v-sacars\Documents\Microsoft\US EPG Marketing\New Economy\Presentation graphics\S+S funnel.png"/>
          <p:cNvPicPr>
            <a:picLocks noChangeAspect="1" noChangeArrowheads="1"/>
          </p:cNvPicPr>
          <p:nvPr/>
        </p:nvPicPr>
        <p:blipFill>
          <a:blip r:embed="rId4" cstate="print"/>
          <a:srcRect/>
          <a:stretch>
            <a:fillRect/>
          </a:stretch>
        </p:blipFill>
        <p:spPr bwMode="auto">
          <a:xfrm>
            <a:off x="2092893" y="2262416"/>
            <a:ext cx="4958215" cy="2850470"/>
          </a:xfrm>
          <a:prstGeom prst="rect">
            <a:avLst/>
          </a:prstGeom>
          <a:noFill/>
        </p:spPr>
      </p:pic>
      <p:sp>
        <p:nvSpPr>
          <p:cNvPr id="3" name="Title 1"/>
          <p:cNvSpPr>
            <a:spLocks noGrp="1"/>
          </p:cNvSpPr>
          <p:nvPr>
            <p:ph type="title"/>
          </p:nvPr>
        </p:nvSpPr>
        <p:spPr>
          <a:xfrm>
            <a:off x="457200" y="381000"/>
            <a:ext cx="8229600" cy="986318"/>
          </a:xfrm>
        </p:spPr>
        <p:txBody>
          <a:bodyPr>
            <a:normAutofit fontScale="90000"/>
          </a:bodyPr>
          <a:lstStyle/>
          <a:p>
            <a:r>
              <a:rPr lang="en-US" dirty="0" smtClean="0"/>
              <a:t>Power of </a:t>
            </a:r>
            <a:r>
              <a:rPr smtClean="0"/>
              <a:t>Choice</a:t>
            </a:r>
            <a:r>
              <a:rPr sz="4400" smtClean="0"/>
              <a:t/>
            </a:r>
            <a:br>
              <a:rPr sz="4400" smtClean="0"/>
            </a:br>
            <a:r>
              <a:rPr sz="2400" i="1" spc="-100" smtClean="0">
                <a:solidFill>
                  <a:schemeClr val="tx1"/>
                </a:solidFill>
              </a:rPr>
              <a:t>Software-plus-Services</a:t>
            </a:r>
            <a:endParaRPr sz="2400" i="1" spc="-100">
              <a:solidFill>
                <a:schemeClr val="tx1"/>
              </a:solidFill>
            </a:endParaRPr>
          </a:p>
        </p:txBody>
      </p:sp>
      <p:sp>
        <p:nvSpPr>
          <p:cNvPr id="48" name="TextBox 47"/>
          <p:cNvSpPr txBox="1"/>
          <p:nvPr/>
        </p:nvSpPr>
        <p:spPr>
          <a:xfrm>
            <a:off x="3172867" y="3250652"/>
            <a:ext cx="2798267" cy="369332"/>
          </a:xfrm>
          <a:prstGeom prst="rect">
            <a:avLst/>
          </a:prstGeom>
          <a:noFill/>
        </p:spPr>
        <p:txBody>
          <a:bodyPr wrap="none" rtlCol="0">
            <a:spAutoFit/>
          </a:bodyPr>
          <a:lstStyle/>
          <a:p>
            <a:r>
              <a:rPr lang="en-US" b="1" dirty="0" smtClean="0">
                <a:effectLst>
                  <a:outerShdw blurRad="190500" dist="76200" dir="3600000" sx="102000" sy="102000" algn="tl">
                    <a:srgbClr val="000000">
                      <a:alpha val="52000"/>
                    </a:srgbClr>
                  </a:outerShdw>
                </a:effectLst>
              </a:rPr>
              <a:t>Interoperable by Design</a:t>
            </a:r>
            <a:endParaRPr lang="en-US" b="1" dirty="0">
              <a:effectLst>
                <a:outerShdw blurRad="190500" dist="76200" dir="3600000" sx="102000" sy="102000" algn="tl">
                  <a:srgbClr val="000000">
                    <a:alpha val="52000"/>
                  </a:srgbClr>
                </a:outerShdw>
              </a:effectLst>
            </a:endParaRPr>
          </a:p>
        </p:txBody>
      </p:sp>
      <p:grpSp>
        <p:nvGrpSpPr>
          <p:cNvPr id="2" name="Group 33"/>
          <p:cNvGrpSpPr/>
          <p:nvPr/>
        </p:nvGrpSpPr>
        <p:grpSpPr>
          <a:xfrm>
            <a:off x="2744637" y="3716901"/>
            <a:ext cx="3165244" cy="2398747"/>
            <a:chOff x="2744637" y="3716901"/>
            <a:chExt cx="3165244" cy="2398747"/>
          </a:xfrm>
        </p:grpSpPr>
        <p:pic>
          <p:nvPicPr>
            <p:cNvPr id="5123" name="Picture 3" descr="C:\Users\v-sacars\Documents\Microsoft\US EPG Marketing\New Economy\Presentation graphics\S+S seamless experience.png"/>
            <p:cNvPicPr>
              <a:picLocks noChangeAspect="1" noChangeArrowheads="1"/>
            </p:cNvPicPr>
            <p:nvPr/>
          </p:nvPicPr>
          <p:blipFill>
            <a:blip r:embed="rId5" cstate="print"/>
            <a:srcRect/>
            <a:stretch>
              <a:fillRect/>
            </a:stretch>
          </p:blipFill>
          <p:spPr bwMode="auto">
            <a:xfrm>
              <a:off x="2744637" y="3716901"/>
              <a:ext cx="3165244" cy="2398747"/>
            </a:xfrm>
            <a:prstGeom prst="rect">
              <a:avLst/>
            </a:prstGeom>
            <a:noFill/>
          </p:spPr>
        </p:pic>
        <p:sp>
          <p:nvSpPr>
            <p:cNvPr id="50" name="TextBox 49"/>
            <p:cNvSpPr txBox="1"/>
            <p:nvPr/>
          </p:nvSpPr>
          <p:spPr>
            <a:xfrm>
              <a:off x="3882844" y="4919181"/>
              <a:ext cx="1500732" cy="584775"/>
            </a:xfrm>
            <a:prstGeom prst="rect">
              <a:avLst/>
            </a:prstGeom>
            <a:noFill/>
          </p:spPr>
          <p:txBody>
            <a:bodyPr wrap="none" rtlCol="0">
              <a:spAutoFit/>
            </a:bodyPr>
            <a:lstStyle/>
            <a:p>
              <a:pPr algn="ctr"/>
              <a:r>
                <a:rPr lang="en-US" sz="1600" dirty="0" smtClean="0"/>
                <a:t>Seamless User </a:t>
              </a:r>
              <a:br>
                <a:rPr lang="en-US" sz="1600" dirty="0" smtClean="0"/>
              </a:br>
              <a:r>
                <a:rPr lang="en-US" sz="1600" dirty="0" smtClean="0"/>
                <a:t>Experience</a:t>
              </a:r>
              <a:endParaRPr lang="en-US" sz="1600" dirty="0"/>
            </a:p>
          </p:txBody>
        </p:sp>
      </p:grpSp>
      <p:grpSp>
        <p:nvGrpSpPr>
          <p:cNvPr id="4" name="Group 35"/>
          <p:cNvGrpSpPr/>
          <p:nvPr/>
        </p:nvGrpSpPr>
        <p:grpSpPr>
          <a:xfrm>
            <a:off x="657101" y="1323845"/>
            <a:ext cx="7814498" cy="2394727"/>
            <a:chOff x="657101" y="1323845"/>
            <a:chExt cx="7814498" cy="2394727"/>
          </a:xfrm>
        </p:grpSpPr>
        <p:pic>
          <p:nvPicPr>
            <p:cNvPr id="44" name="Picture 43" descr="server-in-the-clouds.png"/>
            <p:cNvPicPr>
              <a:picLocks noChangeAspect="1"/>
            </p:cNvPicPr>
            <p:nvPr/>
          </p:nvPicPr>
          <p:blipFill>
            <a:blip r:embed="rId6" cstate="print"/>
            <a:stretch>
              <a:fillRect/>
            </a:stretch>
          </p:blipFill>
          <p:spPr>
            <a:xfrm>
              <a:off x="5892801" y="1323845"/>
              <a:ext cx="2578798" cy="2130556"/>
            </a:xfrm>
            <a:prstGeom prst="rect">
              <a:avLst/>
            </a:prstGeom>
          </p:spPr>
        </p:pic>
        <p:pic>
          <p:nvPicPr>
            <p:cNvPr id="43" name="Picture 2" descr="C:\Users\aliciat\Desktop\Events\MIX\ForMonicaRayOzzieKit\ForMonicaRayOzzieKit\Ray1970Pic\EDC data center more masked.png"/>
            <p:cNvPicPr>
              <a:picLocks noChangeAspect="1" noChangeArrowheads="1"/>
            </p:cNvPicPr>
            <p:nvPr/>
          </p:nvPicPr>
          <p:blipFill>
            <a:blip r:embed="rId7" cstate="print">
              <a:lum bright="-5000"/>
            </a:blip>
            <a:stretch>
              <a:fillRect/>
            </a:stretch>
          </p:blipFill>
          <p:spPr bwMode="auto">
            <a:xfrm rot="21319449">
              <a:off x="657101" y="1958437"/>
              <a:ext cx="2756296" cy="1760135"/>
            </a:xfrm>
            <a:prstGeom prst="rect">
              <a:avLst/>
            </a:prstGeom>
            <a:noFill/>
            <a:ln>
              <a:noFill/>
            </a:ln>
          </p:spPr>
        </p:pic>
        <p:pic>
          <p:nvPicPr>
            <p:cNvPr id="2056" name="Picture 8" descr="D:\DVD_ART34\Artwork_Imagery\Shapes\Glows\grey glow circle.png"/>
            <p:cNvPicPr>
              <a:picLocks noChangeAspect="1" noChangeArrowheads="1"/>
            </p:cNvPicPr>
            <p:nvPr/>
          </p:nvPicPr>
          <p:blipFill>
            <a:blip r:embed="rId8" cstate="print"/>
            <a:srcRect/>
            <a:stretch>
              <a:fillRect/>
            </a:stretch>
          </p:blipFill>
          <p:spPr bwMode="auto">
            <a:xfrm>
              <a:off x="791110" y="2676895"/>
              <a:ext cx="2758673" cy="490854"/>
            </a:xfrm>
            <a:prstGeom prst="rect">
              <a:avLst/>
            </a:prstGeom>
            <a:noFill/>
          </p:spPr>
        </p:pic>
        <p:sp>
          <p:nvSpPr>
            <p:cNvPr id="51" name="TextBox 50"/>
            <p:cNvSpPr txBox="1"/>
            <p:nvPr/>
          </p:nvSpPr>
          <p:spPr>
            <a:xfrm>
              <a:off x="1631734" y="2755543"/>
              <a:ext cx="1332416" cy="307777"/>
            </a:xfrm>
            <a:prstGeom prst="rect">
              <a:avLst/>
            </a:prstGeom>
            <a:noFill/>
          </p:spPr>
          <p:txBody>
            <a:bodyPr wrap="none" rtlCol="0">
              <a:spAutoFit/>
            </a:bodyPr>
            <a:lstStyle/>
            <a:p>
              <a:r>
                <a:rPr lang="en-US" sz="1400" dirty="0" smtClean="0">
                  <a:latin typeface="Segoe Semibold" pitchFamily="34" charset="0"/>
                </a:rPr>
                <a:t>ON-PREMISES</a:t>
              </a:r>
              <a:endParaRPr lang="en-US" sz="1400" dirty="0">
                <a:latin typeface="Segoe Semibold" pitchFamily="34" charset="0"/>
              </a:endParaRPr>
            </a:p>
          </p:txBody>
        </p:sp>
        <p:pic>
          <p:nvPicPr>
            <p:cNvPr id="26" name="Picture 8" descr="D:\DVD_ART34\Artwork_Imagery\Shapes\Glows\grey glow circle.png"/>
            <p:cNvPicPr>
              <a:picLocks noChangeAspect="1" noChangeArrowheads="1"/>
            </p:cNvPicPr>
            <p:nvPr/>
          </p:nvPicPr>
          <p:blipFill>
            <a:blip r:embed="rId8" cstate="print">
              <a:lum/>
            </a:blip>
            <a:srcRect/>
            <a:stretch>
              <a:fillRect/>
            </a:stretch>
          </p:blipFill>
          <p:spPr bwMode="auto">
            <a:xfrm>
              <a:off x="5523305" y="2586436"/>
              <a:ext cx="2778213" cy="671772"/>
            </a:xfrm>
            <a:prstGeom prst="rect">
              <a:avLst/>
            </a:prstGeom>
            <a:noFill/>
          </p:spPr>
        </p:pic>
        <p:sp>
          <p:nvSpPr>
            <p:cNvPr id="22" name="TextBox 21"/>
            <p:cNvSpPr txBox="1"/>
            <p:nvPr/>
          </p:nvSpPr>
          <p:spPr>
            <a:xfrm>
              <a:off x="6171830" y="2755543"/>
              <a:ext cx="1619674" cy="307777"/>
            </a:xfrm>
            <a:prstGeom prst="rect">
              <a:avLst/>
            </a:prstGeom>
            <a:noFill/>
          </p:spPr>
          <p:txBody>
            <a:bodyPr wrap="none" rtlCol="0">
              <a:spAutoFit/>
            </a:bodyPr>
            <a:lstStyle/>
            <a:p>
              <a:r>
                <a:rPr lang="en-US" sz="1400" dirty="0" smtClean="0">
                  <a:ln w="3175">
                    <a:noFill/>
                  </a:ln>
                  <a:latin typeface="Segoe Semibold" pitchFamily="34" charset="0"/>
                </a:rPr>
                <a:t>CLOUD SERVICES</a:t>
              </a:r>
              <a:endParaRPr lang="en-US" sz="1400" dirty="0">
                <a:ln w="3175">
                  <a:noFill/>
                </a:ln>
                <a:latin typeface="Segoe Semibold" pitchFamily="34" charset="0"/>
              </a:endParaRPr>
            </a:p>
          </p:txBody>
        </p:sp>
      </p:grpSp>
      <p:grpSp>
        <p:nvGrpSpPr>
          <p:cNvPr id="5" name="Group 36"/>
          <p:cNvGrpSpPr/>
          <p:nvPr/>
        </p:nvGrpSpPr>
        <p:grpSpPr>
          <a:xfrm>
            <a:off x="2938955" y="2300581"/>
            <a:ext cx="3266090" cy="714703"/>
            <a:chOff x="2938955" y="2186151"/>
            <a:chExt cx="3266090" cy="714703"/>
          </a:xfrm>
        </p:grpSpPr>
        <p:sp>
          <p:nvSpPr>
            <p:cNvPr id="28" name="Left-Right Arrow 27"/>
            <p:cNvSpPr/>
            <p:nvPr/>
          </p:nvSpPr>
          <p:spPr>
            <a:xfrm>
              <a:off x="2938955" y="2186151"/>
              <a:ext cx="3266090" cy="714703"/>
            </a:xfrm>
            <a:prstGeom prst="leftRightArrow">
              <a:avLst>
                <a:gd name="adj1" fmla="val 50000"/>
                <a:gd name="adj2" fmla="val 96054"/>
              </a:avLst>
            </a:prstGeom>
            <a:gradFill>
              <a:gsLst>
                <a:gs pos="28000">
                  <a:srgbClr val="03356D"/>
                </a:gs>
                <a:gs pos="50000">
                  <a:srgbClr val="39ABD3">
                    <a:alpha val="84706"/>
                  </a:srgbClr>
                </a:gs>
                <a:gs pos="72000">
                  <a:srgbClr val="03356D"/>
                </a:gs>
              </a:gsLst>
              <a:lin ang="0" scaled="1"/>
            </a:gradFill>
            <a:ln>
              <a:noFill/>
            </a:ln>
            <a:effectLst>
              <a:outerShdw blurRad="63500" sx="101000" sy="101000" algn="ctr" rotWithShape="0">
                <a:schemeClr val="tx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594008" y="2385785"/>
              <a:ext cx="1955985" cy="338554"/>
            </a:xfrm>
            <a:prstGeom prst="rect">
              <a:avLst/>
            </a:prstGeom>
            <a:noFill/>
          </p:spPr>
          <p:txBody>
            <a:bodyPr wrap="none" rtlCol="0">
              <a:spAutoFit/>
            </a:bodyPr>
            <a:lstStyle/>
            <a:p>
              <a:pPr algn="ctr"/>
              <a:r>
                <a:rPr lang="en-US" sz="1600" dirty="0" smtClean="0"/>
                <a:t>Deployment Choice</a:t>
              </a:r>
              <a:endParaRPr lang="en-US" sz="1600" dirty="0"/>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wipe(down)">
                                      <p:cBhvr>
                                        <p:cTn id="14" dur="1000"/>
                                        <p:tgtEl>
                                          <p:spTgt spid="5126"/>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55"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ppt_w*0.7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Effect transition="in" filter="fade">
                                      <p:cBhvr>
                                        <p:cTn id="23" dur="500"/>
                                        <p:tgtEl>
                                          <p:spTgt spid="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667512"/>
          </a:xfrm>
        </p:spPr>
        <p:txBody>
          <a:bodyPr>
            <a:normAutofit/>
          </a:bodyPr>
          <a:lstStyle/>
          <a:p>
            <a:r>
              <a:rPr smtClean="0"/>
              <a:t>Microsoft Exchange Example</a:t>
            </a:r>
            <a:endParaRPr lang="en-US" dirty="0"/>
          </a:p>
        </p:txBody>
      </p:sp>
      <p:pic>
        <p:nvPicPr>
          <p:cNvPr id="53" name="Rectangle 181269"/>
          <p:cNvPicPr>
            <a:picLocks noChangeAspect="1" noChangeArrowheads="1"/>
          </p:cNvPicPr>
          <p:nvPr/>
        </p:nvPicPr>
        <p:blipFill>
          <a:blip r:embed="rId3" cstate="print"/>
          <a:srcRect/>
          <a:stretch>
            <a:fillRect/>
          </a:stretch>
        </p:blipFill>
        <p:spPr bwMode="auto">
          <a:xfrm>
            <a:off x="1531088" y="2686162"/>
            <a:ext cx="2972404" cy="1277831"/>
          </a:xfrm>
          <a:prstGeom prst="rect">
            <a:avLst/>
          </a:prstGeom>
          <a:noFill/>
          <a:ln w="9525">
            <a:noFill/>
            <a:miter lim="800000"/>
            <a:headEnd/>
            <a:tailEnd/>
          </a:ln>
        </p:spPr>
      </p:pic>
      <p:pic>
        <p:nvPicPr>
          <p:cNvPr id="54" name="Picture 36" descr="C:\Program Files\Microsoft Resource DVD Artwork\DVD_ART\BoxShots_Logos\Exchange Server (Generic)\exchange server generic logo bl.png"/>
          <p:cNvPicPr>
            <a:picLocks noChangeAspect="1" noChangeArrowheads="1"/>
          </p:cNvPicPr>
          <p:nvPr/>
        </p:nvPicPr>
        <p:blipFill>
          <a:blip r:embed="rId4" cstate="print"/>
          <a:srcRect/>
          <a:stretch>
            <a:fillRect/>
          </a:stretch>
        </p:blipFill>
        <p:spPr bwMode="auto">
          <a:xfrm>
            <a:off x="2104953" y="3317357"/>
            <a:ext cx="2215977" cy="438223"/>
          </a:xfrm>
          <a:prstGeom prst="rect">
            <a:avLst/>
          </a:prstGeom>
          <a:noFill/>
        </p:spPr>
      </p:pic>
      <p:grpSp>
        <p:nvGrpSpPr>
          <p:cNvPr id="3" name="Group 32"/>
          <p:cNvGrpSpPr/>
          <p:nvPr/>
        </p:nvGrpSpPr>
        <p:grpSpPr>
          <a:xfrm>
            <a:off x="244551" y="1282615"/>
            <a:ext cx="3846598" cy="1733332"/>
            <a:chOff x="244551" y="1282615"/>
            <a:chExt cx="3846598" cy="1733332"/>
          </a:xfrm>
        </p:grpSpPr>
        <p:pic>
          <p:nvPicPr>
            <p:cNvPr id="56" name="Rectangle 181269"/>
            <p:cNvPicPr>
              <a:picLocks noChangeAspect="1" noChangeArrowheads="1"/>
            </p:cNvPicPr>
            <p:nvPr/>
          </p:nvPicPr>
          <p:blipFill>
            <a:blip r:embed="rId5" cstate="print"/>
            <a:srcRect/>
            <a:stretch>
              <a:fillRect/>
            </a:stretch>
          </p:blipFill>
          <p:spPr bwMode="auto">
            <a:xfrm>
              <a:off x="1915799" y="1282615"/>
              <a:ext cx="2175350" cy="935179"/>
            </a:xfrm>
            <a:prstGeom prst="rect">
              <a:avLst/>
            </a:prstGeom>
            <a:noFill/>
            <a:ln w="9525">
              <a:noFill/>
              <a:miter lim="800000"/>
              <a:headEnd/>
              <a:tailEnd/>
            </a:ln>
          </p:spPr>
        </p:pic>
        <p:pic>
          <p:nvPicPr>
            <p:cNvPr id="57" name="Rectangle 137238"/>
            <p:cNvPicPr>
              <a:picLocks noChangeAspect="1" noChangeArrowheads="1"/>
            </p:cNvPicPr>
            <p:nvPr/>
          </p:nvPicPr>
          <p:blipFill>
            <a:blip r:embed="rId6" cstate="print"/>
            <a:srcRect/>
            <a:stretch>
              <a:fillRect/>
            </a:stretch>
          </p:blipFill>
          <p:spPr bwMode="auto">
            <a:xfrm>
              <a:off x="2420064" y="2183648"/>
              <a:ext cx="1282146" cy="832299"/>
            </a:xfrm>
            <a:prstGeom prst="rect">
              <a:avLst/>
            </a:prstGeom>
            <a:noFill/>
            <a:ln w="9525">
              <a:noFill/>
              <a:miter lim="800000"/>
              <a:headEnd/>
              <a:tailEnd/>
            </a:ln>
          </p:spPr>
        </p:pic>
        <p:pic>
          <p:nvPicPr>
            <p:cNvPr id="58" name="Picture 16" descr="C:\Program Files\Microsoft Resource DVD Artwork\DVD_ART\BoxShots_Logos\Forefront\Forefront logo bl.png"/>
            <p:cNvPicPr>
              <a:picLocks noChangeAspect="1" noChangeArrowheads="1"/>
            </p:cNvPicPr>
            <p:nvPr/>
          </p:nvPicPr>
          <p:blipFill>
            <a:blip r:embed="rId7" cstate="print"/>
            <a:srcRect/>
            <a:stretch>
              <a:fillRect/>
            </a:stretch>
          </p:blipFill>
          <p:spPr bwMode="auto">
            <a:xfrm>
              <a:off x="2407726" y="1657768"/>
              <a:ext cx="1398731" cy="368658"/>
            </a:xfrm>
            <a:prstGeom prst="rect">
              <a:avLst/>
            </a:prstGeom>
            <a:noFill/>
          </p:spPr>
        </p:pic>
        <p:sp>
          <p:nvSpPr>
            <p:cNvPr id="59" name="TextBox 58"/>
            <p:cNvSpPr txBox="1"/>
            <p:nvPr/>
          </p:nvSpPr>
          <p:spPr>
            <a:xfrm>
              <a:off x="244551" y="1455003"/>
              <a:ext cx="1701210" cy="830997"/>
            </a:xfrm>
            <a:prstGeom prst="rect">
              <a:avLst/>
            </a:prstGeom>
            <a:noFill/>
          </p:spPr>
          <p:txBody>
            <a:bodyPr wrap="square" rtlCol="0">
              <a:spAutoFit/>
            </a:bodyPr>
            <a:lstStyle/>
            <a:p>
              <a:pPr algn="ctr"/>
              <a:r>
                <a:rPr lang="en-US" dirty="0" smtClean="0"/>
                <a:t>Attached Services</a:t>
              </a:r>
              <a:endParaRPr lang="en-US" dirty="0"/>
            </a:p>
          </p:txBody>
        </p:sp>
      </p:grpSp>
      <p:sp>
        <p:nvSpPr>
          <p:cNvPr id="60" name="TextBox 59"/>
          <p:cNvSpPr txBox="1"/>
          <p:nvPr/>
        </p:nvSpPr>
        <p:spPr>
          <a:xfrm>
            <a:off x="90377" y="2979003"/>
            <a:ext cx="1967023" cy="830997"/>
          </a:xfrm>
          <a:prstGeom prst="rect">
            <a:avLst/>
          </a:prstGeom>
          <a:noFill/>
        </p:spPr>
        <p:txBody>
          <a:bodyPr wrap="square" rtlCol="0">
            <a:spAutoFit/>
          </a:bodyPr>
          <a:lstStyle/>
          <a:p>
            <a:pPr algn="ctr"/>
            <a:r>
              <a:rPr lang="en-US" dirty="0" smtClean="0"/>
              <a:t>On-Premise or Hosted</a:t>
            </a:r>
            <a:endParaRPr lang="en-US" dirty="0"/>
          </a:p>
        </p:txBody>
      </p:sp>
      <p:grpSp>
        <p:nvGrpSpPr>
          <p:cNvPr id="4" name="Group 33"/>
          <p:cNvGrpSpPr/>
          <p:nvPr/>
        </p:nvGrpSpPr>
        <p:grpSpPr>
          <a:xfrm>
            <a:off x="152400" y="1331393"/>
            <a:ext cx="8416788" cy="5094906"/>
            <a:chOff x="152400" y="1331393"/>
            <a:chExt cx="8416788" cy="5094906"/>
          </a:xfrm>
        </p:grpSpPr>
        <p:pic>
          <p:nvPicPr>
            <p:cNvPr id="62" name="Picture 5" descr="4-gray-arrows"/>
            <p:cNvPicPr>
              <a:picLocks noChangeAspect="1" noChangeArrowheads="1"/>
            </p:cNvPicPr>
            <p:nvPr/>
          </p:nvPicPr>
          <p:blipFill>
            <a:blip r:embed="rId8" cstate="print"/>
            <a:srcRect/>
            <a:stretch>
              <a:fillRect/>
            </a:stretch>
          </p:blipFill>
          <p:spPr bwMode="auto">
            <a:xfrm>
              <a:off x="3076043" y="2682258"/>
              <a:ext cx="3914775" cy="2582862"/>
            </a:xfrm>
            <a:prstGeom prst="rect">
              <a:avLst/>
            </a:prstGeom>
            <a:noFill/>
          </p:spPr>
        </p:pic>
        <p:pic>
          <p:nvPicPr>
            <p:cNvPr id="63" name="Picture 49" descr="3"/>
            <p:cNvPicPr>
              <a:picLocks noChangeAspect="1" noChangeArrowheads="1"/>
            </p:cNvPicPr>
            <p:nvPr/>
          </p:nvPicPr>
          <p:blipFill>
            <a:blip r:embed="rId9" cstate="print"/>
            <a:srcRect r="-2777" b="29189"/>
            <a:stretch>
              <a:fillRect/>
            </a:stretch>
          </p:blipFill>
          <p:spPr bwMode="auto">
            <a:xfrm>
              <a:off x="5927469" y="2312926"/>
              <a:ext cx="2401576" cy="472382"/>
            </a:xfrm>
            <a:prstGeom prst="rect">
              <a:avLst/>
            </a:prstGeom>
            <a:noFill/>
            <a:ln w="9525">
              <a:noFill/>
              <a:miter lim="800000"/>
              <a:headEnd/>
              <a:tailEnd/>
            </a:ln>
          </p:spPr>
        </p:pic>
        <p:pic>
          <p:nvPicPr>
            <p:cNvPr id="64" name="Picture 43" descr="2"/>
            <p:cNvPicPr>
              <a:picLocks noChangeAspect="1" noChangeArrowheads="1"/>
            </p:cNvPicPr>
            <p:nvPr/>
          </p:nvPicPr>
          <p:blipFill>
            <a:blip r:embed="rId10" cstate="print"/>
            <a:srcRect/>
            <a:stretch>
              <a:fillRect/>
            </a:stretch>
          </p:blipFill>
          <p:spPr bwMode="auto">
            <a:xfrm>
              <a:off x="6385774" y="3918810"/>
              <a:ext cx="2183414" cy="659892"/>
            </a:xfrm>
            <a:prstGeom prst="rect">
              <a:avLst/>
            </a:prstGeom>
            <a:noFill/>
            <a:ln w="9525">
              <a:noFill/>
              <a:miter lim="800000"/>
              <a:headEnd/>
              <a:tailEnd/>
            </a:ln>
          </p:spPr>
        </p:pic>
        <p:pic>
          <p:nvPicPr>
            <p:cNvPr id="65" name="Picture 49" descr="3"/>
            <p:cNvPicPr>
              <a:picLocks noChangeAspect="1" noChangeArrowheads="1"/>
            </p:cNvPicPr>
            <p:nvPr/>
          </p:nvPicPr>
          <p:blipFill>
            <a:blip r:embed="rId9" cstate="print"/>
            <a:srcRect/>
            <a:stretch>
              <a:fillRect/>
            </a:stretch>
          </p:blipFill>
          <p:spPr bwMode="auto">
            <a:xfrm>
              <a:off x="2670463" y="5486833"/>
              <a:ext cx="2336667" cy="667104"/>
            </a:xfrm>
            <a:prstGeom prst="rect">
              <a:avLst/>
            </a:prstGeom>
            <a:noFill/>
            <a:ln w="9525">
              <a:noFill/>
              <a:miter lim="800000"/>
              <a:headEnd/>
              <a:tailEnd/>
            </a:ln>
          </p:spPr>
        </p:pic>
        <p:pic>
          <p:nvPicPr>
            <p:cNvPr id="66" name="Picture 38" descr="1"/>
            <p:cNvPicPr>
              <a:picLocks noChangeAspect="1" noChangeArrowheads="1"/>
            </p:cNvPicPr>
            <p:nvPr/>
          </p:nvPicPr>
          <p:blipFill>
            <a:blip r:embed="rId11" cstate="print"/>
            <a:srcRect/>
            <a:stretch>
              <a:fillRect/>
            </a:stretch>
          </p:blipFill>
          <p:spPr bwMode="auto">
            <a:xfrm>
              <a:off x="5477614" y="5760997"/>
              <a:ext cx="2284382" cy="665302"/>
            </a:xfrm>
            <a:prstGeom prst="rect">
              <a:avLst/>
            </a:prstGeom>
            <a:noFill/>
            <a:ln w="9525">
              <a:noFill/>
              <a:miter lim="800000"/>
              <a:headEnd/>
              <a:tailEnd/>
            </a:ln>
          </p:spPr>
        </p:pic>
        <p:pic>
          <p:nvPicPr>
            <p:cNvPr id="67" name="Rectangle 7212"/>
            <p:cNvPicPr>
              <a:picLocks noChangeAspect="1" noChangeArrowheads="1"/>
            </p:cNvPicPr>
            <p:nvPr/>
          </p:nvPicPr>
          <p:blipFill>
            <a:blip r:embed="rId12" cstate="print"/>
            <a:srcRect/>
            <a:stretch>
              <a:fillRect/>
            </a:stretch>
          </p:blipFill>
          <p:spPr bwMode="auto">
            <a:xfrm>
              <a:off x="6625314" y="4708011"/>
              <a:ext cx="732515" cy="1463675"/>
            </a:xfrm>
            <a:prstGeom prst="rect">
              <a:avLst/>
            </a:prstGeom>
            <a:noFill/>
            <a:ln w="9525">
              <a:noFill/>
              <a:miter lim="800000"/>
              <a:headEnd/>
              <a:tailEnd/>
            </a:ln>
            <a:effectLst>
              <a:outerShdw blurRad="76200" dist="88900" dir="2700000" algn="tl" rotWithShape="0">
                <a:prstClr val="black">
                  <a:alpha val="50000"/>
                </a:prstClr>
              </a:outerShdw>
            </a:effectLst>
          </p:spPr>
        </p:pic>
        <p:pic>
          <p:nvPicPr>
            <p:cNvPr id="68" name="Rectangle 1030159"/>
            <p:cNvPicPr>
              <a:picLocks noChangeAspect="1" noChangeArrowheads="1"/>
            </p:cNvPicPr>
            <p:nvPr/>
          </p:nvPicPr>
          <p:blipFill>
            <a:blip r:embed="rId13" cstate="print"/>
            <a:srcRect/>
            <a:stretch>
              <a:fillRect/>
            </a:stretch>
          </p:blipFill>
          <p:spPr bwMode="auto">
            <a:xfrm>
              <a:off x="6421666" y="1331393"/>
              <a:ext cx="1256197" cy="976076"/>
            </a:xfrm>
            <a:prstGeom prst="rect">
              <a:avLst/>
            </a:prstGeom>
            <a:noFill/>
            <a:ln w="9525" cap="flat" cmpd="sng" algn="ctr">
              <a:noFill/>
              <a:prstDash val="solid"/>
              <a:miter lim="800000"/>
              <a:headEnd type="none" w="med" len="med"/>
              <a:tailEnd type="none" w="med" len="med"/>
            </a:ln>
            <a:effectLst>
              <a:outerShdw blurRad="76200" dist="88900" dir="2700000" algn="tl" rotWithShape="0">
                <a:prstClr val="black">
                  <a:alpha val="50000"/>
                </a:prstClr>
              </a:outerShdw>
            </a:effectLst>
          </p:spPr>
        </p:pic>
        <p:pic>
          <p:nvPicPr>
            <p:cNvPr id="69" name="Rectangle 1030170"/>
            <p:cNvPicPr>
              <a:picLocks noChangeAspect="1" noChangeArrowheads="1"/>
            </p:cNvPicPr>
            <p:nvPr/>
          </p:nvPicPr>
          <p:blipFill>
            <a:blip r:embed="rId14" cstate="print"/>
            <a:srcRect/>
            <a:stretch>
              <a:fillRect/>
            </a:stretch>
          </p:blipFill>
          <p:spPr bwMode="auto">
            <a:xfrm>
              <a:off x="5768614" y="4847010"/>
              <a:ext cx="762553" cy="896822"/>
            </a:xfrm>
            <a:prstGeom prst="rect">
              <a:avLst/>
            </a:prstGeom>
            <a:noFill/>
            <a:ln w="9525" cap="flat" cmpd="sng" algn="ctr">
              <a:noFill/>
              <a:prstDash val="solid"/>
              <a:miter lim="800000"/>
              <a:headEnd type="none" w="med" len="med"/>
              <a:tailEnd type="none" w="med" len="med"/>
            </a:ln>
            <a:effectLst>
              <a:outerShdw blurRad="76200" dist="88900" dir="2700000" algn="ctr" rotWithShape="0">
                <a:schemeClr val="bg2">
                  <a:alpha val="50000"/>
                </a:schemeClr>
              </a:outerShdw>
            </a:effectLst>
          </p:spPr>
        </p:pic>
        <p:pic>
          <p:nvPicPr>
            <p:cNvPr id="70" name="Rectangle 1030154"/>
            <p:cNvPicPr>
              <a:picLocks noChangeAspect="1" noChangeArrowheads="1"/>
            </p:cNvPicPr>
            <p:nvPr/>
          </p:nvPicPr>
          <p:blipFill>
            <a:blip r:embed="rId15" cstate="print"/>
            <a:srcRect/>
            <a:stretch>
              <a:fillRect/>
            </a:stretch>
          </p:blipFill>
          <p:spPr bwMode="auto">
            <a:xfrm>
              <a:off x="6851051" y="2954677"/>
              <a:ext cx="1284010" cy="982121"/>
            </a:xfrm>
            <a:prstGeom prst="rect">
              <a:avLst/>
            </a:prstGeom>
            <a:noFill/>
            <a:ln w="9525">
              <a:noFill/>
              <a:miter lim="800000"/>
              <a:headEnd/>
              <a:tailEnd/>
            </a:ln>
            <a:effectLst>
              <a:outerShdw blurRad="76200" dist="88900" dir="2700000" algn="tl" rotWithShape="0">
                <a:prstClr val="black">
                  <a:alpha val="50000"/>
                </a:prstClr>
              </a:outerShdw>
            </a:effectLst>
          </p:spPr>
        </p:pic>
        <p:pic>
          <p:nvPicPr>
            <p:cNvPr id="71" name="Rectangle 1030165"/>
            <p:cNvPicPr>
              <a:picLocks noChangeAspect="1" noChangeArrowheads="1"/>
            </p:cNvPicPr>
            <p:nvPr/>
          </p:nvPicPr>
          <p:blipFill>
            <a:blip r:embed="rId16" cstate="print"/>
            <a:srcRect/>
            <a:stretch>
              <a:fillRect/>
            </a:stretch>
          </p:blipFill>
          <p:spPr bwMode="auto">
            <a:xfrm>
              <a:off x="3954889" y="4973599"/>
              <a:ext cx="809422" cy="728659"/>
            </a:xfrm>
            <a:prstGeom prst="rect">
              <a:avLst/>
            </a:prstGeom>
            <a:noFill/>
            <a:ln w="9525">
              <a:noFill/>
              <a:miter lim="800000"/>
              <a:headEnd/>
              <a:tailEnd/>
            </a:ln>
            <a:effectLst>
              <a:outerShdw blurRad="76200" dist="88900" dir="2700000" algn="tl" rotWithShape="0">
                <a:prstClr val="black">
                  <a:alpha val="50000"/>
                </a:prstClr>
              </a:outerShdw>
            </a:effectLst>
          </p:spPr>
        </p:pic>
        <p:pic>
          <p:nvPicPr>
            <p:cNvPr id="72" name="Rectangle 1030166"/>
            <p:cNvPicPr>
              <a:picLocks noChangeAspect="1" noChangeArrowheads="1"/>
            </p:cNvPicPr>
            <p:nvPr/>
          </p:nvPicPr>
          <p:blipFill>
            <a:blip r:embed="rId17" cstate="print"/>
            <a:srcRect/>
            <a:stretch>
              <a:fillRect/>
            </a:stretch>
          </p:blipFill>
          <p:spPr bwMode="auto">
            <a:xfrm rot="1359134">
              <a:off x="3459153" y="4973196"/>
              <a:ext cx="511057" cy="587248"/>
            </a:xfrm>
            <a:prstGeom prst="rect">
              <a:avLst/>
            </a:prstGeom>
            <a:noFill/>
            <a:ln w="9525">
              <a:noFill/>
              <a:miter lim="800000"/>
              <a:headEnd/>
              <a:tailEnd/>
            </a:ln>
            <a:effectLst>
              <a:outerShdw dist="17961" dir="2700000" algn="ctr" rotWithShape="0">
                <a:schemeClr val="tx1">
                  <a:alpha val="50000"/>
                </a:schemeClr>
              </a:outerShdw>
            </a:effectLst>
          </p:spPr>
        </p:pic>
        <p:sp>
          <p:nvSpPr>
            <p:cNvPr id="73" name="TextBox 72"/>
            <p:cNvSpPr txBox="1"/>
            <p:nvPr/>
          </p:nvSpPr>
          <p:spPr>
            <a:xfrm>
              <a:off x="152400" y="4807803"/>
              <a:ext cx="1967023" cy="830997"/>
            </a:xfrm>
            <a:prstGeom prst="rect">
              <a:avLst/>
            </a:prstGeom>
            <a:noFill/>
          </p:spPr>
          <p:txBody>
            <a:bodyPr wrap="square" rtlCol="0">
              <a:spAutoFit/>
            </a:bodyPr>
            <a:lstStyle/>
            <a:p>
              <a:pPr algn="ctr"/>
              <a:r>
                <a:rPr lang="en-US" dirty="0" smtClean="0"/>
                <a:t>Multi-headed Client</a:t>
              </a:r>
              <a:endParaRPr lang="en-US" dirty="0"/>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382000" cy="1114592"/>
          </a:xfrm>
        </p:spPr>
        <p:txBody>
          <a:bodyPr>
            <a:normAutofit/>
          </a:bodyPr>
          <a:lstStyle/>
          <a:p>
            <a:r>
              <a:rPr lang="en-US" sz="2400" dirty="0" smtClean="0">
                <a:solidFill>
                  <a:schemeClr val="tx1">
                    <a:lumMod val="25000"/>
                    <a:lumOff val="75000"/>
                  </a:schemeClr>
                </a:solidFill>
                <a:latin typeface="Segoe UI" pitchFamily="34" charset="0"/>
                <a:cs typeface="Segoe UI" pitchFamily="34" charset="0"/>
              </a:rPr>
              <a:t>Enterprise class software delivered via subscription </a:t>
            </a:r>
            <a:br>
              <a:rPr lang="en-US" sz="2400" dirty="0" smtClean="0">
                <a:solidFill>
                  <a:schemeClr val="tx1">
                    <a:lumMod val="25000"/>
                    <a:lumOff val="75000"/>
                  </a:schemeClr>
                </a:solidFill>
                <a:latin typeface="Segoe UI" pitchFamily="34" charset="0"/>
                <a:cs typeface="Segoe UI" pitchFamily="34" charset="0"/>
              </a:rPr>
            </a:br>
            <a:r>
              <a:rPr lang="en-US" sz="2400" dirty="0" smtClean="0">
                <a:solidFill>
                  <a:schemeClr val="tx1">
                    <a:lumMod val="25000"/>
                    <a:lumOff val="75000"/>
                  </a:schemeClr>
                </a:solidFill>
                <a:latin typeface="Segoe UI" pitchFamily="34" charset="0"/>
                <a:cs typeface="Segoe UI" pitchFamily="34" charset="0"/>
              </a:rPr>
              <a:t>services hosted by Microsoft and sold with partners</a:t>
            </a:r>
            <a:endParaRPr lang="en-US" sz="4800" dirty="0">
              <a:solidFill>
                <a:schemeClr val="tx1">
                  <a:lumMod val="25000"/>
                  <a:lumOff val="75000"/>
                </a:schemeClr>
              </a:solidFill>
              <a:latin typeface="Segoe UI" pitchFamily="34" charset="0"/>
              <a:cs typeface="Segoe UI" pitchFamily="34" charset="0"/>
            </a:endParaRPr>
          </a:p>
        </p:txBody>
      </p:sp>
      <p:sp>
        <p:nvSpPr>
          <p:cNvPr id="5" name="Rounded Rectangle 4"/>
          <p:cNvSpPr/>
          <p:nvPr/>
        </p:nvSpPr>
        <p:spPr bwMode="auto">
          <a:xfrm>
            <a:off x="543127" y="2286000"/>
            <a:ext cx="7991273" cy="2057400"/>
          </a:xfrm>
          <a:prstGeom prst="roundRect">
            <a:avLst>
              <a:gd name="adj" fmla="val 10459"/>
            </a:avLst>
          </a:prstGeom>
          <a:gradFill flip="none" rotWithShape="1">
            <a:gsLst>
              <a:gs pos="0">
                <a:srgbClr val="3BA0CD">
                  <a:lumMod val="40000"/>
                  <a:lumOff val="60000"/>
                </a:srgbClr>
              </a:gs>
              <a:gs pos="37000">
                <a:srgbClr val="3BA0CD">
                  <a:lumMod val="75000"/>
                </a:srgbClr>
              </a:gs>
              <a:gs pos="70000">
                <a:srgbClr val="3BA0CD"/>
              </a:gs>
              <a:gs pos="100000">
                <a:srgbClr val="3BA0CD">
                  <a:lumMod val="60000"/>
                  <a:lumOff val="40000"/>
                </a:srgbClr>
              </a:gs>
            </a:gsLst>
            <a:lin ang="5400000" scaled="1"/>
            <a:tileRect/>
          </a:gradFill>
          <a:ln w="41275">
            <a:gradFill>
              <a:gsLst>
                <a:gs pos="0">
                  <a:srgbClr val="3BA0CD"/>
                </a:gs>
                <a:gs pos="100000">
                  <a:srgbClr val="3BA0CD">
                    <a:lumMod val="60000"/>
                    <a:lumOff val="40000"/>
                  </a:srgbClr>
                </a:gs>
              </a:gsLst>
              <a:lin ang="5400000" scaled="0"/>
            </a:gradFill>
            <a:headEnd type="none" w="med" len="med"/>
            <a:tailEnd type="none" w="med" len="med"/>
          </a:ln>
          <a:effectLst>
            <a:outerShdw blurRad="254000" dist="63500" dir="2400000" algn="ctr" rotWithShape="0">
              <a:srgbClr val="050595">
                <a:alpha val="25000"/>
              </a:srgbClr>
            </a:out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ctr" anchorCtr="0" compatLnSpc="1">
            <a:prstTxWarp prst="textNoShape">
              <a:avLst/>
            </a:prstTxWarp>
          </a:bodyPr>
          <a:lstStyle/>
          <a:p>
            <a:pPr algn="ctr" defTabSz="761719">
              <a:defRPr/>
            </a:pPr>
            <a:endParaRPr lang="en-US" sz="1600" kern="0" dirty="0" smtClean="0">
              <a:solidFill>
                <a:srgbClr val="FFFFFF"/>
              </a:solidFill>
              <a:latin typeface="Segoe"/>
            </a:endParaRPr>
          </a:p>
        </p:txBody>
      </p:sp>
      <p:sp>
        <p:nvSpPr>
          <p:cNvPr id="6" name="TextBox 5"/>
          <p:cNvSpPr txBox="1"/>
          <p:nvPr/>
        </p:nvSpPr>
        <p:spPr>
          <a:xfrm>
            <a:off x="695527" y="2362199"/>
            <a:ext cx="3945119" cy="369332"/>
          </a:xfrm>
          <a:prstGeom prst="rect">
            <a:avLst/>
          </a:prstGeom>
          <a:noFill/>
        </p:spPr>
        <p:txBody>
          <a:bodyPr wrap="none" rtlCol="0">
            <a:spAutoFit/>
          </a:bodyPr>
          <a:lstStyle/>
          <a:p>
            <a:r>
              <a:rPr lang="en-US" altLang="zh-CN" b="1" dirty="0" smtClean="0">
                <a:latin typeface="Segoe UI" pitchFamily="34" charset="0"/>
                <a:cs typeface="Segoe UI" pitchFamily="34" charset="0"/>
              </a:rPr>
              <a:t>Business Productivity Online Suite</a:t>
            </a:r>
            <a:endParaRPr lang="en-US" altLang="zh-CN" b="1" dirty="0">
              <a:latin typeface="Segoe UI" pitchFamily="34" charset="0"/>
              <a:cs typeface="Segoe UI" pitchFamily="34" charset="0"/>
            </a:endParaRPr>
          </a:p>
        </p:txBody>
      </p:sp>
      <p:pic>
        <p:nvPicPr>
          <p:cNvPr id="9" name="Picture 4" descr="C:\Users\tobrien\Desktop\MediaBin_Items_1\Exchange-online_bL_r.png"/>
          <p:cNvPicPr>
            <a:picLocks noChangeAspect="1" noChangeArrowheads="1"/>
          </p:cNvPicPr>
          <p:nvPr/>
        </p:nvPicPr>
        <p:blipFill>
          <a:blip r:embed="rId4" cstate="print"/>
          <a:stretch>
            <a:fillRect/>
          </a:stretch>
        </p:blipFill>
        <p:spPr bwMode="auto">
          <a:xfrm>
            <a:off x="5016898" y="3254506"/>
            <a:ext cx="1612502" cy="326893"/>
          </a:xfrm>
          <a:prstGeom prst="rect">
            <a:avLst/>
          </a:prstGeom>
          <a:noFill/>
          <a:ln>
            <a:noFill/>
          </a:ln>
        </p:spPr>
      </p:pic>
      <p:pic>
        <p:nvPicPr>
          <p:cNvPr id="10" name="Picture 5" descr="C:\Users\tobrien\Desktop\MediaBin_Items_1\ofc-Comm-Online_rgb_r.png"/>
          <p:cNvPicPr>
            <a:picLocks noChangeAspect="1" noChangeArrowheads="1"/>
          </p:cNvPicPr>
          <p:nvPr/>
        </p:nvPicPr>
        <p:blipFill>
          <a:blip r:embed="rId5" cstate="print"/>
          <a:stretch>
            <a:fillRect/>
          </a:stretch>
        </p:blipFill>
        <p:spPr bwMode="auto">
          <a:xfrm>
            <a:off x="4505527" y="3720404"/>
            <a:ext cx="2733473" cy="318195"/>
          </a:xfrm>
          <a:prstGeom prst="rect">
            <a:avLst/>
          </a:prstGeom>
          <a:noFill/>
          <a:ln>
            <a:noFill/>
          </a:ln>
        </p:spPr>
      </p:pic>
      <p:pic>
        <p:nvPicPr>
          <p:cNvPr id="11" name="Picture 5"/>
          <p:cNvPicPr>
            <a:picLocks noChangeAspect="1" noChangeArrowheads="1"/>
          </p:cNvPicPr>
          <p:nvPr/>
        </p:nvPicPr>
        <p:blipFill>
          <a:blip r:embed="rId6" cstate="print"/>
          <a:stretch>
            <a:fillRect/>
          </a:stretch>
        </p:blipFill>
        <p:spPr bwMode="auto">
          <a:xfrm>
            <a:off x="1747809" y="3733799"/>
            <a:ext cx="1909791" cy="336325"/>
          </a:xfrm>
          <a:prstGeom prst="rect">
            <a:avLst/>
          </a:prstGeom>
          <a:noFill/>
          <a:ln>
            <a:noFill/>
          </a:ln>
        </p:spPr>
      </p:pic>
      <p:pic>
        <p:nvPicPr>
          <p:cNvPr id="15" name="Picture 3" descr="V:\Designer Resources\MS Resources\Colors and Logos\Logos\sharepoint online - no Ofc\ShrPt-Online_h_bL.png"/>
          <p:cNvPicPr>
            <a:picLocks noChangeAspect="1" noChangeArrowheads="1"/>
          </p:cNvPicPr>
          <p:nvPr/>
        </p:nvPicPr>
        <p:blipFill>
          <a:blip r:embed="rId7" cstate="print">
            <a:lum bright="100000"/>
          </a:blip>
          <a:srcRect/>
          <a:stretch>
            <a:fillRect/>
          </a:stretch>
        </p:blipFill>
        <p:spPr bwMode="auto">
          <a:xfrm>
            <a:off x="2406756" y="3009478"/>
            <a:ext cx="1784244" cy="267122"/>
          </a:xfrm>
          <a:prstGeom prst="rect">
            <a:avLst/>
          </a:prstGeom>
          <a:noFill/>
        </p:spPr>
      </p:pic>
      <p:sp>
        <p:nvSpPr>
          <p:cNvPr id="13" name="Title 46"/>
          <p:cNvSpPr txBox="1">
            <a:spLocks/>
          </p:cNvSpPr>
          <p:nvPr/>
        </p:nvSpPr>
        <p:spPr>
          <a:xfrm>
            <a:off x="457200" y="152400"/>
            <a:ext cx="8686800" cy="762000"/>
          </a:xfrm>
          <a:prstGeom prst="rect">
            <a:avLst/>
          </a:prstGeom>
        </p:spPr>
        <p:txBody>
          <a:bodyPr vert="horz" lIns="0" tIns="45720" rIns="0" bIns="0" anchor="b">
            <a:normAutofit fontScale="97500" lnSpcReduction="10000"/>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Microsoft Online Services</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27" name="Explosion 2 26"/>
          <p:cNvSpPr/>
          <p:nvPr/>
        </p:nvSpPr>
        <p:spPr>
          <a:xfrm rot="932713">
            <a:off x="6722603" y="2303458"/>
            <a:ext cx="1524000" cy="10161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781800" y="2694801"/>
            <a:ext cx="1354858"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$15 per user/month</a:t>
            </a:r>
            <a:endParaRPr lang="en-US" sz="1050" dirty="0">
              <a:effectLst>
                <a:outerShdw blurRad="38100" dist="38100" dir="2700000" algn="tl">
                  <a:srgbClr val="000000">
                    <a:alpha val="43137"/>
                  </a:srgbClr>
                </a:outerShdw>
              </a:effectLst>
            </a:endParaRPr>
          </a:p>
        </p:txBody>
      </p:sp>
      <p:grpSp>
        <p:nvGrpSpPr>
          <p:cNvPr id="3" name="Group 31"/>
          <p:cNvGrpSpPr/>
          <p:nvPr/>
        </p:nvGrpSpPr>
        <p:grpSpPr>
          <a:xfrm>
            <a:off x="533400" y="4485457"/>
            <a:ext cx="7991273" cy="1534343"/>
            <a:chOff x="533400" y="4485457"/>
            <a:chExt cx="7991273" cy="1534343"/>
          </a:xfrm>
        </p:grpSpPr>
        <p:sp>
          <p:nvSpPr>
            <p:cNvPr id="12" name="Rounded Rectangle 11"/>
            <p:cNvSpPr/>
            <p:nvPr/>
          </p:nvSpPr>
          <p:spPr bwMode="auto">
            <a:xfrm>
              <a:off x="533400" y="4495800"/>
              <a:ext cx="7991273" cy="1524000"/>
            </a:xfrm>
            <a:prstGeom prst="roundRect">
              <a:avLst>
                <a:gd name="adj" fmla="val 10459"/>
              </a:avLst>
            </a:prstGeom>
            <a:gradFill flip="none" rotWithShape="1">
              <a:gsLst>
                <a:gs pos="0">
                  <a:srgbClr val="3BA0CD">
                    <a:lumMod val="40000"/>
                    <a:lumOff val="60000"/>
                  </a:srgbClr>
                </a:gs>
                <a:gs pos="37000">
                  <a:srgbClr val="3BA0CD">
                    <a:lumMod val="75000"/>
                  </a:srgbClr>
                </a:gs>
                <a:gs pos="70000">
                  <a:srgbClr val="3BA0CD"/>
                </a:gs>
                <a:gs pos="100000">
                  <a:srgbClr val="3BA0CD">
                    <a:lumMod val="60000"/>
                    <a:lumOff val="40000"/>
                  </a:srgbClr>
                </a:gs>
              </a:gsLst>
              <a:lin ang="5400000" scaled="1"/>
              <a:tileRect/>
            </a:gradFill>
            <a:ln w="41275">
              <a:gradFill>
                <a:gsLst>
                  <a:gs pos="0">
                    <a:srgbClr val="3BA0CD"/>
                  </a:gs>
                  <a:gs pos="100000">
                    <a:srgbClr val="3BA0CD">
                      <a:lumMod val="60000"/>
                      <a:lumOff val="40000"/>
                    </a:srgbClr>
                  </a:gs>
                </a:gsLst>
                <a:lin ang="5400000" scaled="0"/>
              </a:gradFill>
              <a:headEnd type="none" w="med" len="med"/>
              <a:tailEnd type="none" w="med" len="med"/>
            </a:ln>
            <a:effectLst>
              <a:glow rad="228600">
                <a:schemeClr val="accent1">
                  <a:satMod val="175000"/>
                  <a:alpha val="40000"/>
                </a:schemeClr>
              </a:glow>
              <a:outerShdw blurRad="254000" dist="63500" dir="2400000" algn="ctr" rotWithShape="0">
                <a:srgbClr val="050595">
                  <a:alpha val="25000"/>
                </a:srgbClr>
              </a:out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ctr" anchorCtr="0" compatLnSpc="1">
              <a:prstTxWarp prst="textNoShape">
                <a:avLst/>
              </a:prstTxWarp>
            </a:bodyPr>
            <a:lstStyle/>
            <a:p>
              <a:pPr algn="ctr" defTabSz="761719">
                <a:defRPr/>
              </a:pPr>
              <a:endParaRPr lang="en-US" sz="1600" kern="0" dirty="0" smtClean="0">
                <a:solidFill>
                  <a:srgbClr val="FFFFFF"/>
                </a:solidFill>
                <a:latin typeface="Segoe"/>
              </a:endParaRPr>
            </a:p>
          </p:txBody>
        </p:sp>
        <p:sp>
          <p:nvSpPr>
            <p:cNvPr id="14" name="TextBox 13"/>
            <p:cNvSpPr txBox="1"/>
            <p:nvPr/>
          </p:nvSpPr>
          <p:spPr>
            <a:xfrm>
              <a:off x="685800" y="4571999"/>
              <a:ext cx="5729389" cy="369332"/>
            </a:xfrm>
            <a:prstGeom prst="rect">
              <a:avLst/>
            </a:prstGeom>
            <a:noFill/>
          </p:spPr>
          <p:txBody>
            <a:bodyPr wrap="none" rtlCol="0">
              <a:spAutoFit/>
            </a:bodyPr>
            <a:lstStyle/>
            <a:p>
              <a:r>
                <a:rPr lang="en-US" altLang="zh-CN" b="1" dirty="0" smtClean="0">
                  <a:latin typeface="Segoe UI" pitchFamily="34" charset="0"/>
                  <a:cs typeface="Segoe UI" pitchFamily="34" charset="0"/>
                </a:rPr>
                <a:t>Business Productivity Online </a:t>
              </a:r>
              <a:r>
                <a:rPr lang="en-US" altLang="zh-CN" b="1" dirty="0" err="1" smtClean="0">
                  <a:latin typeface="Segoe UI" pitchFamily="34" charset="0"/>
                  <a:cs typeface="Segoe UI" pitchFamily="34" charset="0"/>
                </a:rPr>
                <a:t>Deskless</a:t>
              </a:r>
              <a:r>
                <a:rPr lang="en-US" altLang="zh-CN" b="1" dirty="0" smtClean="0">
                  <a:latin typeface="Segoe UI" pitchFamily="34" charset="0"/>
                  <a:cs typeface="Segoe UI" pitchFamily="34" charset="0"/>
                </a:rPr>
                <a:t> Worker Suite</a:t>
              </a:r>
              <a:endParaRPr lang="en-US" altLang="zh-CN" b="1" dirty="0">
                <a:latin typeface="Segoe UI" pitchFamily="34" charset="0"/>
                <a:cs typeface="Segoe UI" pitchFamily="34" charset="0"/>
              </a:endParaRPr>
            </a:p>
          </p:txBody>
        </p:sp>
        <p:pic>
          <p:nvPicPr>
            <p:cNvPr id="21" name="Picture 3" descr="V:\Designer Resources\MS Resources\Colors and Logos\Logos\sharepoint online - no Ofc\ShrPt-Online_h_bL.png"/>
            <p:cNvPicPr>
              <a:picLocks noChangeAspect="1" noChangeArrowheads="1"/>
            </p:cNvPicPr>
            <p:nvPr/>
          </p:nvPicPr>
          <p:blipFill>
            <a:blip r:embed="rId7" cstate="print">
              <a:lum bright="100000"/>
            </a:blip>
            <a:srcRect/>
            <a:stretch>
              <a:fillRect/>
            </a:stretch>
          </p:blipFill>
          <p:spPr bwMode="auto">
            <a:xfrm>
              <a:off x="1447800" y="5334000"/>
              <a:ext cx="1784244" cy="267122"/>
            </a:xfrm>
            <a:prstGeom prst="rect">
              <a:avLst/>
            </a:prstGeom>
            <a:noFill/>
          </p:spPr>
        </p:pic>
        <p:pic>
          <p:nvPicPr>
            <p:cNvPr id="22" name="Picture 4" descr="C:\Users\tobrien\Desktop\MediaBin_Items_1\Exchange-online_bL_r.png"/>
            <p:cNvPicPr>
              <a:picLocks noChangeAspect="1" noChangeArrowheads="1"/>
            </p:cNvPicPr>
            <p:nvPr/>
          </p:nvPicPr>
          <p:blipFill>
            <a:blip r:embed="rId4" cstate="print"/>
            <a:stretch>
              <a:fillRect/>
            </a:stretch>
          </p:blipFill>
          <p:spPr bwMode="auto">
            <a:xfrm>
              <a:off x="4495800" y="5311907"/>
              <a:ext cx="1612502" cy="326893"/>
            </a:xfrm>
            <a:prstGeom prst="rect">
              <a:avLst/>
            </a:prstGeom>
            <a:noFill/>
            <a:ln>
              <a:noFill/>
            </a:ln>
          </p:spPr>
        </p:pic>
        <p:sp>
          <p:nvSpPr>
            <p:cNvPr id="25" name="TextBox 24"/>
            <p:cNvSpPr txBox="1"/>
            <p:nvPr/>
          </p:nvSpPr>
          <p:spPr>
            <a:xfrm>
              <a:off x="1981200" y="5583501"/>
              <a:ext cx="1556836" cy="230832"/>
            </a:xfrm>
            <a:prstGeom prst="rect">
              <a:avLst/>
            </a:prstGeom>
            <a:noFill/>
          </p:spPr>
          <p:txBody>
            <a:bodyPr wrap="none" rtlCol="0">
              <a:spAutoFit/>
            </a:bodyPr>
            <a:lstStyle/>
            <a:p>
              <a:r>
                <a:rPr lang="en-US" sz="900" i="1" dirty="0" smtClean="0"/>
                <a:t>(</a:t>
              </a:r>
              <a:r>
                <a:rPr lang="en-US" sz="900" i="1" dirty="0" err="1" smtClean="0"/>
                <a:t>Deskless</a:t>
              </a:r>
              <a:r>
                <a:rPr lang="en-US" sz="900" i="1" dirty="0" smtClean="0"/>
                <a:t> Worker Version)</a:t>
              </a:r>
              <a:endParaRPr lang="en-US" sz="900" i="1" dirty="0"/>
            </a:p>
          </p:txBody>
        </p:sp>
        <p:sp>
          <p:nvSpPr>
            <p:cNvPr id="26" name="TextBox 25"/>
            <p:cNvSpPr txBox="1"/>
            <p:nvPr/>
          </p:nvSpPr>
          <p:spPr>
            <a:xfrm>
              <a:off x="5453564" y="5560368"/>
              <a:ext cx="1556836" cy="230832"/>
            </a:xfrm>
            <a:prstGeom prst="rect">
              <a:avLst/>
            </a:prstGeom>
            <a:noFill/>
          </p:spPr>
          <p:txBody>
            <a:bodyPr wrap="none" rtlCol="0">
              <a:spAutoFit/>
            </a:bodyPr>
            <a:lstStyle/>
            <a:p>
              <a:r>
                <a:rPr lang="en-US" sz="900" i="1" dirty="0" smtClean="0"/>
                <a:t>(</a:t>
              </a:r>
              <a:r>
                <a:rPr lang="en-US" sz="900" i="1" dirty="0" err="1" smtClean="0"/>
                <a:t>Deskless</a:t>
              </a:r>
              <a:r>
                <a:rPr lang="en-US" sz="900" i="1" dirty="0" smtClean="0"/>
                <a:t> Worker Version)</a:t>
              </a:r>
              <a:endParaRPr lang="en-US" sz="900" i="1" dirty="0"/>
            </a:p>
          </p:txBody>
        </p:sp>
        <p:sp>
          <p:nvSpPr>
            <p:cNvPr id="29" name="Explosion 2 28"/>
            <p:cNvSpPr/>
            <p:nvPr/>
          </p:nvSpPr>
          <p:spPr>
            <a:xfrm rot="932713">
              <a:off x="6722603" y="4485457"/>
              <a:ext cx="1524000" cy="10161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826537" y="4876800"/>
              <a:ext cx="1316386"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$3 per user/month</a:t>
              </a:r>
              <a:endParaRPr lang="en-US" sz="1050" dirty="0">
                <a:effectLst>
                  <a:outerShdw blurRad="38100" dist="38100" dir="2700000" algn="tl">
                    <a:srgbClr val="000000">
                      <a:alpha val="43137"/>
                    </a:srgbClr>
                  </a:outerShdw>
                </a:effectLst>
              </a:endParaRPr>
            </a:p>
          </p:txBody>
        </p:sp>
      </p:grpSp>
      <p:sp>
        <p:nvSpPr>
          <p:cNvPr id="24" name="TextBox 23"/>
          <p:cNvSpPr txBox="1"/>
          <p:nvPr/>
        </p:nvSpPr>
        <p:spPr>
          <a:xfrm>
            <a:off x="4724400" y="6248400"/>
            <a:ext cx="4310795" cy="253916"/>
          </a:xfrm>
          <a:prstGeom prst="rect">
            <a:avLst/>
          </a:prstGeom>
          <a:noFill/>
        </p:spPr>
        <p:txBody>
          <a:bodyPr wrap="none" rtlCol="0">
            <a:spAutoFit/>
          </a:bodyPr>
          <a:lstStyle/>
          <a:p>
            <a:r>
              <a:rPr lang="en-US" sz="1050" dirty="0" smtClean="0"/>
              <a:t>Based on User Subscription License;  Requires Annual Commitment </a:t>
            </a:r>
            <a:endParaRPr lang="en-US" sz="1050" dirty="0"/>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0375" y="184160"/>
            <a:ext cx="8382000" cy="646517"/>
          </a:xfrm>
        </p:spPr>
        <p:txBody>
          <a:bodyPr>
            <a:normAutofit fontScale="90000"/>
            <a:scene3d>
              <a:camera prst="orthographicFront"/>
              <a:lightRig rig="glow" dir="tl"/>
            </a:scene3d>
            <a:sp3d extrusionH="31750" prstMaterial="metal">
              <a:bevelT w="38100" h="38100"/>
              <a:contourClr>
                <a:srgbClr val="000000"/>
              </a:contourClr>
            </a:sp3d>
          </a:bodyPr>
          <a:lstStyle/>
          <a:p>
            <a:pPr defTabSz="914363" eaLnBrk="1" fontAlgn="auto" hangingPunct="1">
              <a:spcAft>
                <a:spcPts val="0"/>
              </a:spcAft>
              <a:defRPr/>
            </a:pPr>
            <a:r>
              <a:rPr spc="-113">
                <a:gradFill flip="none" rotWithShape="1">
                  <a:gsLst>
                    <a:gs pos="28000">
                      <a:srgbClr val="FFFFFF"/>
                    </a:gs>
                    <a:gs pos="48000">
                      <a:srgbClr val="FFF989"/>
                    </a:gs>
                    <a:gs pos="80000">
                      <a:srgbClr val="FFBB33"/>
                    </a:gs>
                  </a:gsLst>
                  <a:lin ang="5400000" scaled="1"/>
                  <a:tileRect/>
                </a:gradFill>
                <a:effectLst>
                  <a:outerShdw blurRad="101600" algn="ctr" rotWithShape="0">
                    <a:prstClr val="black"/>
                  </a:outerShdw>
                </a:effectLst>
              </a:rPr>
              <a:t>Agenda </a:t>
            </a:r>
          </a:p>
        </p:txBody>
      </p:sp>
      <p:sp>
        <p:nvSpPr>
          <p:cNvPr id="18435" name="Content Placeholder 2"/>
          <p:cNvSpPr>
            <a:spLocks noGrp="1"/>
          </p:cNvSpPr>
          <p:nvPr>
            <p:ph type="body" sz="quarter" idx="4294967295"/>
          </p:nvPr>
        </p:nvSpPr>
        <p:spPr>
          <a:xfrm>
            <a:off x="609600" y="990600"/>
            <a:ext cx="8534400" cy="3970318"/>
          </a:xfrm>
        </p:spPr>
        <p:txBody>
          <a:bodyPr/>
          <a:lstStyle/>
          <a:p>
            <a:pPr marL="396875" indent="-396875" eaLnBrk="1" hangingPunct="1">
              <a:lnSpc>
                <a:spcPct val="150000"/>
              </a:lnSpc>
            </a:pPr>
            <a:r>
              <a:rPr lang="en-US" dirty="0" smtClean="0"/>
              <a:t>Welcome!</a:t>
            </a:r>
          </a:p>
          <a:p>
            <a:pPr marL="396875" indent="-396875" eaLnBrk="1" hangingPunct="1">
              <a:lnSpc>
                <a:spcPct val="105000"/>
              </a:lnSpc>
            </a:pPr>
            <a:r>
              <a:rPr lang="en-US" dirty="0" smtClean="0"/>
              <a:t>Online Services Overview</a:t>
            </a:r>
          </a:p>
          <a:p>
            <a:pPr marL="742950" lvl="1" indent="-285750" eaLnBrk="1" hangingPunct="1">
              <a:lnSpc>
                <a:spcPct val="105000"/>
              </a:lnSpc>
            </a:pPr>
            <a:r>
              <a:rPr lang="en-US" sz="2400" dirty="0" smtClean="0"/>
              <a:t>Software + Services</a:t>
            </a:r>
          </a:p>
          <a:p>
            <a:pPr marL="742950" lvl="1" indent="-285750" eaLnBrk="1" hangingPunct="1">
              <a:lnSpc>
                <a:spcPct val="105000"/>
              </a:lnSpc>
            </a:pPr>
            <a:r>
              <a:rPr lang="en-US" sz="2400" dirty="0" smtClean="0"/>
              <a:t>Exchange Hosted Services (Service)</a:t>
            </a:r>
          </a:p>
          <a:p>
            <a:pPr marL="742950" lvl="1" indent="-285750" eaLnBrk="1" hangingPunct="1">
              <a:lnSpc>
                <a:spcPct val="105000"/>
              </a:lnSpc>
            </a:pPr>
            <a:r>
              <a:rPr lang="en-US" sz="2400" dirty="0" smtClean="0"/>
              <a:t>BPOS </a:t>
            </a:r>
            <a:r>
              <a:rPr lang="en-US" sz="2400" dirty="0" smtClean="0"/>
              <a:t>– Business Productivity Online Service</a:t>
            </a:r>
          </a:p>
          <a:p>
            <a:pPr marL="396875" indent="-396875" eaLnBrk="1" hangingPunct="1">
              <a:lnSpc>
                <a:spcPct val="105000"/>
              </a:lnSpc>
            </a:pPr>
            <a:r>
              <a:rPr lang="en-US" dirty="0" smtClean="0"/>
              <a:t>Q&amp;A</a:t>
            </a:r>
            <a:endParaRPr lang="en-US" dirty="0" smtClean="0"/>
          </a:p>
          <a:p>
            <a:pPr marL="396875" indent="-396875" eaLnBrk="1" hangingPunct="1">
              <a:lnSpc>
                <a:spcPct val="105000"/>
              </a:lnSpc>
            </a:pPr>
            <a:r>
              <a:rPr lang="en-US" dirty="0" smtClean="0"/>
              <a:t>Thank you!!</a:t>
            </a:r>
            <a:endParaRPr lang="en-US" sz="2400" dirty="0"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228600"/>
            <a:ext cx="8375650" cy="664797"/>
          </a:xfrm>
        </p:spPr>
        <p:txBody>
          <a:bodyPr/>
          <a:lstStyle/>
          <a:p>
            <a:r>
              <a:rPr lang="en-US" sz="4500" dirty="0" smtClean="0"/>
              <a:t>Microsoft Online </a:t>
            </a:r>
            <a:r>
              <a:rPr sz="4500" smtClean="0"/>
              <a:t>Today</a:t>
            </a:r>
            <a:endParaRPr lang="en-US" sz="4500" dirty="0"/>
          </a:p>
        </p:txBody>
      </p:sp>
      <p:sp>
        <p:nvSpPr>
          <p:cNvPr id="3" name="Content Placeholder 2"/>
          <p:cNvSpPr>
            <a:spLocks noGrp="1"/>
          </p:cNvSpPr>
          <p:nvPr>
            <p:ph idx="1"/>
          </p:nvPr>
        </p:nvSpPr>
        <p:spPr>
          <a:xfrm>
            <a:off x="357158" y="1447800"/>
            <a:ext cx="8382000" cy="443198"/>
          </a:xfrm>
        </p:spPr>
        <p:txBody>
          <a:bodyPr>
            <a:normAutofit fontScale="77500" lnSpcReduction="20000"/>
          </a:bodyPr>
          <a:lstStyle/>
          <a:p>
            <a:pPr>
              <a:buNone/>
            </a:pPr>
            <a:r>
              <a:rPr lang="en-US" i="1" dirty="0" smtClean="0">
                <a:effectLst>
                  <a:outerShdw blurRad="38100" dist="38100" dir="2700000" algn="tl">
                    <a:srgbClr val="000000">
                      <a:alpha val="43137"/>
                    </a:srgbClr>
                  </a:outerShdw>
                </a:effectLst>
              </a:rPr>
              <a:t>Business Productivity Online Suite Reference Customers</a:t>
            </a:r>
            <a:endParaRPr lang="en-US" sz="1600" i="1" dirty="0" smtClean="0">
              <a:effectLst>
                <a:outerShdw blurRad="38100" dist="38100" dir="2700000" algn="tl">
                  <a:srgbClr val="000000">
                    <a:alpha val="43137"/>
                  </a:srgbClr>
                </a:outerShdw>
              </a:effectLst>
            </a:endParaRPr>
          </a:p>
        </p:txBody>
      </p:sp>
      <p:pic>
        <p:nvPicPr>
          <p:cNvPr id="17" name="Picture 16" descr="Ingersoll-Rand copy.png"/>
          <p:cNvPicPr>
            <a:picLocks noChangeAspect="1"/>
          </p:cNvPicPr>
          <p:nvPr/>
        </p:nvPicPr>
        <p:blipFill>
          <a:blip r:embed="rId3" cstate="print"/>
          <a:stretch>
            <a:fillRect/>
          </a:stretch>
        </p:blipFill>
        <p:spPr>
          <a:xfrm>
            <a:off x="381000" y="2209800"/>
            <a:ext cx="1371600" cy="1157931"/>
          </a:xfrm>
          <a:prstGeom prst="rect">
            <a:avLst/>
          </a:prstGeom>
          <a:effectLst>
            <a:outerShdw blurRad="50800" dist="38100" dir="2700000" algn="tl" rotWithShape="0">
              <a:prstClr val="black">
                <a:alpha val="40000"/>
              </a:prstClr>
            </a:outerShdw>
          </a:effectLst>
        </p:spPr>
      </p:pic>
      <p:pic>
        <p:nvPicPr>
          <p:cNvPr id="18" name="Picture 17" descr="Blockbuster_Media copy.png"/>
          <p:cNvPicPr>
            <a:picLocks noChangeAspect="1"/>
          </p:cNvPicPr>
          <p:nvPr/>
        </p:nvPicPr>
        <p:blipFill>
          <a:blip r:embed="rId4" cstate="print"/>
          <a:stretch>
            <a:fillRect/>
          </a:stretch>
        </p:blipFill>
        <p:spPr>
          <a:xfrm>
            <a:off x="1828800" y="3429000"/>
            <a:ext cx="1468052" cy="838200"/>
          </a:xfrm>
          <a:prstGeom prst="rect">
            <a:avLst/>
          </a:prstGeom>
          <a:effectLst>
            <a:outerShdw blurRad="50800" dist="38100" dir="2700000" algn="tl" rotWithShape="0">
              <a:prstClr val="black">
                <a:alpha val="40000"/>
              </a:prstClr>
            </a:outerShdw>
          </a:effectLst>
        </p:spPr>
      </p:pic>
      <p:pic>
        <p:nvPicPr>
          <p:cNvPr id="20" name="Picture 19" descr="F:\BOS\BOSD\Company Logos\Doosan copy.png"/>
          <p:cNvPicPr>
            <a:picLocks noChangeAspect="1" noChangeArrowheads="1"/>
          </p:cNvPicPr>
          <p:nvPr/>
        </p:nvPicPr>
        <p:blipFill>
          <a:blip r:embed="rId5" cstate="print"/>
          <a:srcRect/>
          <a:stretch>
            <a:fillRect/>
          </a:stretch>
        </p:blipFill>
        <p:spPr bwMode="auto">
          <a:xfrm>
            <a:off x="3657600" y="2286000"/>
            <a:ext cx="1866488" cy="896302"/>
          </a:xfrm>
          <a:prstGeom prst="rect">
            <a:avLst/>
          </a:prstGeom>
          <a:noFill/>
          <a:effectLst>
            <a:outerShdw blurRad="50800" dist="38100" dir="2700000" algn="tl" rotWithShape="0">
              <a:prstClr val="black">
                <a:alpha val="40000"/>
              </a:prstClr>
            </a:outerShdw>
          </a:effectLst>
        </p:spPr>
      </p:pic>
      <p:pic>
        <p:nvPicPr>
          <p:cNvPr id="21" name="Picture 20" descr="F:\BOS\BOSD\Company Logos\Aviva copy.png"/>
          <p:cNvPicPr>
            <a:picLocks noChangeAspect="1" noChangeArrowheads="1"/>
          </p:cNvPicPr>
          <p:nvPr/>
        </p:nvPicPr>
        <p:blipFill>
          <a:blip r:embed="rId6" cstate="print">
            <a:lum bright="99000"/>
          </a:blip>
          <a:srcRect/>
          <a:stretch>
            <a:fillRect/>
          </a:stretch>
        </p:blipFill>
        <p:spPr bwMode="auto">
          <a:xfrm>
            <a:off x="7010400" y="2057400"/>
            <a:ext cx="1333500" cy="977206"/>
          </a:xfrm>
          <a:prstGeom prst="rect">
            <a:avLst/>
          </a:prstGeom>
          <a:noFill/>
          <a:effectLst>
            <a:outerShdw blurRad="50800" dist="38100" dir="2700000" algn="tl" rotWithShape="0">
              <a:prstClr val="black">
                <a:alpha val="40000"/>
              </a:prstClr>
            </a:outerShdw>
          </a:effectLst>
        </p:spPr>
      </p:pic>
      <p:pic>
        <p:nvPicPr>
          <p:cNvPr id="22" name="Picture 21" descr="XL_Capital copy.png"/>
          <p:cNvPicPr>
            <a:picLocks noChangeAspect="1"/>
          </p:cNvPicPr>
          <p:nvPr/>
        </p:nvPicPr>
        <p:blipFill>
          <a:blip r:embed="rId7" cstate="print"/>
          <a:stretch>
            <a:fillRect/>
          </a:stretch>
        </p:blipFill>
        <p:spPr>
          <a:xfrm>
            <a:off x="381000" y="5105400"/>
            <a:ext cx="1600200" cy="455938"/>
          </a:xfrm>
          <a:prstGeom prst="rect">
            <a:avLst/>
          </a:prstGeom>
          <a:effectLst>
            <a:outerShdw blurRad="50800" dist="38100" dir="2700000" algn="tl" rotWithShape="0">
              <a:prstClr val="black">
                <a:alpha val="40000"/>
              </a:prstClr>
            </a:outerShdw>
          </a:effectLst>
        </p:spPr>
      </p:pic>
      <p:pic>
        <p:nvPicPr>
          <p:cNvPr id="23" name="Picture 22" descr="Energizer copy.png"/>
          <p:cNvPicPr>
            <a:picLocks noChangeAspect="1"/>
          </p:cNvPicPr>
          <p:nvPr/>
        </p:nvPicPr>
        <p:blipFill>
          <a:blip r:embed="rId8" cstate="print"/>
          <a:stretch>
            <a:fillRect/>
          </a:stretch>
        </p:blipFill>
        <p:spPr>
          <a:xfrm>
            <a:off x="2514600" y="4699014"/>
            <a:ext cx="990600" cy="1168386"/>
          </a:xfrm>
          <a:prstGeom prst="rect">
            <a:avLst/>
          </a:prstGeom>
          <a:effectLst>
            <a:outerShdw blurRad="50800" dist="38100" dir="2700000" algn="tl" rotWithShape="0">
              <a:prstClr val="black">
                <a:alpha val="40000"/>
              </a:prstClr>
            </a:outerShdw>
          </a:effectLst>
        </p:spPr>
      </p:pic>
      <p:pic>
        <p:nvPicPr>
          <p:cNvPr id="25" name="Picture 24" descr="Coca-Cola_Enterprises_Inc_ copy.png"/>
          <p:cNvPicPr>
            <a:picLocks noChangeAspect="1"/>
          </p:cNvPicPr>
          <p:nvPr/>
        </p:nvPicPr>
        <p:blipFill>
          <a:blip r:embed="rId9" cstate="print"/>
          <a:stretch>
            <a:fillRect/>
          </a:stretch>
        </p:blipFill>
        <p:spPr>
          <a:xfrm>
            <a:off x="3962400" y="4724400"/>
            <a:ext cx="3200400" cy="510978"/>
          </a:xfrm>
          <a:prstGeom prst="rect">
            <a:avLst/>
          </a:prstGeom>
          <a:effectLst>
            <a:outerShdw blurRad="50800" dist="38100" dir="2700000" algn="tl" rotWithShape="0">
              <a:prstClr val="black">
                <a:alpha val="40000"/>
              </a:prstClr>
            </a:outerShdw>
          </a:effectLst>
        </p:spPr>
      </p:pic>
      <p:pic>
        <p:nvPicPr>
          <p:cNvPr id="26" name="Picture 25" descr="Tyco copy.png"/>
          <p:cNvPicPr>
            <a:picLocks noChangeAspect="1"/>
          </p:cNvPicPr>
          <p:nvPr/>
        </p:nvPicPr>
        <p:blipFill>
          <a:blip r:embed="rId10" cstate="print"/>
          <a:stretch>
            <a:fillRect/>
          </a:stretch>
        </p:blipFill>
        <p:spPr>
          <a:xfrm>
            <a:off x="3657600" y="3886200"/>
            <a:ext cx="1371600" cy="463025"/>
          </a:xfrm>
          <a:prstGeom prst="rect">
            <a:avLst/>
          </a:prstGeom>
          <a:effectLst>
            <a:outerShdw blurRad="50800" dist="38100" dir="2700000" algn="tl" rotWithShape="0">
              <a:prstClr val="black">
                <a:alpha val="40000"/>
              </a:prstClr>
            </a:outerShdw>
          </a:effectLst>
        </p:spPr>
      </p:pic>
      <p:pic>
        <p:nvPicPr>
          <p:cNvPr id="27" name="Picture 26" descr="Ceridian copy.png"/>
          <p:cNvPicPr>
            <a:picLocks noChangeAspect="1"/>
          </p:cNvPicPr>
          <p:nvPr/>
        </p:nvPicPr>
        <p:blipFill>
          <a:blip r:embed="rId11" cstate="print"/>
          <a:stretch>
            <a:fillRect/>
          </a:stretch>
        </p:blipFill>
        <p:spPr>
          <a:xfrm>
            <a:off x="4038600" y="5638800"/>
            <a:ext cx="1828800" cy="397599"/>
          </a:xfrm>
          <a:prstGeom prst="rect">
            <a:avLst/>
          </a:prstGeom>
          <a:effectLst>
            <a:outerShdw blurRad="50800" dist="38100" dir="2700000" algn="tl" rotWithShape="0">
              <a:prstClr val="black">
                <a:alpha val="40000"/>
              </a:prstClr>
            </a:outerShdw>
          </a:effectLst>
        </p:spPr>
      </p:pic>
      <p:pic>
        <p:nvPicPr>
          <p:cNvPr id="28" name="Picture 27" descr="Autodesk copy white.png"/>
          <p:cNvPicPr>
            <a:picLocks noChangeAspect="1"/>
          </p:cNvPicPr>
          <p:nvPr/>
        </p:nvPicPr>
        <p:blipFill>
          <a:blip r:embed="rId12" cstate="print"/>
          <a:stretch>
            <a:fillRect/>
          </a:stretch>
        </p:blipFill>
        <p:spPr>
          <a:xfrm>
            <a:off x="7467600" y="4419600"/>
            <a:ext cx="1371600" cy="1155153"/>
          </a:xfrm>
          <a:prstGeom prst="rect">
            <a:avLst/>
          </a:prstGeom>
          <a:effectLst>
            <a:outerShdw blurRad="50800" dist="38100" dir="2700000" algn="tl" rotWithShape="0">
              <a:prstClr val="black">
                <a:alpha val="40000"/>
              </a:prstClr>
            </a:outerShdw>
          </a:effectLst>
        </p:spPr>
      </p:pic>
      <p:pic>
        <p:nvPicPr>
          <p:cNvPr id="15" name="Picture 15"/>
          <p:cNvPicPr>
            <a:picLocks noChangeAspect="1" noChangeArrowheads="1"/>
          </p:cNvPicPr>
          <p:nvPr/>
        </p:nvPicPr>
        <p:blipFill>
          <a:blip r:embed="rId13" cstate="print"/>
          <a:srcRect/>
          <a:stretch>
            <a:fillRect/>
          </a:stretch>
        </p:blipFill>
        <p:spPr bwMode="auto">
          <a:xfrm>
            <a:off x="6096000" y="6019800"/>
            <a:ext cx="2786958" cy="43408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6" name="Picture 15" descr="Eddie_Bauer copy.png"/>
          <p:cNvPicPr>
            <a:picLocks noChangeAspect="1"/>
          </p:cNvPicPr>
          <p:nvPr/>
        </p:nvPicPr>
        <p:blipFill>
          <a:blip r:embed="rId14" cstate="print">
            <a:lum bright="100000"/>
          </a:blip>
          <a:stretch>
            <a:fillRect/>
          </a:stretch>
        </p:blipFill>
        <p:spPr>
          <a:xfrm>
            <a:off x="5943600" y="3585844"/>
            <a:ext cx="2667006" cy="528956"/>
          </a:xfrm>
          <a:prstGeom prst="rect">
            <a:avLst/>
          </a:prstGeom>
          <a:effectLst>
            <a:outerShdw blurRad="50800" dist="38100" dir="2700000" algn="tl" rotWithShape="0">
              <a:prstClr val="black">
                <a:alpha val="40000"/>
              </a:prstClr>
            </a:outerShdw>
          </a:effectLst>
        </p:spPr>
      </p:pic>
      <p:sp>
        <p:nvSpPr>
          <p:cNvPr id="19" name="Content Placeholder 2"/>
          <p:cNvSpPr txBox="1">
            <a:spLocks/>
          </p:cNvSpPr>
          <p:nvPr/>
        </p:nvSpPr>
        <p:spPr>
          <a:xfrm>
            <a:off x="357158" y="838200"/>
            <a:ext cx="8382000" cy="44319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200" b="0" i="1"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More than 500,000 paid</a:t>
            </a:r>
            <a:r>
              <a:rPr kumimoji="0" lang="en-US" sz="2200" b="0" i="1" u="none" strike="noStrike" kern="1200" cap="none" spc="0" normalizeH="0" noProof="0" dirty="0" smtClean="0">
                <a:ln>
                  <a:noFill/>
                </a:ln>
                <a:effectLst>
                  <a:outerShdw blurRad="38100" dist="38100" dir="2700000" algn="tl">
                    <a:srgbClr val="000000">
                      <a:alpha val="43137"/>
                    </a:srgbClr>
                  </a:outerShdw>
                </a:effectLst>
                <a:uLnTx/>
                <a:uFillTx/>
                <a:latin typeface="+mn-lt"/>
                <a:ea typeface="+mn-ea"/>
                <a:cs typeface="+mn-cs"/>
              </a:rPr>
              <a:t> seats</a:t>
            </a:r>
            <a:endParaRPr kumimoji="0" lang="en-US" sz="2200" b="0" i="1"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
                                        <p:tgtEl>
                                          <p:spTgt spid="20"/>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
                                        <p:tgtEl>
                                          <p:spTgt spid="21"/>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
                                        <p:tgtEl>
                                          <p:spTgt spid="22"/>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
                                        <p:tgtEl>
                                          <p:spTgt spid="23"/>
                                        </p:tgtEl>
                                      </p:cBhvr>
                                    </p:animEffect>
                                  </p:childTnLst>
                                </p:cTn>
                              </p:par>
                            </p:childTnLst>
                          </p:cTn>
                        </p:par>
                        <p:par>
                          <p:cTn id="28" fill="hold">
                            <p:stCondLst>
                              <p:cond delay="12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
                                        <p:tgtEl>
                                          <p:spTgt spid="25"/>
                                        </p:tgtEl>
                                      </p:cBhvr>
                                    </p:animEffect>
                                  </p:childTnLst>
                                </p:cTn>
                              </p:par>
                            </p:childTnLst>
                          </p:cTn>
                        </p:par>
                        <p:par>
                          <p:cTn id="32" fill="hold">
                            <p:stCondLst>
                              <p:cond delay="14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200"/>
                                        <p:tgtEl>
                                          <p:spTgt spid="26"/>
                                        </p:tgtEl>
                                      </p:cBhvr>
                                    </p:animEffect>
                                  </p:childTnLst>
                                </p:cTn>
                              </p:par>
                            </p:childTnLst>
                          </p:cTn>
                        </p:par>
                        <p:par>
                          <p:cTn id="36" fill="hold">
                            <p:stCondLst>
                              <p:cond delay="16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200"/>
                                        <p:tgtEl>
                                          <p:spTgt spid="27"/>
                                        </p:tgtEl>
                                      </p:cBhvr>
                                    </p:animEffect>
                                  </p:childTnLst>
                                </p:cTn>
                              </p:par>
                            </p:childTnLst>
                          </p:cTn>
                        </p:par>
                        <p:par>
                          <p:cTn id="40" fill="hold">
                            <p:stCondLst>
                              <p:cond delay="1800"/>
                            </p:stCondLst>
                            <p:childTnLst>
                              <p:par>
                                <p:cTn id="41" presetID="10"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200"/>
                                        <p:tgtEl>
                                          <p:spTgt spid="28"/>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a:xfrm>
            <a:off x="228600" y="152400"/>
            <a:ext cx="7519183" cy="553998"/>
          </a:xfrm>
        </p:spPr>
        <p:txBody>
          <a:bodyPr>
            <a:normAutofit/>
          </a:bodyPr>
          <a:lstStyle/>
          <a:p>
            <a:pPr defTabSz="768096" fontAlgn="auto">
              <a:spcAft>
                <a:spcPts val="0"/>
              </a:spcAft>
              <a:defRPr/>
            </a:pPr>
            <a:r>
              <a:rPr lang="en-US" sz="4000" dirty="0" smtClean="0"/>
              <a:t>Success</a:t>
            </a:r>
            <a:r>
              <a:rPr sz="4000" smtClean="0"/>
              <a:t>s Story: </a:t>
            </a:r>
            <a:r>
              <a:rPr lang="en-US" sz="4000" dirty="0" smtClean="0"/>
              <a:t>British Petroleum</a:t>
            </a:r>
            <a:endParaRPr lang="en-US" kern="1200" spc="-10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mn-ea"/>
              <a:cs typeface="Arial" charset="0"/>
            </a:endParaRPr>
          </a:p>
        </p:txBody>
      </p:sp>
      <p:sp>
        <p:nvSpPr>
          <p:cNvPr id="6146" name="Rectangle 37"/>
          <p:cNvSpPr>
            <a:spLocks noChangeArrowheads="1"/>
          </p:cNvSpPr>
          <p:nvPr/>
        </p:nvSpPr>
        <p:spPr bwMode="auto">
          <a:xfrm>
            <a:off x="0" y="3035300"/>
            <a:ext cx="9144000" cy="3822700"/>
          </a:xfrm>
          <a:prstGeom prst="rect">
            <a:avLst/>
          </a:prstGeom>
          <a:gradFill rotWithShape="1">
            <a:gsLst>
              <a:gs pos="0">
                <a:srgbClr val="FFFFFF">
                  <a:alpha val="0"/>
                </a:srgbClr>
              </a:gs>
              <a:gs pos="100000">
                <a:srgbClr val="000000">
                  <a:alpha val="60999"/>
                </a:srgbClr>
              </a:gs>
            </a:gsLst>
            <a:lin ang="5400000" scaled="1"/>
          </a:gradFill>
          <a:ln w="12700" algn="ctr">
            <a:noFill/>
            <a:miter lim="800000"/>
            <a:headEnd/>
            <a:tailEnd/>
          </a:ln>
        </p:spPr>
        <p:txBody>
          <a:bodyPr wrap="none" lIns="91428" tIns="45715" rIns="91428" bIns="45715" anchor="ctr"/>
          <a:lstStyle/>
          <a:p>
            <a:pPr defTabSz="766763"/>
            <a:endParaRPr lang="en-US" sz="1500">
              <a:latin typeface="Segoe" pitchFamily="34" charset="0"/>
            </a:endParaRPr>
          </a:p>
        </p:txBody>
      </p:sp>
      <p:grpSp>
        <p:nvGrpSpPr>
          <p:cNvPr id="2" name="Group 58"/>
          <p:cNvGrpSpPr>
            <a:grpSpLocks/>
          </p:cNvGrpSpPr>
          <p:nvPr/>
        </p:nvGrpSpPr>
        <p:grpSpPr bwMode="auto">
          <a:xfrm>
            <a:off x="6800851" y="3384550"/>
            <a:ext cx="2162175" cy="1460500"/>
            <a:chOff x="7188200" y="6197600"/>
            <a:chExt cx="3459692" cy="1752600"/>
          </a:xfrm>
        </p:grpSpPr>
        <p:pic>
          <p:nvPicPr>
            <p:cNvPr id="6148" name="Rectangle 76802" descr="vertical glass rectangle short"/>
            <p:cNvPicPr>
              <a:picLocks noChangeAspect="1" noChangeArrowheads="1"/>
            </p:cNvPicPr>
            <p:nvPr/>
          </p:nvPicPr>
          <p:blipFill>
            <a:blip r:embed="rId3" cstate="print"/>
            <a:srcRect/>
            <a:stretch>
              <a:fillRect/>
            </a:stretch>
          </p:blipFill>
          <p:spPr bwMode="auto">
            <a:xfrm>
              <a:off x="7188200" y="6197600"/>
              <a:ext cx="3459692" cy="1752600"/>
            </a:xfrm>
            <a:prstGeom prst="rect">
              <a:avLst/>
            </a:prstGeom>
            <a:noFill/>
            <a:ln w="9525">
              <a:noFill/>
              <a:miter lim="800000"/>
              <a:headEnd/>
              <a:tailEnd/>
            </a:ln>
          </p:spPr>
        </p:pic>
        <p:pic>
          <p:nvPicPr>
            <p:cNvPr id="6149" name="Picture 5" descr="\\showsrus\images\MS_LOGOS_PACKAGING\U-Z\Visual Studio 2005\Logos and Logotypes\Visual Studio 2005 logo v white.png"/>
            <p:cNvPicPr>
              <a:picLocks noChangeAspect="1" noChangeArrowheads="1"/>
            </p:cNvPicPr>
            <p:nvPr/>
          </p:nvPicPr>
          <p:blipFill>
            <a:blip r:embed="rId4" cstate="print"/>
            <a:srcRect/>
            <a:stretch>
              <a:fillRect/>
            </a:stretch>
          </p:blipFill>
          <p:spPr bwMode="auto">
            <a:xfrm>
              <a:off x="8742774" y="6545580"/>
              <a:ext cx="1786751" cy="424846"/>
            </a:xfrm>
            <a:prstGeom prst="rect">
              <a:avLst/>
            </a:prstGeom>
            <a:noFill/>
            <a:ln w="9525">
              <a:noFill/>
              <a:miter lim="800000"/>
              <a:headEnd/>
              <a:tailEnd/>
            </a:ln>
          </p:spPr>
        </p:pic>
        <p:pic>
          <p:nvPicPr>
            <p:cNvPr id="6150" name="Picture 6" descr="Microsoft "/>
            <p:cNvPicPr>
              <a:picLocks noChangeAspect="1" noChangeArrowheads="1"/>
            </p:cNvPicPr>
            <p:nvPr/>
          </p:nvPicPr>
          <p:blipFill>
            <a:blip r:embed="rId5" cstate="print"/>
            <a:srcRect/>
            <a:stretch>
              <a:fillRect/>
            </a:stretch>
          </p:blipFill>
          <p:spPr bwMode="auto">
            <a:xfrm>
              <a:off x="7401571" y="6616700"/>
              <a:ext cx="1183012" cy="459450"/>
            </a:xfrm>
            <a:prstGeom prst="rect">
              <a:avLst/>
            </a:prstGeom>
            <a:noFill/>
            <a:ln w="9525">
              <a:noFill/>
              <a:miter lim="800000"/>
              <a:headEnd/>
              <a:tailEnd/>
            </a:ln>
          </p:spPr>
        </p:pic>
        <p:sp>
          <p:nvSpPr>
            <p:cNvPr id="16" name="TextBox 15"/>
            <p:cNvSpPr txBox="1"/>
            <p:nvPr/>
          </p:nvSpPr>
          <p:spPr>
            <a:xfrm>
              <a:off x="7508260" y="7153910"/>
              <a:ext cx="2844974" cy="590550"/>
            </a:xfrm>
            <a:prstGeom prst="rect">
              <a:avLst/>
            </a:prstGeom>
            <a:noFill/>
          </p:spPr>
          <p:txBody>
            <a:bodyPr>
              <a:spAutoFit/>
            </a:bodyPr>
            <a:lstStyle/>
            <a:p>
              <a:pPr algn="ctr" defTabSz="768096" fontAlgn="auto">
                <a:spcBef>
                  <a:spcPts val="0"/>
                </a:spcBef>
                <a:spcAft>
                  <a:spcPts val="0"/>
                </a:spcAft>
                <a:defRPr/>
              </a:pPr>
              <a:r>
                <a:rPr lang="en-US" sz="1300" b="1" i="1" kern="0" dirty="0">
                  <a:solidFill>
                    <a:schemeClr val="accent1">
                      <a:lumMod val="60000"/>
                      <a:lumOff val="40000"/>
                    </a:schemeClr>
                  </a:solidFill>
                  <a:effectLst>
                    <a:outerShdw blurRad="38100" dist="38100" dir="2700000" algn="tl">
                      <a:srgbClr val="000000">
                        <a:alpha val="43137"/>
                      </a:srgbClr>
                    </a:outerShdw>
                  </a:effectLst>
                  <a:latin typeface="Segoe UI" pitchFamily="34" charset="0"/>
                  <a:cs typeface="Segoe UI" pitchFamily="34" charset="0"/>
                </a:rPr>
                <a:t>Development Platform &amp; Tooling</a:t>
              </a:r>
            </a:p>
          </p:txBody>
        </p:sp>
      </p:grpSp>
      <p:grpSp>
        <p:nvGrpSpPr>
          <p:cNvPr id="3" name="Group 59"/>
          <p:cNvGrpSpPr>
            <a:grpSpLocks/>
          </p:cNvGrpSpPr>
          <p:nvPr/>
        </p:nvGrpSpPr>
        <p:grpSpPr bwMode="auto">
          <a:xfrm>
            <a:off x="4638676" y="5029200"/>
            <a:ext cx="2162175" cy="1460500"/>
            <a:chOff x="2882900" y="6273800"/>
            <a:chExt cx="3459692" cy="1752600"/>
          </a:xfrm>
        </p:grpSpPr>
        <p:pic>
          <p:nvPicPr>
            <p:cNvPr id="6153" name="Rectangle 76802" descr="vertical glass rectangle short"/>
            <p:cNvPicPr>
              <a:picLocks noChangeAspect="1" noChangeArrowheads="1"/>
            </p:cNvPicPr>
            <p:nvPr/>
          </p:nvPicPr>
          <p:blipFill>
            <a:blip r:embed="rId3" cstate="print"/>
            <a:srcRect/>
            <a:stretch>
              <a:fillRect/>
            </a:stretch>
          </p:blipFill>
          <p:spPr bwMode="auto">
            <a:xfrm>
              <a:off x="2882900" y="6273800"/>
              <a:ext cx="3459692" cy="1752600"/>
            </a:xfrm>
            <a:prstGeom prst="rect">
              <a:avLst/>
            </a:prstGeom>
            <a:noFill/>
            <a:ln w="9525">
              <a:noFill/>
              <a:miter lim="800000"/>
              <a:headEnd/>
              <a:tailEnd/>
            </a:ln>
          </p:spPr>
        </p:pic>
        <p:pic>
          <p:nvPicPr>
            <p:cNvPr id="6154" name="Picture 3" descr="\\showsrus\images\MS_LOGOS_PACKAGING\R-T\SQL Server 2005\English\Logos &amp; Logotypes\SQL Server 2005 white.png"/>
            <p:cNvPicPr>
              <a:picLocks noChangeAspect="1" noChangeArrowheads="1"/>
            </p:cNvPicPr>
            <p:nvPr/>
          </p:nvPicPr>
          <p:blipFill>
            <a:blip r:embed="rId6" cstate="print"/>
            <a:srcRect/>
            <a:stretch>
              <a:fillRect/>
            </a:stretch>
          </p:blipFill>
          <p:spPr bwMode="auto">
            <a:xfrm>
              <a:off x="3307073" y="6606540"/>
              <a:ext cx="2761180" cy="474034"/>
            </a:xfrm>
            <a:prstGeom prst="rect">
              <a:avLst/>
            </a:prstGeom>
            <a:noFill/>
            <a:ln w="9525">
              <a:noFill/>
              <a:miter lim="800000"/>
              <a:headEnd/>
              <a:tailEnd/>
            </a:ln>
          </p:spPr>
        </p:pic>
        <p:sp>
          <p:nvSpPr>
            <p:cNvPr id="22" name="TextBox 21"/>
            <p:cNvSpPr txBox="1"/>
            <p:nvPr/>
          </p:nvSpPr>
          <p:spPr>
            <a:xfrm>
              <a:off x="3225822" y="7111999"/>
              <a:ext cx="2847514" cy="830996"/>
            </a:xfrm>
            <a:prstGeom prst="rect">
              <a:avLst/>
            </a:prstGeom>
            <a:noFill/>
          </p:spPr>
          <p:txBody>
            <a:bodyPr>
              <a:spAutoFit/>
            </a:bodyPr>
            <a:lstStyle/>
            <a:p>
              <a:pPr algn="ctr" defTabSz="768096" fontAlgn="auto">
                <a:spcBef>
                  <a:spcPts val="0"/>
                </a:spcBef>
                <a:spcAft>
                  <a:spcPts val="0"/>
                </a:spcAft>
                <a:defRPr/>
              </a:pPr>
              <a:r>
                <a:rPr lang="en-US" sz="1300" b="1" i="1" kern="0" dirty="0">
                  <a:solidFill>
                    <a:schemeClr val="accent1">
                      <a:lumMod val="60000"/>
                      <a:lumOff val="40000"/>
                    </a:schemeClr>
                  </a:solidFill>
                  <a:effectLst>
                    <a:outerShdw blurRad="38100" dist="38100" dir="2700000" algn="tl">
                      <a:srgbClr val="000000">
                        <a:alpha val="43137"/>
                      </a:srgbClr>
                    </a:outerShdw>
                  </a:effectLst>
                  <a:latin typeface="Segoe UI" pitchFamily="34" charset="0"/>
                  <a:cs typeface="Segoe UI" pitchFamily="34" charset="0"/>
                </a:rPr>
                <a:t>Data Integration, Storage &amp; Analysis</a:t>
              </a:r>
            </a:p>
          </p:txBody>
        </p:sp>
      </p:grpSp>
      <p:grpSp>
        <p:nvGrpSpPr>
          <p:cNvPr id="4" name="Group 60"/>
          <p:cNvGrpSpPr>
            <a:grpSpLocks/>
          </p:cNvGrpSpPr>
          <p:nvPr/>
        </p:nvGrpSpPr>
        <p:grpSpPr bwMode="auto">
          <a:xfrm>
            <a:off x="2273301" y="5029200"/>
            <a:ext cx="2162175" cy="1460500"/>
            <a:chOff x="673100" y="4368800"/>
            <a:chExt cx="3459692" cy="1752600"/>
          </a:xfrm>
        </p:grpSpPr>
        <p:pic>
          <p:nvPicPr>
            <p:cNvPr id="6157" name="Rectangle 76802" descr="vertical glass rectangle short"/>
            <p:cNvPicPr>
              <a:picLocks noChangeAspect="1" noChangeArrowheads="1"/>
            </p:cNvPicPr>
            <p:nvPr/>
          </p:nvPicPr>
          <p:blipFill>
            <a:blip r:embed="rId3" cstate="print"/>
            <a:srcRect/>
            <a:stretch>
              <a:fillRect/>
            </a:stretch>
          </p:blipFill>
          <p:spPr bwMode="auto">
            <a:xfrm>
              <a:off x="673100" y="4368800"/>
              <a:ext cx="3459692" cy="1752600"/>
            </a:xfrm>
            <a:prstGeom prst="rect">
              <a:avLst/>
            </a:prstGeom>
            <a:noFill/>
            <a:ln w="9525">
              <a:noFill/>
              <a:miter lim="800000"/>
              <a:headEnd/>
              <a:tailEnd/>
            </a:ln>
          </p:spPr>
        </p:pic>
        <p:sp>
          <p:nvSpPr>
            <p:cNvPr id="20" name="TextBox 19"/>
            <p:cNvSpPr txBox="1"/>
            <p:nvPr/>
          </p:nvSpPr>
          <p:spPr>
            <a:xfrm>
              <a:off x="772167" y="5454650"/>
              <a:ext cx="3175195" cy="590932"/>
            </a:xfrm>
            <a:prstGeom prst="rect">
              <a:avLst/>
            </a:prstGeom>
            <a:noFill/>
          </p:spPr>
          <p:txBody>
            <a:bodyPr>
              <a:spAutoFit/>
            </a:bodyPr>
            <a:lstStyle/>
            <a:p>
              <a:pPr algn="ctr" defTabSz="768096" fontAlgn="auto">
                <a:spcBef>
                  <a:spcPts val="0"/>
                </a:spcBef>
                <a:spcAft>
                  <a:spcPts val="0"/>
                </a:spcAft>
                <a:defRPr/>
              </a:pPr>
              <a:r>
                <a:rPr lang="en-US" sz="1300" b="1" i="1" kern="0" dirty="0">
                  <a:solidFill>
                    <a:schemeClr val="accent1">
                      <a:lumMod val="60000"/>
                      <a:lumOff val="40000"/>
                    </a:schemeClr>
                  </a:solidFill>
                  <a:effectLst>
                    <a:outerShdw blurRad="38100" dist="38100" dir="2700000" algn="tl">
                      <a:srgbClr val="000000">
                        <a:alpha val="43137"/>
                      </a:srgbClr>
                    </a:outerShdw>
                  </a:effectLst>
                  <a:latin typeface="Segoe UI" pitchFamily="34" charset="0"/>
                  <a:cs typeface="Segoe UI" pitchFamily="34" charset="0"/>
                </a:rPr>
                <a:t>User Portal &amp; Web Parts</a:t>
              </a:r>
            </a:p>
          </p:txBody>
        </p:sp>
        <p:grpSp>
          <p:nvGrpSpPr>
            <p:cNvPr id="5" name="Group 49"/>
            <p:cNvGrpSpPr>
              <a:grpSpLocks/>
            </p:cNvGrpSpPr>
            <p:nvPr/>
          </p:nvGrpSpPr>
          <p:grpSpPr bwMode="auto">
            <a:xfrm>
              <a:off x="929078" y="4661661"/>
              <a:ext cx="2934456" cy="680679"/>
              <a:chOff x="738633" y="4655596"/>
              <a:chExt cx="2355527" cy="546390"/>
            </a:xfrm>
          </p:grpSpPr>
          <p:pic>
            <p:nvPicPr>
              <p:cNvPr id="6160" name="Picture 2" descr="\\showsrus\images\MS_LOGOS_PACKAGING\M-Q\OFFICE 2007 (includes all related Office system logos)\SharePoint Server 2007\SharePoint Server 2007 logo black v.png"/>
              <p:cNvPicPr>
                <a:picLocks noChangeAspect="1" noChangeArrowheads="1"/>
              </p:cNvPicPr>
              <p:nvPr/>
            </p:nvPicPr>
            <p:blipFill>
              <a:blip r:embed="rId7" cstate="print">
                <a:lum bright="100000"/>
              </a:blip>
              <a:srcRect/>
              <a:stretch>
                <a:fillRect/>
              </a:stretch>
            </p:blipFill>
            <p:spPr bwMode="auto">
              <a:xfrm>
                <a:off x="1194196" y="5043761"/>
                <a:ext cx="766128" cy="158225"/>
              </a:xfrm>
              <a:prstGeom prst="rect">
                <a:avLst/>
              </a:prstGeom>
              <a:noFill/>
              <a:ln w="57150">
                <a:noFill/>
                <a:miter lim="800000"/>
                <a:headEnd/>
                <a:tailEnd/>
              </a:ln>
            </p:spPr>
          </p:pic>
          <p:grpSp>
            <p:nvGrpSpPr>
              <p:cNvPr id="6" name="Group 48"/>
              <p:cNvGrpSpPr>
                <a:grpSpLocks/>
              </p:cNvGrpSpPr>
              <p:nvPr/>
            </p:nvGrpSpPr>
            <p:grpSpPr bwMode="auto">
              <a:xfrm>
                <a:off x="738633" y="4655596"/>
                <a:ext cx="2355527" cy="341901"/>
                <a:chOff x="1011588" y="4055094"/>
                <a:chExt cx="2355527" cy="341901"/>
              </a:xfrm>
            </p:grpSpPr>
            <p:pic>
              <p:nvPicPr>
                <p:cNvPr id="6162" name="Picture 2" descr="\\showsrus\images\MS_LOGOS_PACKAGING\M-Q\OFFICE 2007 (includes all related Office system logos)\SharePoint Server 2007\SharePoint Server 2007 logo black v.png"/>
                <p:cNvPicPr>
                  <a:picLocks noChangeAspect="1" noChangeArrowheads="1"/>
                </p:cNvPicPr>
                <p:nvPr/>
              </p:nvPicPr>
              <p:blipFill>
                <a:blip r:embed="rId8" cstate="print">
                  <a:lum bright="100000"/>
                </a:blip>
                <a:srcRect/>
                <a:stretch>
                  <a:fillRect/>
                </a:stretch>
              </p:blipFill>
              <p:spPr bwMode="auto">
                <a:xfrm>
                  <a:off x="1011588" y="4107494"/>
                  <a:ext cx="2355527" cy="289501"/>
                </a:xfrm>
                <a:prstGeom prst="rect">
                  <a:avLst/>
                </a:prstGeom>
                <a:noFill/>
                <a:ln w="57150">
                  <a:noFill/>
                  <a:miter lim="800000"/>
                  <a:headEnd/>
                  <a:tailEnd/>
                </a:ln>
              </p:spPr>
            </p:pic>
            <p:pic>
              <p:nvPicPr>
                <p:cNvPr id="6163" name="Picture 2" descr="\\showsrus\images\MS_LOGOS_PACKAGING\M-Q\OFFICE 2007 (includes all related Office system logos)\SharePoint Server 2007\SharePoint Server 2007 logo black v.png"/>
                <p:cNvPicPr>
                  <a:picLocks noChangeAspect="1" noChangeArrowheads="1"/>
                </p:cNvPicPr>
                <p:nvPr/>
              </p:nvPicPr>
              <p:blipFill>
                <a:blip r:embed="rId9" cstate="print"/>
                <a:srcRect/>
                <a:stretch>
                  <a:fillRect/>
                </a:stretch>
              </p:blipFill>
              <p:spPr bwMode="auto">
                <a:xfrm>
                  <a:off x="1169145" y="4055094"/>
                  <a:ext cx="340568" cy="340052"/>
                </a:xfrm>
                <a:prstGeom prst="rect">
                  <a:avLst/>
                </a:prstGeom>
                <a:noFill/>
                <a:ln w="57150">
                  <a:noFill/>
                  <a:miter lim="800000"/>
                  <a:headEnd/>
                  <a:tailEnd/>
                </a:ln>
              </p:spPr>
            </p:pic>
          </p:grpSp>
        </p:grpSp>
      </p:grpSp>
      <p:grpSp>
        <p:nvGrpSpPr>
          <p:cNvPr id="8" name="Group 61"/>
          <p:cNvGrpSpPr>
            <a:grpSpLocks/>
          </p:cNvGrpSpPr>
          <p:nvPr/>
        </p:nvGrpSpPr>
        <p:grpSpPr bwMode="auto">
          <a:xfrm>
            <a:off x="190500" y="1809750"/>
            <a:ext cx="2165350" cy="1460500"/>
            <a:chOff x="10852245" y="2159000"/>
            <a:chExt cx="3465947" cy="1752600"/>
          </a:xfrm>
        </p:grpSpPr>
        <p:pic>
          <p:nvPicPr>
            <p:cNvPr id="6165" name="Rectangle 76802" descr="vertical glass rectangle short"/>
            <p:cNvPicPr>
              <a:picLocks noChangeAspect="1" noChangeArrowheads="1"/>
            </p:cNvPicPr>
            <p:nvPr/>
          </p:nvPicPr>
          <p:blipFill>
            <a:blip r:embed="rId3" cstate="print"/>
            <a:srcRect/>
            <a:stretch>
              <a:fillRect/>
            </a:stretch>
          </p:blipFill>
          <p:spPr bwMode="auto">
            <a:xfrm>
              <a:off x="10858500" y="2159000"/>
              <a:ext cx="3459692" cy="1752600"/>
            </a:xfrm>
            <a:prstGeom prst="rect">
              <a:avLst/>
            </a:prstGeom>
            <a:noFill/>
            <a:ln w="9525">
              <a:noFill/>
              <a:miter lim="800000"/>
              <a:headEnd/>
              <a:tailEnd/>
            </a:ln>
          </p:spPr>
        </p:pic>
        <p:sp>
          <p:nvSpPr>
            <p:cNvPr id="7" name="TextBox 6"/>
            <p:cNvSpPr txBox="1"/>
            <p:nvPr/>
          </p:nvSpPr>
          <p:spPr>
            <a:xfrm>
              <a:off x="10852245" y="3094356"/>
              <a:ext cx="3425291" cy="590550"/>
            </a:xfrm>
            <a:prstGeom prst="rect">
              <a:avLst/>
            </a:prstGeom>
          </p:spPr>
          <p:txBody>
            <a:bodyPr>
              <a:spAutoFit/>
            </a:bodyPr>
            <a:lstStyle/>
            <a:p>
              <a:pPr algn="ctr" defTabSz="768096" fontAlgn="auto">
                <a:spcBef>
                  <a:spcPts val="0"/>
                </a:spcBef>
                <a:spcAft>
                  <a:spcPts val="0"/>
                </a:spcAft>
                <a:defRPr/>
              </a:pPr>
              <a:r>
                <a:rPr lang="en-US" sz="1300" b="1" i="1" kern="0" dirty="0">
                  <a:solidFill>
                    <a:schemeClr val="accent1">
                      <a:lumMod val="60000"/>
                      <a:lumOff val="40000"/>
                    </a:schemeClr>
                  </a:solidFill>
                  <a:effectLst>
                    <a:outerShdw blurRad="38100" dist="38100" dir="2700000" algn="tl">
                      <a:srgbClr val="000000">
                        <a:alpha val="43137"/>
                      </a:srgbClr>
                    </a:outerShdw>
                  </a:effectLst>
                  <a:latin typeface="Segoe UI" pitchFamily="34" charset="0"/>
                  <a:cs typeface="Segoe UI" pitchFamily="34" charset="0"/>
                </a:rPr>
                <a:t>Data Visualization </a:t>
              </a:r>
              <a:br>
                <a:rPr lang="en-US" sz="1300" b="1" i="1" kern="0" dirty="0">
                  <a:solidFill>
                    <a:schemeClr val="accent1">
                      <a:lumMod val="60000"/>
                      <a:lumOff val="40000"/>
                    </a:schemeClr>
                  </a:solidFill>
                  <a:effectLst>
                    <a:outerShdw blurRad="38100" dist="38100" dir="2700000" algn="tl">
                      <a:srgbClr val="000000">
                        <a:alpha val="43137"/>
                      </a:srgbClr>
                    </a:outerShdw>
                  </a:effectLst>
                  <a:latin typeface="Segoe UI" pitchFamily="34" charset="0"/>
                  <a:cs typeface="Segoe UI" pitchFamily="34" charset="0"/>
                </a:rPr>
              </a:br>
              <a:r>
                <a:rPr lang="en-US" sz="1300" b="1" i="1" kern="0" dirty="0">
                  <a:solidFill>
                    <a:schemeClr val="accent1">
                      <a:lumMod val="60000"/>
                      <a:lumOff val="40000"/>
                    </a:schemeClr>
                  </a:solidFill>
                  <a:effectLst>
                    <a:outerShdw blurRad="38100" dist="38100" dir="2700000" algn="tl">
                      <a:srgbClr val="000000">
                        <a:alpha val="43137"/>
                      </a:srgbClr>
                    </a:outerShdw>
                  </a:effectLst>
                  <a:latin typeface="Segoe UI" pitchFamily="34" charset="0"/>
                  <a:cs typeface="Segoe UI" pitchFamily="34" charset="0"/>
                </a:rPr>
                <a:t>and ISV Partner</a:t>
              </a:r>
            </a:p>
          </p:txBody>
        </p:sp>
        <p:pic>
          <p:nvPicPr>
            <p:cNvPr id="6167" name="Picture 50" descr="logo.png"/>
            <p:cNvPicPr>
              <a:picLocks noChangeAspect="1"/>
            </p:cNvPicPr>
            <p:nvPr/>
          </p:nvPicPr>
          <p:blipFill>
            <a:blip r:embed="rId10" cstate="print"/>
            <a:srcRect/>
            <a:stretch>
              <a:fillRect/>
            </a:stretch>
          </p:blipFill>
          <p:spPr bwMode="auto">
            <a:xfrm>
              <a:off x="11390573" y="2490470"/>
              <a:ext cx="2375592" cy="442375"/>
            </a:xfrm>
            <a:prstGeom prst="rect">
              <a:avLst/>
            </a:prstGeom>
            <a:noFill/>
            <a:ln w="9525">
              <a:noFill/>
              <a:miter lim="800000"/>
              <a:headEnd/>
              <a:tailEnd/>
            </a:ln>
          </p:spPr>
        </p:pic>
      </p:grpSp>
      <p:grpSp>
        <p:nvGrpSpPr>
          <p:cNvPr id="9" name="Group 49"/>
          <p:cNvGrpSpPr>
            <a:grpSpLocks/>
          </p:cNvGrpSpPr>
          <p:nvPr/>
        </p:nvGrpSpPr>
        <p:grpSpPr bwMode="auto">
          <a:xfrm>
            <a:off x="193676" y="3384550"/>
            <a:ext cx="2162175" cy="1460500"/>
            <a:chOff x="787400" y="2082800"/>
            <a:chExt cx="3459692" cy="1752600"/>
          </a:xfrm>
        </p:grpSpPr>
        <p:pic>
          <p:nvPicPr>
            <p:cNvPr id="6169" name="Rectangle 76802" descr="vertical glass rectangle short"/>
            <p:cNvPicPr>
              <a:picLocks noChangeAspect="1" noChangeArrowheads="1"/>
            </p:cNvPicPr>
            <p:nvPr/>
          </p:nvPicPr>
          <p:blipFill>
            <a:blip r:embed="rId3" cstate="print"/>
            <a:srcRect/>
            <a:stretch>
              <a:fillRect/>
            </a:stretch>
          </p:blipFill>
          <p:spPr bwMode="auto">
            <a:xfrm>
              <a:off x="787400" y="2082800"/>
              <a:ext cx="3459692" cy="1752600"/>
            </a:xfrm>
            <a:prstGeom prst="rect">
              <a:avLst/>
            </a:prstGeom>
            <a:noFill/>
            <a:ln w="9525">
              <a:noFill/>
              <a:miter lim="800000"/>
              <a:headEnd/>
              <a:tailEnd/>
            </a:ln>
          </p:spPr>
        </p:pic>
        <p:sp>
          <p:nvSpPr>
            <p:cNvPr id="28" name="TextBox 27"/>
            <p:cNvSpPr txBox="1"/>
            <p:nvPr/>
          </p:nvSpPr>
          <p:spPr>
            <a:xfrm>
              <a:off x="1010934" y="3241040"/>
              <a:ext cx="2847515" cy="352426"/>
            </a:xfrm>
            <a:prstGeom prst="rect">
              <a:avLst/>
            </a:prstGeom>
            <a:noFill/>
          </p:spPr>
          <p:txBody>
            <a:bodyPr>
              <a:spAutoFit/>
            </a:bodyPr>
            <a:lstStyle/>
            <a:p>
              <a:pPr algn="ctr" defTabSz="768096" fontAlgn="auto">
                <a:spcBef>
                  <a:spcPts val="0"/>
                </a:spcBef>
                <a:spcAft>
                  <a:spcPts val="0"/>
                </a:spcAft>
                <a:defRPr/>
              </a:pPr>
              <a:r>
                <a:rPr lang="en-US" sz="1300" b="1" i="1" kern="0" dirty="0">
                  <a:solidFill>
                    <a:schemeClr val="accent1">
                      <a:lumMod val="60000"/>
                      <a:lumOff val="40000"/>
                    </a:schemeClr>
                  </a:solidFill>
                  <a:effectLst>
                    <a:outerShdw blurRad="38100" dist="38100" dir="2700000" algn="tl">
                      <a:srgbClr val="000000">
                        <a:alpha val="43137"/>
                      </a:srgbClr>
                    </a:outerShdw>
                  </a:effectLst>
                  <a:latin typeface="Segoe UI" pitchFamily="34" charset="0"/>
                  <a:cs typeface="Segoe UI" pitchFamily="34" charset="0"/>
                </a:rPr>
                <a:t>Mapping Service</a:t>
              </a:r>
            </a:p>
          </p:txBody>
        </p:sp>
        <p:pic>
          <p:nvPicPr>
            <p:cNvPr id="6171" name="Picture 3" descr="E:\Clip_Installer\DVD_ART\BoxShots_Logos\Microsoft Virtual Earth\Microsoft Virtual Earth logo rev v.png"/>
            <p:cNvPicPr>
              <a:picLocks noChangeAspect="1" noChangeArrowheads="1"/>
            </p:cNvPicPr>
            <p:nvPr/>
          </p:nvPicPr>
          <p:blipFill>
            <a:blip r:embed="rId11" cstate="print"/>
            <a:srcRect/>
            <a:stretch>
              <a:fillRect/>
            </a:stretch>
          </p:blipFill>
          <p:spPr bwMode="auto">
            <a:xfrm>
              <a:off x="1364773" y="2471420"/>
              <a:ext cx="2404768" cy="523625"/>
            </a:xfrm>
            <a:prstGeom prst="rect">
              <a:avLst/>
            </a:prstGeom>
            <a:noFill/>
            <a:ln w="9525">
              <a:noFill/>
              <a:miter lim="800000"/>
              <a:headEnd/>
              <a:tailEnd/>
            </a:ln>
          </p:spPr>
        </p:pic>
      </p:grpSp>
      <p:pic>
        <p:nvPicPr>
          <p:cNvPr id="3074" name="Picture 2" descr="BP_HMS_VElogo"/>
          <p:cNvPicPr>
            <a:picLocks noChangeAspect="1" noChangeArrowheads="1"/>
          </p:cNvPicPr>
          <p:nvPr/>
        </p:nvPicPr>
        <p:blipFill>
          <a:blip r:embed="rId12" cstate="print"/>
          <a:srcRect/>
          <a:stretch>
            <a:fillRect/>
          </a:stretch>
        </p:blipFill>
        <p:spPr bwMode="auto">
          <a:xfrm>
            <a:off x="2563366" y="1574801"/>
            <a:ext cx="4017268" cy="3348626"/>
          </a:xfrm>
          <a:prstGeom prst="roundRect">
            <a:avLst>
              <a:gd name="adj" fmla="val 8594"/>
            </a:avLst>
          </a:prstGeom>
          <a:solidFill>
            <a:srgbClr val="FFFFFF">
              <a:shade val="85000"/>
            </a:srgbClr>
          </a:solidFill>
          <a:ln>
            <a:noFill/>
          </a:ln>
          <a:effectLst>
            <a:outerShdw blurRad="1270000" dist="38100" dir="2700000" algn="tl" rotWithShape="0">
              <a:prstClr val="black">
                <a:alpha val="92000"/>
              </a:prstClr>
            </a:outerShdw>
          </a:effectLst>
        </p:spPr>
      </p:pic>
      <p:grpSp>
        <p:nvGrpSpPr>
          <p:cNvPr id="10" name="Group 57"/>
          <p:cNvGrpSpPr>
            <a:grpSpLocks/>
          </p:cNvGrpSpPr>
          <p:nvPr/>
        </p:nvGrpSpPr>
        <p:grpSpPr bwMode="auto">
          <a:xfrm>
            <a:off x="6788150" y="1809750"/>
            <a:ext cx="2174992" cy="1460500"/>
            <a:chOff x="10566400" y="2070100"/>
            <a:chExt cx="3480144" cy="1752600"/>
          </a:xfrm>
        </p:grpSpPr>
        <p:pic>
          <p:nvPicPr>
            <p:cNvPr id="6174" name="Rectangle 76802" descr="vertical glass rectangle short"/>
            <p:cNvPicPr>
              <a:picLocks noChangeAspect="1" noChangeArrowheads="1"/>
            </p:cNvPicPr>
            <p:nvPr/>
          </p:nvPicPr>
          <p:blipFill>
            <a:blip r:embed="rId3" cstate="print"/>
            <a:srcRect/>
            <a:stretch>
              <a:fillRect/>
            </a:stretch>
          </p:blipFill>
          <p:spPr bwMode="auto">
            <a:xfrm>
              <a:off x="10566400" y="2070100"/>
              <a:ext cx="3459692" cy="1752600"/>
            </a:xfrm>
            <a:prstGeom prst="rect">
              <a:avLst/>
            </a:prstGeom>
            <a:noFill/>
            <a:ln w="9525">
              <a:noFill/>
              <a:miter lim="800000"/>
              <a:headEnd/>
              <a:tailEnd/>
            </a:ln>
          </p:spPr>
        </p:pic>
        <p:sp>
          <p:nvSpPr>
            <p:cNvPr id="52" name="Sun 51"/>
            <p:cNvSpPr/>
            <p:nvPr/>
          </p:nvSpPr>
          <p:spPr bwMode="auto">
            <a:xfrm>
              <a:off x="12412980" y="2468888"/>
              <a:ext cx="773373" cy="621022"/>
            </a:xfrm>
            <a:prstGeom prst="sun">
              <a:avLst/>
            </a:prstGeom>
            <a:solidFill>
              <a:srgbClr val="FFFF00"/>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767874">
                <a:defRPr/>
              </a:pPr>
              <a:endParaRPr lang="en-US" sz="2000" dirty="0">
                <a:solidFill>
                  <a:schemeClr val="tx1"/>
                </a:solidFill>
                <a:effectLst>
                  <a:outerShdw blurRad="38100" dist="38100" dir="2700000" algn="tl">
                    <a:srgbClr val="000000">
                      <a:alpha val="43137"/>
                    </a:srgbClr>
                  </a:outerShdw>
                </a:effectLst>
                <a:latin typeface="Segoe" pitchFamily="34" charset="0"/>
              </a:endParaRPr>
            </a:p>
          </p:txBody>
        </p:sp>
        <p:sp>
          <p:nvSpPr>
            <p:cNvPr id="53" name="Rectangle 52"/>
            <p:cNvSpPr/>
            <p:nvPr/>
          </p:nvSpPr>
          <p:spPr>
            <a:xfrm>
              <a:off x="10665465" y="3192146"/>
              <a:ext cx="3381079" cy="350866"/>
            </a:xfrm>
            <a:prstGeom prst="rect">
              <a:avLst/>
            </a:prstGeom>
          </p:spPr>
          <p:txBody>
            <a:bodyPr wrap="none">
              <a:spAutoFit/>
            </a:bodyPr>
            <a:lstStyle/>
            <a:p>
              <a:pPr algn="ctr" defTabSz="768096" fontAlgn="auto">
                <a:spcBef>
                  <a:spcPts val="0"/>
                </a:spcBef>
                <a:spcAft>
                  <a:spcPts val="0"/>
                </a:spcAft>
                <a:defRPr/>
              </a:pPr>
              <a:r>
                <a:rPr lang="en-US" sz="1300" b="1" i="1" kern="0" dirty="0">
                  <a:solidFill>
                    <a:schemeClr val="accent1">
                      <a:lumMod val="60000"/>
                      <a:lumOff val="40000"/>
                    </a:schemeClr>
                  </a:solidFill>
                  <a:effectLst>
                    <a:outerShdw blurRad="38100" dist="38100" dir="2700000" algn="tl">
                      <a:srgbClr val="000000">
                        <a:alpha val="43137"/>
                      </a:srgbClr>
                    </a:outerShdw>
                  </a:effectLst>
                  <a:latin typeface="Segoe UI" pitchFamily="34" charset="0"/>
                  <a:cs typeface="Segoe UI" pitchFamily="34" charset="0"/>
                </a:rPr>
                <a:t>Internet Weather Service</a:t>
              </a:r>
            </a:p>
          </p:txBody>
        </p:sp>
      </p:grpSp>
      <p:pic>
        <p:nvPicPr>
          <p:cNvPr id="35" name="Picture 2" descr="Image:BP Logo.svg"/>
          <p:cNvPicPr>
            <a:picLocks noChangeAspect="1" noChangeArrowheads="1"/>
          </p:cNvPicPr>
          <p:nvPr/>
        </p:nvPicPr>
        <p:blipFill>
          <a:blip r:embed="rId13" cstate="print"/>
          <a:srcRect/>
          <a:stretch>
            <a:fillRect/>
          </a:stretch>
        </p:blipFill>
        <p:spPr bwMode="auto">
          <a:xfrm>
            <a:off x="6934200" y="152400"/>
            <a:ext cx="1600200" cy="157925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5200650" y="9439274"/>
          <a:ext cx="4297680" cy="256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nvGraphicFramePr>
        <p:xfrm>
          <a:off x="175105" y="1556422"/>
          <a:ext cx="8784048" cy="4815200"/>
        </p:xfrm>
        <a:graphic>
          <a:graphicData uri="http://schemas.openxmlformats.org/drawingml/2006/table">
            <a:tbl>
              <a:tblPr/>
              <a:tblGrid>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gridCol w="112616"/>
              </a:tblGrid>
              <a:tr h="114009">
                <a:tc>
                  <a:txBody>
                    <a:bodyPr/>
                    <a:lstStyle/>
                    <a:p>
                      <a:pPr algn="l" fontAlgn="b"/>
                      <a:r>
                        <a:rPr lang="en-US" sz="600" b="0" i="0" u="none" strike="noStrike" dirty="0">
                          <a:latin typeface="Arial"/>
                        </a:rPr>
                        <a:t> </a:t>
                      </a:r>
                    </a:p>
                  </a:txBody>
                  <a:tcPr marL="0" marR="0" marT="0" marB="0">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rowSpan="3" gridSpan="3">
                  <a:txBody>
                    <a:bodyPr/>
                    <a:lstStyle/>
                    <a:p>
                      <a:pPr algn="l" fontAlgn="b"/>
                      <a:endParaRPr lang="en-US" sz="600" b="0" i="0" u="none" strike="noStrike">
                        <a:latin typeface="Arial"/>
                      </a:endParaRPr>
                    </a:p>
                  </a:txBody>
                  <a:tcPr marL="0" marR="0" marT="0" marB="0" anchor="b">
                    <a:lnL>
                      <a:noFill/>
                    </a:lnL>
                    <a:lnR>
                      <a:noFill/>
                    </a:lnR>
                    <a:lnT>
                      <a:noFill/>
                    </a:lnT>
                    <a:lnB>
                      <a:noFill/>
                    </a:lnB>
                    <a:solidFill>
                      <a:srgbClr val="FFFFFF"/>
                    </a:solidFill>
                  </a:tcPr>
                </a:tc>
                <a:tc rowSpan="3" hMerge="1">
                  <a:txBody>
                    <a:bodyPr/>
                    <a:lstStyle/>
                    <a:p>
                      <a:endParaRPr lang="en-US"/>
                    </a:p>
                  </a:txBody>
                  <a:tcPr/>
                </a:tc>
                <a:tc rowSpan="3" h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gridSpan="8">
                  <a:txBody>
                    <a:bodyPr/>
                    <a:lstStyle/>
                    <a:p>
                      <a:pPr algn="l" fontAlgn="b"/>
                      <a:r>
                        <a:rPr lang="en-US" sz="600" b="1" i="0" u="none" strike="noStrike">
                          <a:latin typeface="Arial"/>
                        </a:rPr>
                        <a:t>TCO Analysis</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248136">
                <a:tc gridSpan="76">
                  <a:txBody>
                    <a:bodyPr/>
                    <a:lstStyle/>
                    <a:p>
                      <a:pPr algn="l" fontAlgn="b"/>
                      <a:r>
                        <a:rPr lang="en-US" sz="600" b="0" i="0" u="none" strike="noStrike">
                          <a:latin typeface="Arial"/>
                        </a:rPr>
                        <a:t>TCO is the sum of all of the costs incurred for the software and services deployed divided by the number of years being analyzed. Both 3-year and 6-year results are shown here comparing the total cost of ownership for an on-premises solution and a hosted solution.</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rowSpan="16" gridSpan="39">
                  <a:txBody>
                    <a:bodyPr/>
                    <a:lstStyle/>
                    <a:p>
                      <a:pPr algn="l" fontAlgn="b"/>
                      <a:endParaRPr lang="en-US" sz="600" b="0" i="0" u="none" strike="noStrike" dirty="0">
                        <a:latin typeface="Arial"/>
                      </a:endParaRPr>
                    </a:p>
                  </a:txBody>
                  <a:tcPr marL="0" marR="0" marT="0" marB="0" anchor="b">
                    <a:lnL>
                      <a:noFill/>
                    </a:lnL>
                    <a:lnR>
                      <a:noFill/>
                    </a:lnR>
                    <a:lnT>
                      <a:noFill/>
                    </a:lnT>
                    <a:lnB>
                      <a:noFill/>
                    </a:lnB>
                    <a:solidFill>
                      <a:srgbClr val="FFFFFF"/>
                    </a:solidFill>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gridSpan="3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234722">
                <a:tc gridSpan="76">
                  <a:txBody>
                    <a:bodyPr/>
                    <a:lstStyle/>
                    <a:p>
                      <a:pPr algn="l" fontAlgn="b"/>
                      <a:r>
                        <a:rPr lang="en-US" sz="600" b="0" i="0" u="none" strike="noStrike" dirty="0">
                          <a:latin typeface="Arial"/>
                        </a:rPr>
                        <a:t>The total monthly cost per user is US$77.33 for on-premises and US$37.00 for hosted over 3 years. Over 6 years the monthly cost per user is US$72.00 for on-premises and US$34.33 for hosted.</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r>
              <a:tr h="114009">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graphicFrame>
        <p:nvGraphicFramePr>
          <p:cNvPr id="11" name="Chart 10"/>
          <p:cNvGraphicFramePr/>
          <p:nvPr/>
        </p:nvGraphicFramePr>
        <p:xfrm>
          <a:off x="4698459" y="2178995"/>
          <a:ext cx="3939701" cy="22179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476655" y="2198451"/>
          <a:ext cx="3919517" cy="2239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486382" y="4319081"/>
          <a:ext cx="3754878" cy="20330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nvGraphicFramePr>
        <p:xfrm>
          <a:off x="4786007" y="4377447"/>
          <a:ext cx="3914653" cy="1980106"/>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36"/>
          <p:cNvSpPr txBox="1"/>
          <p:nvPr/>
        </p:nvSpPr>
        <p:spPr>
          <a:xfrm>
            <a:off x="4505325" y="9382125"/>
            <a:ext cx="184731"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100"/>
          </a:p>
        </p:txBody>
      </p:sp>
      <p:graphicFrame>
        <p:nvGraphicFramePr>
          <p:cNvPr id="17" name="Table 16"/>
          <p:cNvGraphicFramePr>
            <a:graphicFrameLocks noGrp="1"/>
          </p:cNvGraphicFramePr>
          <p:nvPr/>
        </p:nvGraphicFramePr>
        <p:xfrm>
          <a:off x="194762" y="1550846"/>
          <a:ext cx="8774346" cy="502920"/>
        </p:xfrm>
        <a:graphic>
          <a:graphicData uri="http://schemas.openxmlformats.org/drawingml/2006/table">
            <a:tbl>
              <a:tblPr/>
              <a:tblGrid>
                <a:gridCol w="953304"/>
                <a:gridCol w="85758"/>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gridCol w="115452"/>
              </a:tblGrid>
              <a:tr h="137970">
                <a:tc>
                  <a:txBody>
                    <a:bodyPr/>
                    <a:lstStyle/>
                    <a:p>
                      <a:pPr algn="l" fontAlgn="b"/>
                      <a:r>
                        <a:rPr lang="en-US" sz="1100" b="1" i="0" u="none" strike="noStrike" dirty="0">
                          <a:solidFill>
                            <a:srgbClr val="000000"/>
                          </a:solidFill>
                          <a:latin typeface="Arial"/>
                        </a:rPr>
                        <a:t>TCO Analysis</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latin typeface="Arial"/>
                        </a:rPr>
                        <a:t> </a:t>
                      </a:r>
                    </a:p>
                  </a:txBody>
                  <a:tcPr marL="0" marR="0" marT="0" marB="0" anchor="b">
                    <a:lnL>
                      <a:noFill/>
                    </a:lnL>
                    <a:lnR>
                      <a:noFill/>
                    </a:lnR>
                    <a:lnT>
                      <a:noFill/>
                    </a:lnT>
                    <a:lnB>
                      <a:noFill/>
                    </a:lnB>
                    <a:solidFill>
                      <a:srgbClr val="FFFFFF"/>
                    </a:solidFill>
                  </a:tcPr>
                </a:tc>
              </a:tr>
              <a:tr h="300287">
                <a:tc gridSpan="69">
                  <a:txBody>
                    <a:bodyPr/>
                    <a:lstStyle/>
                    <a:p>
                      <a:pPr algn="l" fontAlgn="b"/>
                      <a:r>
                        <a:rPr lang="en-US" sz="1100" b="0" i="0" u="none" strike="noStrike" dirty="0">
                          <a:solidFill>
                            <a:srgbClr val="000000"/>
                          </a:solidFill>
                          <a:latin typeface="Arial"/>
                        </a:rPr>
                        <a:t>TCO is the sum of all of the costs incurred for the software and services deployed divided by the number of years being analyzed. Both 3-year and 6-year results are shown here comparing the total cost of ownership for an on-premises solution and a hosted solution.</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9" name="Rectangle 18"/>
          <p:cNvSpPr/>
          <p:nvPr/>
        </p:nvSpPr>
        <p:spPr>
          <a:xfrm>
            <a:off x="165572" y="761827"/>
            <a:ext cx="8764621" cy="738664"/>
          </a:xfrm>
          <a:prstGeom prst="rect">
            <a:avLst/>
          </a:prstGeom>
        </p:spPr>
        <p:txBody>
          <a:bodyPr wrap="square">
            <a:spAutoFit/>
          </a:bodyPr>
          <a:lstStyle/>
          <a:p>
            <a:r>
              <a:rPr lang="en-US" sz="1400" dirty="0" smtClean="0"/>
              <a:t>The total monthly cost per user is US$77.33 for on-premises and US$37.00 for hosted over 3 years. Over 6 years the monthly cost per user is US$72.00 for on-premises and US$34.33 for hosted. Example below 250 users.</a:t>
            </a:r>
            <a:endParaRPr lang="en-US" sz="1400" dirty="0"/>
          </a:p>
        </p:txBody>
      </p:sp>
      <p:sp>
        <p:nvSpPr>
          <p:cNvPr id="18" name="Title 1"/>
          <p:cNvSpPr txBox="1">
            <a:spLocks/>
          </p:cNvSpPr>
          <p:nvPr/>
        </p:nvSpPr>
        <p:spPr>
          <a:xfrm>
            <a:off x="457200" y="152400"/>
            <a:ext cx="8229600" cy="609600"/>
          </a:xfrm>
          <a:prstGeom prst="rect">
            <a:avLst/>
          </a:prstGeom>
        </p:spPr>
        <p:txBody>
          <a:bodyPr vert="horz" lIns="0" rIns="0" bIns="0" anchor="b">
            <a:normAutofit fontScale="92500" lnSpcReduction="10000"/>
          </a:bodyPr>
          <a:lstStyle/>
          <a:p>
            <a:pPr lvl="0" defTabSz="914363" fontAlgn="auto">
              <a:lnSpc>
                <a:spcPct val="90000"/>
              </a:lnSpc>
              <a:spcAft>
                <a:spcPts val="0"/>
              </a:spcAft>
              <a:defRPr/>
            </a:pPr>
            <a:r>
              <a:rPr lang="en-US" sz="4800" dirty="0" smtClean="0"/>
              <a:t>Online </a:t>
            </a:r>
            <a:r>
              <a:rPr lang="en-US" sz="4800" dirty="0" smtClean="0"/>
              <a:t>vs. On Premise TCO</a:t>
            </a:r>
            <a:endParaRPr kumimoji="0" lang="en-US" sz="4500" b="0" i="0" u="none" strike="noStrike" kern="1200" cap="none" spc="0" normalizeH="0" baseline="0" noProof="0" dirty="0">
              <a:ln>
                <a:noFill/>
              </a:ln>
              <a:solidFill>
                <a:schemeClr val="tx2"/>
              </a:solidFill>
              <a:effectLst/>
              <a:uLnTx/>
              <a:uFillTx/>
              <a:latin typeface="+mj-lt"/>
              <a:ea typeface="+mj-ea"/>
              <a:cs typeface="+mj-cs"/>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208"/>
            <a:ext cx="8229600" cy="762000"/>
          </a:xfrm>
        </p:spPr>
        <p:txBody>
          <a:bodyPr>
            <a:normAutofit/>
          </a:bodyPr>
          <a:lstStyle/>
          <a:p>
            <a:r>
              <a:rPr lang="en-US" spc="0" dirty="0" smtClean="0"/>
              <a:t>Resources</a:t>
            </a:r>
            <a:endParaRPr lang="en-US" spc="0" dirty="0"/>
          </a:p>
        </p:txBody>
      </p:sp>
      <p:sp>
        <p:nvSpPr>
          <p:cNvPr id="3" name="Text Placeholder 2"/>
          <p:cNvSpPr>
            <a:spLocks noGrp="1"/>
          </p:cNvSpPr>
          <p:nvPr>
            <p:ph type="body" sz="quarter" idx="14"/>
          </p:nvPr>
        </p:nvSpPr>
        <p:spPr/>
        <p:txBody>
          <a:bodyPr>
            <a:noAutofit/>
          </a:bodyPr>
          <a:lstStyle/>
          <a:p>
            <a:pPr>
              <a:buClr>
                <a:schemeClr val="bg1"/>
              </a:buClr>
              <a:buFont typeface="Arial" pitchFamily="34" charset="0"/>
              <a:buChar char="•"/>
            </a:pPr>
            <a:r>
              <a:rPr lang="en-US" sz="1800" i="0" dirty="0" smtClean="0">
                <a:latin typeface="Segoe UI" pitchFamily="34" charset="0"/>
                <a:cs typeface="Segoe UI" pitchFamily="34" charset="0"/>
              </a:rPr>
              <a:t>Microsoft Online Customer Portal (MOCP)</a:t>
            </a:r>
            <a:br>
              <a:rPr lang="en-US" sz="1800" i="0" dirty="0" smtClean="0">
                <a:latin typeface="Segoe UI" pitchFamily="34" charset="0"/>
                <a:cs typeface="Segoe UI" pitchFamily="34" charset="0"/>
              </a:rPr>
            </a:br>
            <a:r>
              <a:rPr lang="en-US" sz="1800" i="0" dirty="0" smtClean="0">
                <a:latin typeface="Segoe UI" pitchFamily="34" charset="0"/>
                <a:cs typeface="Segoe UI" pitchFamily="34" charset="0"/>
                <a:hlinkClick r:id="rId3"/>
              </a:rPr>
              <a:t>https://mocp.microsoftonline.com/</a:t>
            </a:r>
            <a:endParaRPr lang="en-US" sz="1800" i="0" dirty="0" smtClean="0">
              <a:latin typeface="Segoe UI" pitchFamily="34" charset="0"/>
              <a:cs typeface="Segoe UI" pitchFamily="34" charset="0"/>
            </a:endParaRPr>
          </a:p>
          <a:p>
            <a:pPr>
              <a:buClr>
                <a:schemeClr val="bg1"/>
              </a:buClr>
              <a:buFont typeface="Arial" pitchFamily="34" charset="0"/>
              <a:buChar char="•"/>
            </a:pPr>
            <a:endParaRPr lang="en-US" sz="1800" i="0" dirty="0" smtClean="0">
              <a:latin typeface="Segoe UI" pitchFamily="34" charset="0"/>
              <a:cs typeface="Segoe UI" pitchFamily="34" charset="0"/>
            </a:endParaRPr>
          </a:p>
          <a:p>
            <a:pPr>
              <a:buClr>
                <a:schemeClr val="bg1"/>
              </a:buClr>
              <a:buFont typeface="Arial" pitchFamily="34" charset="0"/>
              <a:buChar char="•"/>
            </a:pPr>
            <a:r>
              <a:rPr lang="en-US" sz="1800" i="0" dirty="0" smtClean="0">
                <a:latin typeface="Segoe UI" pitchFamily="34" charset="0"/>
                <a:cs typeface="Segoe UI" pitchFamily="34" charset="0"/>
              </a:rPr>
              <a:t>Microsoft Online Admin Center (MOAC)</a:t>
            </a:r>
            <a:br>
              <a:rPr lang="en-US" sz="1800" i="0" dirty="0" smtClean="0">
                <a:latin typeface="Segoe UI" pitchFamily="34" charset="0"/>
                <a:cs typeface="Segoe UI" pitchFamily="34" charset="0"/>
              </a:rPr>
            </a:br>
            <a:r>
              <a:rPr lang="en-US" sz="1800" i="0" dirty="0" smtClean="0">
                <a:latin typeface="Segoe UI" pitchFamily="34" charset="0"/>
                <a:cs typeface="Segoe UI" pitchFamily="34" charset="0"/>
                <a:hlinkClick r:id="rId4"/>
              </a:rPr>
              <a:t>https://admin.microsoftonline.com/</a:t>
            </a:r>
            <a:endParaRPr lang="en-US" sz="1800" i="0" dirty="0" smtClean="0">
              <a:latin typeface="Segoe UI" pitchFamily="34" charset="0"/>
              <a:cs typeface="Segoe UI" pitchFamily="34" charset="0"/>
            </a:endParaRPr>
          </a:p>
          <a:p>
            <a:pPr>
              <a:buClr>
                <a:schemeClr val="bg1"/>
              </a:buClr>
              <a:buFont typeface="Arial" pitchFamily="34" charset="0"/>
              <a:buChar char="•"/>
            </a:pPr>
            <a:endParaRPr lang="en-US" sz="1800" i="0" dirty="0" smtClean="0">
              <a:latin typeface="Segoe UI" pitchFamily="34" charset="0"/>
              <a:cs typeface="Segoe UI" pitchFamily="34" charset="0"/>
              <a:hlinkClick r:id="rId5"/>
            </a:endParaRPr>
          </a:p>
          <a:p>
            <a:pPr>
              <a:buClr>
                <a:schemeClr val="bg1"/>
              </a:buClr>
              <a:buFont typeface="Arial" pitchFamily="34" charset="0"/>
              <a:buChar char="•"/>
            </a:pPr>
            <a:r>
              <a:rPr lang="en-US" sz="1800" i="0" dirty="0" smtClean="0">
                <a:latin typeface="Segoe UI" pitchFamily="34" charset="0"/>
                <a:cs typeface="Segoe UI" pitchFamily="34" charset="0"/>
              </a:rPr>
              <a:t>Microsoft Office Communications Online</a:t>
            </a:r>
            <a:r>
              <a:rPr lang="en-US" sz="1800" i="0" dirty="0" smtClean="0">
                <a:latin typeface="Segoe UI" pitchFamily="34" charset="0"/>
                <a:cs typeface="Segoe UI" pitchFamily="34" charset="0"/>
                <a:hlinkClick r:id="rId5"/>
              </a:rPr>
              <a:t/>
            </a:r>
            <a:br>
              <a:rPr lang="en-US" sz="1800" i="0" dirty="0" smtClean="0">
                <a:latin typeface="Segoe UI" pitchFamily="34" charset="0"/>
                <a:cs typeface="Segoe UI" pitchFamily="34" charset="0"/>
                <a:hlinkClick r:id="rId5"/>
              </a:rPr>
            </a:br>
            <a:r>
              <a:rPr lang="en-US" sz="1800" i="0" dirty="0" smtClean="0">
                <a:latin typeface="Segoe UI" pitchFamily="34" charset="0"/>
                <a:cs typeface="Segoe UI" pitchFamily="34" charset="0"/>
                <a:hlinkClick r:id="rId5"/>
              </a:rPr>
              <a:t>http://www.microsoft.com/online/office-communications-online.mspx</a:t>
            </a:r>
          </a:p>
          <a:p>
            <a:pPr>
              <a:buClr>
                <a:schemeClr val="bg1"/>
              </a:buClr>
              <a:buFont typeface="Arial" pitchFamily="34" charset="0"/>
              <a:buChar char="•"/>
            </a:pPr>
            <a:endParaRPr lang="en-US" sz="1800" i="0" dirty="0" smtClean="0">
              <a:latin typeface="Segoe UI" pitchFamily="34" charset="0"/>
              <a:cs typeface="Segoe UI" pitchFamily="34" charset="0"/>
              <a:hlinkClick r:id="rId5"/>
            </a:endParaRPr>
          </a:p>
          <a:p>
            <a:pPr>
              <a:buClr>
                <a:schemeClr val="bg1"/>
              </a:buClr>
              <a:buFont typeface="Arial" pitchFamily="34" charset="0"/>
              <a:buChar char="•"/>
            </a:pPr>
            <a:r>
              <a:rPr lang="en-US" sz="1800" i="0" dirty="0" smtClean="0">
                <a:latin typeface="Segoe UI" pitchFamily="34" charset="0"/>
                <a:cs typeface="Segoe UI" pitchFamily="34" charset="0"/>
              </a:rPr>
              <a:t>Business Productivity Online </a:t>
            </a:r>
            <a:r>
              <a:rPr lang="en-US" sz="1800" i="0" dirty="0" err="1" smtClean="0">
                <a:latin typeface="Segoe UI" pitchFamily="34" charset="0"/>
                <a:cs typeface="Segoe UI" pitchFamily="34" charset="0"/>
              </a:rPr>
              <a:t>TechCenter</a:t>
            </a:r>
            <a:r>
              <a:rPr lang="en-US" sz="1800" i="0" dirty="0" smtClean="0">
                <a:latin typeface="Segoe UI" pitchFamily="34" charset="0"/>
                <a:cs typeface="Segoe UI" pitchFamily="34" charset="0"/>
                <a:hlinkClick r:id="rId5"/>
              </a:rPr>
              <a:t/>
            </a:r>
            <a:br>
              <a:rPr lang="en-US" sz="1800" i="0" dirty="0" smtClean="0">
                <a:latin typeface="Segoe UI" pitchFamily="34" charset="0"/>
                <a:cs typeface="Segoe UI" pitchFamily="34" charset="0"/>
                <a:hlinkClick r:id="rId5"/>
              </a:rPr>
            </a:br>
            <a:r>
              <a:rPr lang="en-US" sz="1800" i="0" dirty="0" smtClean="0">
                <a:latin typeface="Segoe UI" pitchFamily="34" charset="0"/>
                <a:cs typeface="Segoe UI" pitchFamily="34" charset="0"/>
                <a:hlinkClick r:id="rId5"/>
              </a:rPr>
              <a:t>http://technet.microsoft.com/en-us/library/bb981188.aspx</a:t>
            </a:r>
          </a:p>
          <a:p>
            <a:pPr>
              <a:buClr>
                <a:schemeClr val="bg1"/>
              </a:buClr>
              <a:buFont typeface="Arial" pitchFamily="34" charset="0"/>
              <a:buChar char="•"/>
            </a:pPr>
            <a:endParaRPr lang="en-US" sz="1800" i="0" dirty="0" smtClean="0">
              <a:latin typeface="Segoe UI" pitchFamily="34" charset="0"/>
              <a:cs typeface="Segoe UI" pitchFamily="34" charset="0"/>
              <a:hlinkClick r:id="rId5"/>
            </a:endParaRPr>
          </a:p>
          <a:p>
            <a:pPr>
              <a:buClr>
                <a:schemeClr val="bg1"/>
              </a:buClr>
              <a:buFont typeface="Arial" pitchFamily="34" charset="0"/>
              <a:buChar char="•"/>
            </a:pPr>
            <a:r>
              <a:rPr lang="en-US" sz="1800" i="0" dirty="0" smtClean="0">
                <a:latin typeface="Segoe UI" pitchFamily="34" charset="0"/>
                <a:cs typeface="Segoe UI" pitchFamily="34" charset="0"/>
              </a:rPr>
              <a:t>Microsoft Office Communications Server 2007 R2</a:t>
            </a:r>
            <a:br>
              <a:rPr lang="en-US" sz="1800" i="0" dirty="0" smtClean="0">
                <a:latin typeface="Segoe UI" pitchFamily="34" charset="0"/>
                <a:cs typeface="Segoe UI" pitchFamily="34" charset="0"/>
              </a:rPr>
            </a:br>
            <a:r>
              <a:rPr lang="en-US" sz="1800" i="0" dirty="0" smtClean="0">
                <a:latin typeface="Segoe UI" pitchFamily="34" charset="0"/>
                <a:cs typeface="Segoe UI" pitchFamily="34" charset="0"/>
                <a:hlinkClick r:id="rId6"/>
              </a:rPr>
              <a:t>http://www.office.microsoft.com/communicationsserver</a:t>
            </a:r>
            <a:endParaRPr lang="en-US" sz="1800" i="0" dirty="0" smtClean="0">
              <a:latin typeface="Segoe UI" pitchFamily="34" charset="0"/>
              <a:cs typeface="Segoe UI" pitchFamily="34" charset="0"/>
            </a:endParaRPr>
          </a:p>
          <a:p>
            <a:pPr>
              <a:buClr>
                <a:schemeClr val="bg1"/>
              </a:buClr>
              <a:buFont typeface="Arial" pitchFamily="34" charset="0"/>
              <a:buChar char="•"/>
            </a:pPr>
            <a:endParaRPr lang="en-US" sz="1800" i="0" dirty="0" smtClean="0">
              <a:latin typeface="Segoe UI" pitchFamily="34" charset="0"/>
              <a:cs typeface="Segoe UI" pitchFamily="34" charset="0"/>
            </a:endParaRPr>
          </a:p>
          <a:p>
            <a:pPr>
              <a:buClr>
                <a:schemeClr val="bg1"/>
              </a:buClr>
              <a:buFont typeface="Arial" pitchFamily="34" charset="0"/>
              <a:buChar char="•"/>
            </a:pPr>
            <a:r>
              <a:rPr lang="en-US" sz="1800" i="0" dirty="0" smtClean="0">
                <a:latin typeface="Segoe UI" pitchFamily="34" charset="0"/>
                <a:cs typeface="Segoe UI" pitchFamily="34" charset="0"/>
              </a:rPr>
              <a:t>Office Communications Server </a:t>
            </a:r>
            <a:r>
              <a:rPr lang="en-US" sz="1800" i="0" dirty="0" err="1" smtClean="0">
                <a:latin typeface="Segoe UI" pitchFamily="34" charset="0"/>
                <a:cs typeface="Segoe UI" pitchFamily="34" charset="0"/>
              </a:rPr>
              <a:t>TechCenter</a:t>
            </a:r>
            <a:r>
              <a:rPr lang="en-US" sz="1800" i="0" u="sng" dirty="0" smtClean="0">
                <a:solidFill>
                  <a:srgbClr val="FFFF00"/>
                </a:solidFill>
                <a:latin typeface="Segoe UI" pitchFamily="34" charset="0"/>
                <a:cs typeface="Segoe UI" pitchFamily="34" charset="0"/>
              </a:rPr>
              <a:t> http://technet.microsoft.com/en-us/office/bb267356.aspx</a:t>
            </a:r>
            <a:endParaRPr lang="en-US" sz="1800" i="0" u="sng" dirty="0" smtClean="0">
              <a:solidFill>
                <a:srgbClr val="FFFF00"/>
              </a:solidFill>
              <a:latin typeface="Segoe UI" pitchFamily="34" charset="0"/>
              <a:cs typeface="Segoe UI" pitchFamily="34" charset="0"/>
              <a:hlinkClick r:id="rId7"/>
            </a:endParaRPr>
          </a:p>
          <a:p>
            <a:pPr>
              <a:buClr>
                <a:schemeClr val="bg1"/>
              </a:buClr>
              <a:buFont typeface="Arial" pitchFamily="34" charset="0"/>
              <a:buChar char="•"/>
            </a:pPr>
            <a:endParaRPr lang="en-US" sz="1800" i="0" dirty="0">
              <a:latin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Learn More</a:t>
            </a:r>
            <a:endParaRPr lang="en-US" dirty="0"/>
          </a:p>
        </p:txBody>
      </p:sp>
      <p:sp>
        <p:nvSpPr>
          <p:cNvPr id="3" name="TextBox 2"/>
          <p:cNvSpPr txBox="1"/>
          <p:nvPr/>
        </p:nvSpPr>
        <p:spPr>
          <a:xfrm>
            <a:off x="533400" y="1600200"/>
            <a:ext cx="6800195" cy="2369880"/>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BPOS Standard</a:t>
            </a:r>
          </a:p>
          <a:p>
            <a:pPr>
              <a:buFont typeface="Arial" pitchFamily="34" charset="0"/>
              <a:buChar char="•"/>
            </a:pPr>
            <a:r>
              <a:rPr lang="en-US" sz="1600" dirty="0" smtClean="0"/>
              <a:t> 30 days free trial </a:t>
            </a:r>
            <a:r>
              <a:rPr lang="en-US" sz="1600" dirty="0" smtClean="0">
                <a:hlinkClick r:id="rId2"/>
              </a:rPr>
              <a:t>http://microsoft.com/online</a:t>
            </a:r>
            <a:endParaRPr lang="en-US" sz="1600" dirty="0" smtClean="0"/>
          </a:p>
          <a:p>
            <a:pPr>
              <a:buFont typeface="Arial" pitchFamily="34" charset="0"/>
              <a:buChar char="•"/>
            </a:pPr>
            <a:r>
              <a:rPr lang="en-US" sz="1600" dirty="0" smtClean="0"/>
              <a:t> Technical Information on TechNet </a:t>
            </a:r>
            <a:r>
              <a:rPr lang="en-US" sz="1600" dirty="0" smtClean="0">
                <a:hlinkClick r:id="rId3"/>
              </a:rPr>
              <a:t>http://technet.microsoft.com/msonline</a:t>
            </a:r>
            <a:endParaRPr lang="en-US" sz="1600" dirty="0" smtClean="0"/>
          </a:p>
          <a:p>
            <a:pPr lvl="1">
              <a:buFont typeface="Arial" pitchFamily="34" charset="0"/>
              <a:buChar char="•"/>
            </a:pPr>
            <a:r>
              <a:rPr lang="en-US" sz="1400" dirty="0" smtClean="0"/>
              <a:t> Exchange Online Service Description</a:t>
            </a:r>
          </a:p>
          <a:p>
            <a:pPr lvl="1">
              <a:buFont typeface="Arial" pitchFamily="34" charset="0"/>
              <a:buChar char="•"/>
            </a:pPr>
            <a:r>
              <a:rPr lang="en-US" sz="1400" dirty="0" smtClean="0"/>
              <a:t> SharePoint Online Service Description</a:t>
            </a:r>
          </a:p>
          <a:p>
            <a:pPr lvl="1">
              <a:buFont typeface="Arial" pitchFamily="34" charset="0"/>
              <a:buChar char="•"/>
            </a:pPr>
            <a:r>
              <a:rPr lang="en-US" sz="1400" dirty="0" smtClean="0"/>
              <a:t> Office Communication Online Service Description</a:t>
            </a:r>
          </a:p>
          <a:p>
            <a:pPr lvl="1">
              <a:buFont typeface="Arial" pitchFamily="34" charset="0"/>
              <a:buChar char="•"/>
            </a:pPr>
            <a:r>
              <a:rPr lang="en-US" sz="1400" dirty="0" smtClean="0"/>
              <a:t> SharePoint Online Developer Guide</a:t>
            </a:r>
          </a:p>
          <a:p>
            <a:pPr lvl="1">
              <a:buFont typeface="Arial" pitchFamily="34" charset="0"/>
              <a:buChar char="•"/>
            </a:pPr>
            <a:r>
              <a:rPr lang="en-US" sz="1400" dirty="0" smtClean="0"/>
              <a:t> Service Level Agreement</a:t>
            </a:r>
          </a:p>
          <a:p>
            <a:pPr lvl="1">
              <a:buFont typeface="Arial" pitchFamily="34" charset="0"/>
              <a:buChar char="•"/>
            </a:pPr>
            <a:r>
              <a:rPr lang="en-US" sz="1400" dirty="0" smtClean="0"/>
              <a:t> Migration/Deployment Guides and Tools</a:t>
            </a:r>
          </a:p>
          <a:p>
            <a:pPr lvl="1">
              <a:buFont typeface="Arial" pitchFamily="34" charset="0"/>
              <a:buChar char="•"/>
            </a:pPr>
            <a:r>
              <a:rPr lang="en-US" sz="1400" dirty="0" smtClean="0"/>
              <a:t> Other technical information and blogs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dirty="0" smtClean="0"/>
              <a:t>Q&amp;A</a:t>
            </a:r>
          </a:p>
          <a:p>
            <a:endParaRPr lang="en-US"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p:nvPicPr>
        <p:blipFill>
          <a:blip r:embed="rId3" cstate="print"/>
          <a:srcRect/>
          <a:stretch>
            <a:fillRect/>
          </a:stretch>
        </p:blipFill>
        <p:spPr bwMode="black">
          <a:xfrm>
            <a:off x="1602054" y="2787387"/>
            <a:ext cx="5939896" cy="1283229"/>
          </a:xfrm>
          <a:prstGeom prst="rect">
            <a:avLst/>
          </a:prstGeom>
          <a:noFill/>
        </p:spPr>
      </p:pic>
      <p:sp>
        <p:nvSpPr>
          <p:cNvPr id="3" name="Text Box 3"/>
          <p:cNvSpPr txBox="1">
            <a:spLocks noChangeArrowheads="1"/>
          </p:cNvSpPr>
          <p:nvPr/>
        </p:nvSpPr>
        <p:spPr bwMode="blackWhite">
          <a:xfrm>
            <a:off x="301625" y="6074653"/>
            <a:ext cx="8532813"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i="0" dirty="0">
                <a:latin typeface="Segoe" pitchFamily="34" charset="0"/>
                <a:cs typeface="Arial" charset="0"/>
              </a:rPr>
              <a:t>© </a:t>
            </a:r>
            <a:r>
              <a:rPr lang="en-US" sz="700" i="0" dirty="0" smtClean="0">
                <a:latin typeface="Segoe" pitchFamily="34" charset="0"/>
                <a:cs typeface="Arial" charset="0"/>
              </a:rPr>
              <a:t>2007 </a:t>
            </a:r>
            <a:r>
              <a:rPr lang="en-US" sz="700" i="0" dirty="0">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914063" eaLnBrk="0" hangingPunct="0"/>
            <a:r>
              <a:rPr lang="en-US" sz="700" i="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i="0" dirty="0">
                <a:latin typeface="Segoe" pitchFamily="34" charset="0"/>
                <a:cs typeface="Arial" charset="0"/>
              </a:rPr>
            </a:br>
            <a:r>
              <a:rPr lang="en-US" sz="700" i="0" dirty="0">
                <a:latin typeface="Segoe" pitchFamily="34" charset="0"/>
                <a:cs typeface="Arial" charset="0"/>
              </a:rPr>
              <a:t>MICROSOFT MAKES NO WARRANTIES, EXPRESS, IMPLIED OR STATUTORY, AS TO THE INFORMATION IN THIS PRESENTATION.</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38"/>
          <p:cNvGraphicFramePr>
            <a:graphicFrameLocks noGrp="1"/>
          </p:cNvGraphicFramePr>
          <p:nvPr/>
        </p:nvGraphicFramePr>
        <p:xfrm>
          <a:off x="4754541" y="783072"/>
          <a:ext cx="4325661" cy="5682268"/>
        </p:xfrm>
        <a:graphic>
          <a:graphicData uri="http://schemas.openxmlformats.org/drawingml/2006/table">
            <a:tbl>
              <a:tblPr>
                <a:tableStyleId>{2D5ABB26-0587-4C30-8999-92F81FD0307C}</a:tableStyleId>
              </a:tblPr>
              <a:tblGrid>
                <a:gridCol w="2001955"/>
                <a:gridCol w="760453"/>
                <a:gridCol w="760453"/>
                <a:gridCol w="802800"/>
              </a:tblGrid>
              <a:tr h="217053">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accent6">
                              <a:lumMod val="20000"/>
                              <a:lumOff val="80000"/>
                            </a:schemeClr>
                          </a:solidFill>
                          <a:effectLst/>
                          <a:latin typeface="+mn-lt"/>
                        </a:rPr>
                        <a:t>Server features</a:t>
                      </a:r>
                      <a:endParaRPr kumimoji="0" lang="en-US" sz="1100" b="0" i="0" u="none" strike="noStrike" kern="1200" cap="none" normalizeH="0" baseline="0" dirty="0" smtClean="0">
                        <a:ln>
                          <a:noFill/>
                        </a:ln>
                        <a:solidFill>
                          <a:schemeClr val="accent6">
                            <a:lumMod val="20000"/>
                            <a:lumOff val="80000"/>
                          </a:schemeClr>
                        </a:solidFill>
                        <a:effectLst/>
                        <a:latin typeface="+mn-lt"/>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900" b="0" i="0" u="none" strike="noStrike" cap="none" normalizeH="0" baseline="0" dirty="0" err="1" smtClean="0">
                          <a:ln>
                            <a:noFill/>
                          </a:ln>
                          <a:solidFill>
                            <a:schemeClr val="accent6">
                              <a:lumMod val="20000"/>
                              <a:lumOff val="80000"/>
                            </a:schemeClr>
                          </a:solidFill>
                          <a:effectLst/>
                          <a:latin typeface="+mn-lt"/>
                        </a:rPr>
                        <a:t>Deskless</a:t>
                      </a:r>
                      <a:endParaRPr kumimoji="0" lang="en-US" sz="900" b="0" i="0" u="none" strike="noStrike" cap="none" normalizeH="0" baseline="0" dirty="0" smtClean="0">
                        <a:ln>
                          <a:noFill/>
                        </a:ln>
                        <a:solidFill>
                          <a:schemeClr val="accent6">
                            <a:lumMod val="20000"/>
                            <a:lumOff val="80000"/>
                          </a:schemeClr>
                        </a:solidFill>
                        <a:effectLst/>
                        <a:latin typeface="+mn-lt"/>
                      </a:endParaRPr>
                    </a:p>
                    <a:p>
                      <a:pPr marL="0" marR="0" lvl="0" indent="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700" b="0" i="0" u="none" strike="noStrike" cap="none" normalizeH="0" baseline="0" dirty="0" smtClean="0">
                          <a:ln>
                            <a:noFill/>
                          </a:ln>
                          <a:solidFill>
                            <a:schemeClr val="accent6">
                              <a:lumMod val="20000"/>
                              <a:lumOff val="80000"/>
                            </a:schemeClr>
                          </a:solidFill>
                          <a:effectLst/>
                          <a:latin typeface="+mn-lt"/>
                        </a:rPr>
                        <a:t>(</a:t>
                      </a:r>
                      <a:r>
                        <a:rPr kumimoji="0" lang="en-US" sz="600" b="0" i="0" u="none" strike="noStrike" cap="none" normalizeH="0" baseline="0" dirty="0" smtClean="0">
                          <a:ln>
                            <a:noFill/>
                          </a:ln>
                          <a:solidFill>
                            <a:schemeClr val="accent6">
                              <a:lumMod val="20000"/>
                              <a:lumOff val="80000"/>
                            </a:schemeClr>
                          </a:solidFill>
                          <a:effectLst/>
                          <a:latin typeface="+mn-lt"/>
                        </a:rPr>
                        <a:t>5 Seats Min</a:t>
                      </a:r>
                      <a:r>
                        <a:rPr kumimoji="0" lang="en-US" sz="700" b="0" i="0" u="none" strike="noStrike" cap="none" normalizeH="0" baseline="0" dirty="0" smtClean="0">
                          <a:ln>
                            <a:noFill/>
                          </a:ln>
                          <a:solidFill>
                            <a:schemeClr val="accent6">
                              <a:lumMod val="20000"/>
                              <a:lumOff val="80000"/>
                            </a:schemeClr>
                          </a:solidFill>
                          <a:effectLst/>
                          <a:latin typeface="+mn-lt"/>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900" b="0" u="none" strike="noStrike" cap="none" normalizeH="0" baseline="0" dirty="0" smtClean="0">
                          <a:ln>
                            <a:noFill/>
                          </a:ln>
                          <a:solidFill>
                            <a:schemeClr val="accent6">
                              <a:lumMod val="20000"/>
                              <a:lumOff val="80000"/>
                            </a:schemeClr>
                          </a:solidFill>
                          <a:effectLst/>
                          <a:latin typeface="+mn-lt"/>
                        </a:rPr>
                        <a:t>Standard</a:t>
                      </a:r>
                    </a:p>
                    <a:p>
                      <a:pPr marL="0" marR="0" lvl="0" indent="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600" b="0" u="none" strike="noStrike" cap="none" normalizeH="0" baseline="0" dirty="0" smtClean="0">
                          <a:ln>
                            <a:noFill/>
                          </a:ln>
                          <a:solidFill>
                            <a:schemeClr val="accent6">
                              <a:lumMod val="20000"/>
                              <a:lumOff val="80000"/>
                            </a:schemeClr>
                          </a:solidFill>
                          <a:effectLst/>
                          <a:latin typeface="+mn-lt"/>
                        </a:rPr>
                        <a:t>(5 Seats Min</a:t>
                      </a:r>
                      <a:r>
                        <a:rPr kumimoji="0" lang="en-US" sz="700" b="0" u="none" strike="noStrike" cap="none" normalizeH="0" baseline="0" dirty="0" smtClean="0">
                          <a:ln>
                            <a:noFill/>
                          </a:ln>
                          <a:solidFill>
                            <a:schemeClr val="accent6">
                              <a:lumMod val="20000"/>
                              <a:lumOff val="80000"/>
                            </a:schemeClr>
                          </a:solidFill>
                          <a:effectLst/>
                          <a:latin typeface="+mn-lt"/>
                        </a:rPr>
                        <a:t>)</a:t>
                      </a:r>
                      <a:endParaRPr kumimoji="0" lang="en-US" sz="700" b="0" i="0" u="none" strike="noStrike" cap="none" normalizeH="0" baseline="0" dirty="0" smtClean="0">
                        <a:ln>
                          <a:noFill/>
                        </a:ln>
                        <a:solidFill>
                          <a:schemeClr val="accent6">
                            <a:lumMod val="20000"/>
                            <a:lumOff val="80000"/>
                          </a:schemeClr>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900" b="0" u="none" strike="noStrike" cap="none" normalizeH="0" baseline="0" dirty="0" smtClean="0">
                          <a:ln>
                            <a:noFill/>
                          </a:ln>
                          <a:solidFill>
                            <a:schemeClr val="accent6">
                              <a:lumMod val="20000"/>
                              <a:lumOff val="80000"/>
                            </a:schemeClr>
                          </a:solidFill>
                          <a:effectLst/>
                          <a:latin typeface="+mn-lt"/>
                        </a:rPr>
                        <a:t>Dedicated</a:t>
                      </a:r>
                    </a:p>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600" b="0" u="none" strike="noStrike" cap="none" normalizeH="0" baseline="0" dirty="0" smtClean="0">
                          <a:ln>
                            <a:noFill/>
                          </a:ln>
                          <a:solidFill>
                            <a:schemeClr val="accent6">
                              <a:lumMod val="20000"/>
                              <a:lumOff val="80000"/>
                            </a:schemeClr>
                          </a:solidFill>
                          <a:effectLst/>
                          <a:latin typeface="+mn-lt"/>
                        </a:rPr>
                        <a:t>(5000 Seats Min)</a:t>
                      </a:r>
                      <a:endParaRPr kumimoji="0" lang="en-US" sz="600" b="0" i="0" u="none" strike="noStrike" cap="none" normalizeH="0" baseline="0" dirty="0" smtClean="0">
                        <a:ln>
                          <a:noFill/>
                        </a:ln>
                        <a:solidFill>
                          <a:schemeClr val="accent6">
                            <a:lumMod val="20000"/>
                            <a:lumOff val="80000"/>
                          </a:schemeClr>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Unified Messaging</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lnSpc>
                          <a:spcPct val="110000"/>
                        </a:lnSpc>
                        <a:buClr>
                          <a:schemeClr val="bg1"/>
                        </a:buClr>
                        <a:buSzPct val="300000"/>
                        <a:buFont typeface="Arial" pitchFamily="34" charset="0"/>
                        <a:buNone/>
                      </a:pPr>
                      <a:endParaRPr lang="en-US" sz="1000" b="0" i="0" u="none" strike="noStrike" dirty="0">
                        <a:solidFill>
                          <a:schemeClr val="tx1"/>
                        </a:solidFill>
                        <a:latin typeface="+mn-lt"/>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cs typeface="Segoe UI" pitchFamily="34" charset="0"/>
                        </a:rPr>
                        <a:t>  Public Folder</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lnSpc>
                          <a:spcPct val="110000"/>
                        </a:lnSpc>
                        <a:buClr>
                          <a:schemeClr val="bg1"/>
                        </a:buClr>
                        <a:buSzPct val="300000"/>
                        <a:buFont typeface="Arial" pitchFamily="34" charset="0"/>
                        <a:buNone/>
                      </a:pPr>
                      <a:endParaRPr lang="en-US" sz="1000" b="0" i="0" u="none" strike="noStrike" dirty="0">
                        <a:solidFill>
                          <a:schemeClr val="tx1"/>
                        </a:solidFill>
                        <a:latin typeface="+mn-lt"/>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AD Credential Synchronization</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lnSpc>
                          <a:spcPct val="110000"/>
                        </a:lnSpc>
                        <a:buClr>
                          <a:schemeClr val="bg1"/>
                        </a:buClr>
                        <a:buSzPct val="300000"/>
                        <a:buFont typeface="Arial" pitchFamily="34" charset="0"/>
                        <a:buNone/>
                      </a:pPr>
                      <a:endParaRPr lang="en-US" sz="1000" b="0" i="0" u="none" strike="noStrike" dirty="0">
                        <a:solidFill>
                          <a:schemeClr val="tx1"/>
                        </a:solidFill>
                        <a:latin typeface="+mn-lt"/>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Calendar Free/Busy with On-Premise</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  Messaging Records Management</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Outlook &amp; Mobility Connectivity</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Anti Virus, Anti-Spam</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Shared contacts, tasks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E-mail</a:t>
                      </a:r>
                      <a:r>
                        <a:rPr kumimoji="0" lang="en-US" sz="800" u="none" strike="noStrike" cap="none" normalizeH="0" baseline="0" smtClean="0">
                          <a:ln>
                            <a:noFill/>
                          </a:ln>
                          <a:effectLst/>
                          <a:latin typeface="Segoe UI" pitchFamily="34" charset="0"/>
                          <a:cs typeface="Segoe UI" pitchFamily="34" charset="0"/>
                        </a:rPr>
                        <a:t>, shared </a:t>
                      </a:r>
                      <a:r>
                        <a:rPr kumimoji="0" lang="en-US" sz="800" u="none" strike="noStrike" cap="none" normalizeH="0" baseline="0" dirty="0" smtClean="0">
                          <a:ln>
                            <a:noFill/>
                          </a:ln>
                          <a:effectLst/>
                          <a:latin typeface="Segoe UI" pitchFamily="34" charset="0"/>
                          <a:cs typeface="Segoe UI" pitchFamily="34" charset="0"/>
                        </a:rPr>
                        <a:t>calendar, OWA</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800" b="1" i="0" u="none" strike="noStrike" kern="1200" dirty="0" smtClean="0">
                          <a:solidFill>
                            <a:schemeClr val="bg1"/>
                          </a:solidFill>
                          <a:latin typeface="Calibri" pitchFamily="34" charset="0"/>
                          <a:ea typeface="+mn-ea"/>
                          <a:cs typeface="Arial"/>
                          <a:sym typeface="Wingdings 2"/>
                        </a:rPr>
                        <a:t>500MB OWA</a:t>
                      </a:r>
                      <a:r>
                        <a:rPr lang="en-US" sz="800" b="1" i="0" u="none" strike="noStrike" kern="1200" baseline="0" dirty="0" smtClean="0">
                          <a:solidFill>
                            <a:schemeClr val="bg1"/>
                          </a:solidFill>
                          <a:latin typeface="Calibri" pitchFamily="34" charset="0"/>
                          <a:ea typeface="+mn-ea"/>
                          <a:cs typeface="Arial"/>
                          <a:sym typeface="Wingdings 2"/>
                        </a:rPr>
                        <a:t> Light Only</a:t>
                      </a:r>
                      <a:endParaRPr lang="en-US" sz="800" b="0" i="0" u="none" strike="noStrike" kern="1200" dirty="0" smtClean="0">
                        <a:solidFill>
                          <a:schemeClr val="bg1"/>
                        </a:solidFill>
                        <a:latin typeface="Calibri" pitchFamily="34" charset="0"/>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800" b="1" i="0" u="none" strike="noStrike" kern="1200" dirty="0" smtClean="0">
                          <a:solidFill>
                            <a:schemeClr val="bg1"/>
                          </a:solidFill>
                          <a:latin typeface="Calibri" pitchFamily="34" charset="0"/>
                          <a:ea typeface="+mn-ea"/>
                          <a:cs typeface="Arial"/>
                        </a:rPr>
                        <a:t>5GB Mailbox</a:t>
                      </a: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800" b="1" i="0" u="none" strike="noStrike" kern="1200" dirty="0" smtClean="0">
                          <a:solidFill>
                            <a:schemeClr val="bg1"/>
                          </a:solidFill>
                          <a:latin typeface="Calibri" pitchFamily="34" charset="0"/>
                          <a:ea typeface="+mn-ea"/>
                          <a:cs typeface="Arial"/>
                          <a:sym typeface="Wingdings 2"/>
                        </a:rPr>
                        <a:t>5GB</a:t>
                      </a:r>
                      <a:r>
                        <a:rPr lang="en-US" sz="800" b="1" i="0" u="none" strike="noStrike" kern="1200" baseline="0" dirty="0" smtClean="0">
                          <a:solidFill>
                            <a:schemeClr val="bg1"/>
                          </a:solidFill>
                          <a:latin typeface="Calibri" pitchFamily="34" charset="0"/>
                          <a:ea typeface="+mn-ea"/>
                          <a:cs typeface="Arial"/>
                          <a:sym typeface="Wingdings 2"/>
                        </a:rPr>
                        <a:t> Mailbox*</a:t>
                      </a:r>
                      <a:endParaRPr lang="en-US" sz="800" b="0" i="0" u="none" strike="noStrike" kern="1200" dirty="0" smtClean="0">
                        <a:solidFill>
                          <a:schemeClr val="bg1"/>
                        </a:solidFill>
                        <a:latin typeface="Calibri" pitchFamily="34" charset="0"/>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91440">
                <a:tc gridSpan="4">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endParaRPr kumimoji="0" lang="en-US" sz="800" b="0" i="0" u="none" strike="noStrike" kern="1200" cap="none" normalizeH="0" baseline="0" dirty="0" smtClean="0">
                        <a:ln>
                          <a:noFill/>
                        </a:ln>
                        <a:solidFill>
                          <a:schemeClr val="tx1"/>
                        </a:solidFill>
                        <a:effectLst/>
                        <a:latin typeface="Segoe UI" pitchFamily="34" charset="0"/>
                        <a:ea typeface="+mn-ea"/>
                        <a:cs typeface="Segoe UI" pitchFamily="34" charset="0"/>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lnSpc>
                          <a:spcPct val="110000"/>
                        </a:lnSpc>
                        <a:buClr>
                          <a:schemeClr val="bg1"/>
                        </a:buClr>
                        <a:buSzPct val="300000"/>
                        <a:buFont typeface="Arial" pitchFamily="34" charset="0"/>
                        <a:buChar char="•"/>
                      </a:pPr>
                      <a:endParaRPr lang="en-US" sz="1000" b="0" i="0" u="none" strike="noStrike" dirty="0">
                        <a:solidFill>
                          <a:schemeClr val="tx1"/>
                        </a:solidFill>
                        <a:latin typeface="+mn-lt"/>
                      </a:endParaRPr>
                    </a:p>
                  </a:txBody>
                  <a:tcPr marL="3544" marR="3544" marT="35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fontAlgn="ctr">
                        <a:lnSpc>
                          <a:spcPct val="110000"/>
                        </a:lnSpc>
                        <a:buClr>
                          <a:schemeClr val="bg1"/>
                        </a:buClr>
                        <a:buSzPct val="300000"/>
                        <a:buFont typeface="Arial" pitchFamily="34" charset="0"/>
                        <a:buChar char="•"/>
                      </a:pPr>
                      <a:endParaRPr lang="en-US" sz="1000" b="0" i="0" u="none" strike="noStrike" dirty="0">
                        <a:solidFill>
                          <a:schemeClr val="tx1"/>
                        </a:solidFill>
                        <a:latin typeface="+mn-lt"/>
                      </a:endParaRPr>
                    </a:p>
                  </a:txBody>
                  <a:tcPr marL="3544" marR="3544" marT="35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fontAlgn="ctr">
                        <a:lnSpc>
                          <a:spcPct val="110000"/>
                        </a:lnSpc>
                        <a:buClr>
                          <a:schemeClr val="bg1"/>
                        </a:buClr>
                        <a:buSzPct val="300000"/>
                        <a:buFont typeface="Arial" pitchFamily="34" charset="0"/>
                        <a:buChar char="•"/>
                      </a:pPr>
                      <a:endParaRPr lang="en-US" sz="1000" b="0" i="0" u="none" strike="noStrike" dirty="0">
                        <a:solidFill>
                          <a:schemeClr val="tx1"/>
                        </a:solidFill>
                        <a:latin typeface="+mn-lt"/>
                      </a:endParaRPr>
                    </a:p>
                  </a:txBody>
                  <a:tcPr marL="3544" marR="3544" marT="35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smtClean="0">
                          <a:ln>
                            <a:noFill/>
                          </a:ln>
                          <a:effectLst/>
                          <a:latin typeface="Segoe UI" pitchFamily="34" charset="0"/>
                          <a:cs typeface="Segoe UI" pitchFamily="34" charset="0"/>
                        </a:rPr>
                        <a:t>  Internet </a:t>
                      </a:r>
                      <a:r>
                        <a:rPr kumimoji="0" lang="en-US" sz="800" u="none" strike="noStrike" cap="none" normalizeH="0" baseline="0" dirty="0" smtClean="0">
                          <a:ln>
                            <a:noFill/>
                          </a:ln>
                          <a:effectLst/>
                          <a:latin typeface="Segoe UI" pitchFamily="34" charset="0"/>
                          <a:cs typeface="Segoe UI" pitchFamily="34" charset="0"/>
                        </a:rPr>
                        <a:t>Sites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11">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800" b="1" i="0" u="none" strike="noStrike" kern="1200" dirty="0" smtClean="0">
                          <a:solidFill>
                            <a:schemeClr val="tx1"/>
                          </a:solidFill>
                          <a:latin typeface="Calibri" pitchFamily="34" charset="0"/>
                          <a:ea typeface="+mn-ea"/>
                          <a:cs typeface="+mn-cs"/>
                        </a:rPr>
                        <a:t>Access/View</a:t>
                      </a:r>
                      <a:r>
                        <a:rPr lang="en-US" sz="800" b="1" i="0" u="none" strike="noStrike" kern="1200" baseline="0" dirty="0" smtClean="0">
                          <a:solidFill>
                            <a:schemeClr val="tx1"/>
                          </a:solidFill>
                          <a:latin typeface="Calibri" pitchFamily="34" charset="0"/>
                          <a:ea typeface="+mn-ea"/>
                          <a:cs typeface="+mn-cs"/>
                        </a:rPr>
                        <a:t> Documents</a:t>
                      </a:r>
                    </a:p>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800" b="1" i="0" u="none" strike="noStrike" kern="1200" baseline="0" dirty="0" smtClean="0">
                        <a:solidFill>
                          <a:schemeClr val="tx1"/>
                        </a:solidFill>
                        <a:latin typeface="Calibri" pitchFamily="34" charset="0"/>
                        <a:ea typeface="+mn-ea"/>
                        <a:cs typeface="+mn-cs"/>
                      </a:endParaRPr>
                    </a:p>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800" b="1" i="0" u="none" strike="noStrike" kern="1200" baseline="0" dirty="0" smtClean="0">
                          <a:solidFill>
                            <a:schemeClr val="tx1"/>
                          </a:solidFill>
                          <a:latin typeface="Calibri" pitchFamily="34" charset="0"/>
                          <a:ea typeface="+mn-ea"/>
                          <a:cs typeface="+mn-cs"/>
                        </a:rPr>
                        <a:t>Fill Out Forms</a:t>
                      </a:r>
                    </a:p>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800" b="1" i="0" u="none" strike="noStrike" kern="1200" baseline="0" dirty="0" smtClean="0">
                        <a:solidFill>
                          <a:schemeClr val="tx1"/>
                        </a:solidFill>
                        <a:latin typeface="Calibri" pitchFamily="34" charset="0"/>
                        <a:ea typeface="+mn-ea"/>
                        <a:cs typeface="+mn-cs"/>
                      </a:endParaRPr>
                    </a:p>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800" b="1" i="0" u="none" strike="noStrike" kern="1200" baseline="0" dirty="0" smtClean="0">
                          <a:solidFill>
                            <a:schemeClr val="tx1"/>
                          </a:solidFill>
                          <a:latin typeface="Calibri" pitchFamily="34" charset="0"/>
                          <a:ea typeface="+mn-ea"/>
                          <a:cs typeface="+mn-cs"/>
                        </a:rPr>
                        <a:t>Post Contacts, Calendar, Tasks</a:t>
                      </a:r>
                    </a:p>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kern="1200" cap="none" normalizeH="0" baseline="0" dirty="0" smtClean="0">
                          <a:ln>
                            <a:noFill/>
                          </a:ln>
                          <a:effectLst/>
                          <a:latin typeface="Segoe UI" pitchFamily="34" charset="0"/>
                          <a:cs typeface="Segoe UI" pitchFamily="34" charset="0"/>
                        </a:rPr>
                        <a:t>  </a:t>
                      </a:r>
                      <a:r>
                        <a:rPr kumimoji="0" lang="en-US" sz="800" u="none" strike="noStrike" kern="1200" cap="none" normalizeH="0" baseline="0" smtClean="0">
                          <a:ln>
                            <a:noFill/>
                          </a:ln>
                          <a:effectLst/>
                          <a:latin typeface="Segoe UI" pitchFamily="34" charset="0"/>
                          <a:cs typeface="Segoe UI" pitchFamily="34" charset="0"/>
                        </a:rPr>
                        <a:t>Extranet Collaboration</a:t>
                      </a:r>
                      <a:endParaRPr kumimoji="0" lang="en-US" sz="800" b="0" i="0" u="none" strike="noStrike" kern="1200" cap="none" normalizeH="0" baseline="0" dirty="0" smtClean="0">
                        <a:ln>
                          <a:noFill/>
                        </a:ln>
                        <a:solidFill>
                          <a:schemeClr val="tx1"/>
                        </a:solidFill>
                        <a:effectLst/>
                        <a:latin typeface="Segoe UI" pitchFamily="34" charset="0"/>
                        <a:ea typeface="+mn-ea"/>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vMerge="1">
                  <a:txBody>
                    <a:bodyPr/>
                    <a:lstStyle/>
                    <a:p>
                      <a:pPr algn="ctr" fontAlgn="ctr">
                        <a:lnSpc>
                          <a:spcPct val="110000"/>
                        </a:lnSpc>
                        <a:buClr>
                          <a:schemeClr val="bg1"/>
                        </a:buClr>
                        <a:buSzPct val="300000"/>
                        <a:buFont typeface="Arial" pitchFamily="34" charset="0"/>
                        <a:buNone/>
                      </a:pPr>
                      <a:endParaRPr lang="en-US" sz="1000" b="0" i="0" u="none" strike="noStrike" dirty="0">
                        <a:solidFill>
                          <a:schemeClr val="tx1"/>
                        </a:solidFill>
                        <a:latin typeface="+mn-lt"/>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6121"/>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Custom </a:t>
                      </a:r>
                      <a:r>
                        <a:rPr kumimoji="0" lang="en-US" sz="800" u="none" strike="noStrike" cap="none" normalizeH="0" baseline="0" smtClean="0">
                          <a:ln>
                            <a:noFill/>
                          </a:ln>
                          <a:effectLst/>
                          <a:latin typeface="Segoe UI" pitchFamily="34" charset="0"/>
                          <a:cs typeface="Segoe UI" pitchFamily="34" charset="0"/>
                        </a:rPr>
                        <a:t>Code Support</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vMerge="1">
                  <a:txBody>
                    <a:bodyPr/>
                    <a:lstStyle/>
                    <a:p>
                      <a:pPr algn="ctr" fontAlgn="ctr">
                        <a:lnSpc>
                          <a:spcPct val="110000"/>
                        </a:lnSpc>
                        <a:buClr>
                          <a:schemeClr val="bg1"/>
                        </a:buClr>
                        <a:buSzPct val="300000"/>
                        <a:buFont typeface="Arial" pitchFamily="34" charset="0"/>
                        <a:buNone/>
                      </a:pPr>
                      <a:endParaRPr lang="en-US" sz="1000" b="0" i="0" u="none" strike="noStrike" dirty="0">
                        <a:solidFill>
                          <a:schemeClr val="tx1"/>
                        </a:solidFill>
                        <a:latin typeface="+mn-lt"/>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6121"/>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Excel</a:t>
                      </a:r>
                      <a:r>
                        <a:rPr kumimoji="0" lang="en-US" sz="800" u="none" strike="noStrike" cap="none" normalizeH="0" baseline="0" smtClean="0">
                          <a:ln>
                            <a:noFill/>
                          </a:ln>
                          <a:effectLst/>
                          <a:latin typeface="Segoe UI" pitchFamily="34" charset="0"/>
                          <a:cs typeface="Segoe UI" pitchFamily="34" charset="0"/>
                        </a:rPr>
                        <a:t>® Services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vMerge="1">
                  <a:txBody>
                    <a:bodyPr/>
                    <a:lstStyle/>
                    <a:p>
                      <a:pPr algn="ctr" fontAlgn="ctr">
                        <a:lnSpc>
                          <a:spcPct val="110000"/>
                        </a:lnSpc>
                        <a:buClr>
                          <a:schemeClr val="bg1"/>
                        </a:buClr>
                        <a:buSzPct val="300000"/>
                        <a:buFont typeface="Arial" pitchFamily="34" charset="0"/>
                        <a:buNone/>
                      </a:pPr>
                      <a:endParaRPr lang="en-US" sz="1000" b="0" i="0" u="none" strike="noStrike" dirty="0">
                        <a:solidFill>
                          <a:schemeClr val="tx1"/>
                        </a:solidFill>
                        <a:latin typeface="+mn-lt"/>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6121"/>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Enterprise data search</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vMerge="1">
                  <a:txBody>
                    <a:bodyPr/>
                    <a:lstStyle/>
                    <a:p>
                      <a:pPr algn="ctr" fontAlgn="ctr">
                        <a:lnSpc>
                          <a:spcPct val="110000"/>
                        </a:lnSpc>
                        <a:buClr>
                          <a:schemeClr val="bg1"/>
                        </a:buClr>
                        <a:buSzPct val="300000"/>
                        <a:buFont typeface="Arial" pitchFamily="34" charset="0"/>
                        <a:buNone/>
                      </a:pPr>
                      <a:endParaRPr lang="en-US" sz="1000" b="0" i="0" u="none" strike="noStrike" dirty="0">
                        <a:solidFill>
                          <a:schemeClr val="tx1"/>
                        </a:solidFill>
                        <a:latin typeface="+mn-lt"/>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6121"/>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People and personalization</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vMerge="1">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6121"/>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My sites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vMerge="1">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6121"/>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smtClean="0">
                          <a:ln>
                            <a:noFill/>
                          </a:ln>
                          <a:effectLst/>
                          <a:latin typeface="Segoe UI" pitchFamily="34" charset="0"/>
                          <a:cs typeface="Segoe UI" pitchFamily="34" charset="0"/>
                        </a:rPr>
                        <a:t>  Enterprise/Web  </a:t>
                      </a:r>
                      <a:r>
                        <a:rPr kumimoji="0" lang="en-US" sz="800" u="none" strike="noStrike" cap="none" normalizeH="0" baseline="0" dirty="0" smtClean="0">
                          <a:ln>
                            <a:noFill/>
                          </a:ln>
                          <a:effectLst/>
                          <a:latin typeface="Segoe UI" pitchFamily="34" charset="0"/>
                          <a:cs typeface="Segoe UI" pitchFamily="34" charset="0"/>
                        </a:rPr>
                        <a:t>content </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vMerge="1">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6121"/>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Site search </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vMerge="1">
                  <a:txBody>
                    <a:bodyPr/>
                    <a:lstStyle/>
                    <a:p>
                      <a:pPr algn="ctr" fontAlgn="ctr">
                        <a:lnSpc>
                          <a:spcPct val="110000"/>
                        </a:lnSpc>
                        <a:buClr>
                          <a:schemeClr val="bg1"/>
                        </a:buClr>
                        <a:buSzPct val="300000"/>
                        <a:buFont typeface="Arial" pitchFamily="34" charset="0"/>
                        <a:buNone/>
                      </a:pPr>
                      <a:endParaRPr lang="en-US" sz="1000" b="0" i="0" u="none" strike="noStrike" dirty="0">
                        <a:solidFill>
                          <a:schemeClr val="tx1"/>
                        </a:solidFill>
                        <a:latin typeface="+mn-lt"/>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6121"/>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Blogs, Wikis, Intranet sites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vMerge="1">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6121"/>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3318">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Templates and </a:t>
                      </a:r>
                      <a:r>
                        <a:rPr kumimoji="0" lang="en-US" sz="800" u="none" strike="noStrike" cap="none" normalizeH="0" baseline="0" smtClean="0">
                          <a:ln>
                            <a:noFill/>
                          </a:ln>
                          <a:effectLst/>
                          <a:latin typeface="Segoe UI" pitchFamily="34" charset="0"/>
                          <a:cs typeface="Segoe UI" pitchFamily="34" charset="0"/>
                        </a:rPr>
                        <a:t>Web parts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vMerge="1">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6121"/>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15959">
                <a:tc gridSpan="4">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endParaRPr kumimoji="0" lang="en-US" sz="800" b="0" i="0" u="none" strike="noStrike" kern="1200" cap="none" normalizeH="0" baseline="0" dirty="0" smtClean="0">
                        <a:ln>
                          <a:noFill/>
                        </a:ln>
                        <a:solidFill>
                          <a:schemeClr val="tx1"/>
                        </a:solidFill>
                        <a:effectLst/>
                        <a:latin typeface="Segoe UI" pitchFamily="34" charset="0"/>
                        <a:ea typeface="+mn-ea"/>
                        <a:cs typeface="Segoe UI" pitchFamily="34" charset="0"/>
                      </a:endParaRPr>
                    </a:p>
                  </a:txBody>
                  <a:tcPr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lnSpc>
                          <a:spcPct val="110000"/>
                        </a:lnSpc>
                        <a:buClr>
                          <a:schemeClr val="bg1"/>
                        </a:buClr>
                        <a:buSzPct val="300000"/>
                        <a:buFont typeface="Arial" pitchFamily="34" charset="0"/>
                        <a:buChar char="•"/>
                      </a:pPr>
                      <a:endParaRPr lang="en-US" sz="1000" b="0" i="0" u="none" strike="noStrike" dirty="0">
                        <a:solidFill>
                          <a:schemeClr val="tx1"/>
                        </a:solidFill>
                        <a:latin typeface="+mn-lt"/>
                      </a:endParaRPr>
                    </a:p>
                  </a:txBody>
                  <a:tcPr marL="3544" marR="3544" marT="35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fontAlgn="ctr">
                        <a:lnSpc>
                          <a:spcPct val="110000"/>
                        </a:lnSpc>
                        <a:buClr>
                          <a:schemeClr val="bg1"/>
                        </a:buClr>
                        <a:buSzPct val="300000"/>
                        <a:buFont typeface="Arial" pitchFamily="34" charset="0"/>
                        <a:buChar char="•"/>
                      </a:pPr>
                      <a:endParaRPr lang="en-US" sz="1000" b="0" i="0" u="none" strike="noStrike" dirty="0">
                        <a:solidFill>
                          <a:schemeClr val="tx1"/>
                        </a:solidFill>
                        <a:latin typeface="+mn-lt"/>
                      </a:endParaRPr>
                    </a:p>
                  </a:txBody>
                  <a:tcPr marL="3544" marR="3544" marT="35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algn="ctr" fontAlgn="ctr">
                        <a:lnSpc>
                          <a:spcPct val="110000"/>
                        </a:lnSpc>
                        <a:buClr>
                          <a:schemeClr val="bg1"/>
                        </a:buClr>
                        <a:buSzPct val="300000"/>
                        <a:buFont typeface="Arial" pitchFamily="34" charset="0"/>
                        <a:buChar char="•"/>
                      </a:pPr>
                      <a:endParaRPr lang="en-US" sz="1000" b="0" i="0" u="none" strike="noStrike" dirty="0">
                        <a:solidFill>
                          <a:schemeClr val="tx1"/>
                        </a:solidFill>
                        <a:latin typeface="+mn-lt"/>
                      </a:endParaRPr>
                    </a:p>
                  </a:txBody>
                  <a:tcPr marL="3544" marR="3544" marT="35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PSTN Connected Voice</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rowSpan="9">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800" b="1" i="0" u="none" strike="noStrike" dirty="0" smtClean="0">
                          <a:solidFill>
                            <a:schemeClr val="tx1"/>
                          </a:solidFill>
                          <a:latin typeface="Calibri" pitchFamily="34" charset="0"/>
                        </a:rPr>
                        <a:t>Not</a:t>
                      </a:r>
                      <a:r>
                        <a:rPr lang="en-US" sz="800" b="1" i="0" u="none" strike="noStrike" baseline="0" dirty="0" smtClean="0">
                          <a:solidFill>
                            <a:schemeClr val="tx1"/>
                          </a:solidFill>
                          <a:latin typeface="Calibri" pitchFamily="34" charset="0"/>
                        </a:rPr>
                        <a:t> Available</a:t>
                      </a:r>
                      <a:endParaRPr lang="en-US" sz="800" b="1" i="0" u="none" strike="noStrike" dirty="0" smtClean="0">
                        <a:solidFill>
                          <a:schemeClr val="tx1"/>
                        </a:solidFill>
                        <a:latin typeface="Calibr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Call Management</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vMerge="1">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Public IM Connectivity</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vMerge="1">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185028">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Business Partner Federation</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vMerge="1">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Communicator Web Access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vMerge="1">
                  <a:txBody>
                    <a:bodyPr/>
                    <a:lstStyle/>
                    <a:p>
                      <a:pPr algn="ctr" fontAlgn="ctr">
                        <a:lnSpc>
                          <a:spcPct val="110000"/>
                        </a:lnSpc>
                        <a:buClr>
                          <a:schemeClr val="bg1"/>
                        </a:buClr>
                        <a:buSzPct val="300000"/>
                        <a:buFont typeface="Arial" pitchFamily="34" charset="0"/>
                        <a:buChar char="•"/>
                      </a:pPr>
                      <a:endParaRPr lang="en-US" sz="1000" b="0" i="0" u="none" strike="noStrike" dirty="0">
                        <a:solidFill>
                          <a:schemeClr val="tx1"/>
                        </a:solidFill>
                        <a:latin typeface="+mn-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000000"/>
                          </a:solidFill>
                          <a:latin typeface="Calibri"/>
                          <a:ea typeface="Times New Roman"/>
                          <a:cs typeface="Arial"/>
                          <a:sym typeface="Wingdings 2"/>
                        </a:rPr>
                        <a:t></a:t>
                      </a:r>
                      <a:endParaRPr lang="en-US" sz="1000" b="0" i="0" u="none" strike="noStrike" kern="1200" dirty="0" smtClean="0">
                        <a:solidFill>
                          <a:srgbClr val="00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Office Communicator Connectivity</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vMerge="1">
                  <a:txBody>
                    <a:bodyPr/>
                    <a:lstStyle/>
                    <a:p>
                      <a:pPr algn="ctr" fontAlgn="ctr">
                        <a:lnSpc>
                          <a:spcPct val="110000"/>
                        </a:lnSpc>
                        <a:buClr>
                          <a:schemeClr val="bg1"/>
                        </a:buClr>
                        <a:buSzPct val="300000"/>
                        <a:buFont typeface="Arial" pitchFamily="34" charset="0"/>
                        <a:buNone/>
                      </a:pPr>
                      <a:endParaRPr lang="en-US" sz="1000" b="0" i="0" u="none" strike="noStrike" kern="1200" dirty="0">
                        <a:solidFill>
                          <a:schemeClr val="tx1"/>
                        </a:solidFill>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IM/Presence Awareness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vMerge="1">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Multi-Party Voice/App Sharing</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vMerge="1">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118878">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Web Conferencing</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vMerge="1">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mn-lt"/>
                        <a:ea typeface="+mn-ea"/>
                        <a:cs typeface="+mn-cs"/>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bg1"/>
                          </a:solidFill>
                          <a:latin typeface="Calibri"/>
                          <a:ea typeface="Times New Roman"/>
                          <a:cs typeface="Arial"/>
                          <a:sym typeface="Wingdings 2"/>
                        </a:rPr>
                        <a:t></a:t>
                      </a:r>
                      <a:endParaRPr lang="en-US" sz="1000" b="0" i="0" u="none" strike="noStrike" kern="1200" dirty="0" smtClean="0">
                        <a:solidFill>
                          <a:schemeClr val="bg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bl>
          </a:graphicData>
        </a:graphic>
      </p:graphicFrame>
      <p:sp>
        <p:nvSpPr>
          <p:cNvPr id="5" name="Rectangle 4"/>
          <p:cNvSpPr>
            <a:spLocks noChangeArrowheads="1"/>
          </p:cNvSpPr>
          <p:nvPr/>
        </p:nvSpPr>
        <p:spPr bwMode="auto">
          <a:xfrm>
            <a:off x="430146" y="4899031"/>
            <a:ext cx="2171761" cy="1575175"/>
          </a:xfrm>
          <a:prstGeom prst="rect">
            <a:avLst/>
          </a:prstGeom>
          <a:solidFill>
            <a:schemeClr val="accent5">
              <a:lumMod val="75000"/>
            </a:schemeClr>
          </a:solidFill>
          <a:ln>
            <a:solidFill>
              <a:schemeClr val="accent5">
                <a:lumMod val="50000"/>
              </a:schemeClr>
            </a:solidFill>
            <a:headEnd type="none" w="sm" len="sm"/>
            <a:tailEnd type="none" w="sm" len="sm"/>
          </a:ln>
          <a:scene3d>
            <a:camera prst="orthographicFront"/>
            <a:lightRig rig="threePt" dir="t"/>
          </a:scene3d>
          <a:sp3d>
            <a:bevelT w="9525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a:solidFill>
                <a:sysClr val="windowText" lastClr="000000"/>
              </a:solidFill>
              <a:effectLst>
                <a:outerShdw blurRad="38100" dist="38100" dir="2700000" algn="tl">
                  <a:srgbClr val="000000">
                    <a:alpha val="43137"/>
                  </a:srgbClr>
                </a:outerShdw>
              </a:effectLst>
              <a:latin typeface="Calibri" pitchFamily="34" charset="0"/>
            </a:endParaRPr>
          </a:p>
        </p:txBody>
      </p:sp>
      <p:sp>
        <p:nvSpPr>
          <p:cNvPr id="4" name="Rectangle 3"/>
          <p:cNvSpPr>
            <a:spLocks noChangeArrowheads="1"/>
          </p:cNvSpPr>
          <p:nvPr/>
        </p:nvSpPr>
        <p:spPr bwMode="auto">
          <a:xfrm>
            <a:off x="424295" y="2901460"/>
            <a:ext cx="2177614" cy="1878275"/>
          </a:xfrm>
          <a:prstGeom prst="rect">
            <a:avLst/>
          </a:prstGeom>
          <a:solidFill>
            <a:schemeClr val="accent3">
              <a:lumMod val="75000"/>
            </a:schemeClr>
          </a:solidFill>
          <a:ln>
            <a:solidFill>
              <a:schemeClr val="accent3">
                <a:lumMod val="50000"/>
              </a:schemeClr>
            </a:solidFill>
            <a:headEnd type="none" w="sm" len="sm"/>
            <a:tailEnd type="none" w="sm" len="sm"/>
          </a:ln>
          <a:scene3d>
            <a:camera prst="orthographicFront"/>
            <a:lightRig rig="threePt" dir="t"/>
          </a:scene3d>
          <a:sp3d>
            <a:bevelT w="9525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algn="ct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en-US" sz="400" i="1" kern="0" dirty="0">
              <a:solidFill>
                <a:sysClr val="windowText" lastClr="00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en-US" sz="400" i="1" kern="0" dirty="0">
              <a:solidFill>
                <a:sysClr val="windowText" lastClr="00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fontAlgn="auto">
              <a:spcBef>
                <a:spcPts val="0"/>
              </a:spcBef>
              <a:spcAft>
                <a:spcPts val="0"/>
              </a:spcAft>
              <a:defRPr/>
            </a:pPr>
            <a:endParaRPr lang="en-US" sz="400" i="1" kern="0" dirty="0">
              <a:solidFill>
                <a:sysClr val="windowText" lastClr="000000"/>
              </a:solidFill>
              <a:effectLst>
                <a:outerShdw blurRad="38100" dist="38100" dir="2700000" algn="tl">
                  <a:srgbClr val="000000">
                    <a:alpha val="43137"/>
                  </a:srgbClr>
                </a:outerShdw>
              </a:effectLst>
              <a:latin typeface="Calibri" pitchFamily="34" charset="0"/>
            </a:endParaRPr>
          </a:p>
        </p:txBody>
      </p:sp>
      <p:sp>
        <p:nvSpPr>
          <p:cNvPr id="17" name="Rectangle 16"/>
          <p:cNvSpPr>
            <a:spLocks noChangeArrowheads="1"/>
          </p:cNvSpPr>
          <p:nvPr/>
        </p:nvSpPr>
        <p:spPr bwMode="auto">
          <a:xfrm>
            <a:off x="2621477" y="2901460"/>
            <a:ext cx="2057398" cy="1878275"/>
          </a:xfrm>
          <a:prstGeom prst="rect">
            <a:avLst/>
          </a:prstGeom>
          <a:solidFill>
            <a:schemeClr val="accent3">
              <a:lumMod val="75000"/>
            </a:schemeClr>
          </a:solidFill>
          <a:ln>
            <a:solidFill>
              <a:schemeClr val="accent3">
                <a:lumMod val="50000"/>
              </a:schemeClr>
            </a:solidFill>
            <a:headEnd type="none" w="sm" len="sm"/>
            <a:tailEnd type="none" w="sm" len="sm"/>
          </a:ln>
          <a:scene3d>
            <a:camera prst="orthographicFront"/>
            <a:lightRig rig="threePt" dir="t"/>
          </a:scene3d>
          <a:sp3d>
            <a:bevelT w="9525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marR="0" lvl="0" indent="0" algn="ctr">
              <a:lnSpc>
                <a:spcPct val="100000"/>
              </a:lnSpc>
              <a:buClrTx/>
              <a:buSzTx/>
              <a:buFontTx/>
              <a:buNone/>
              <a:tabLst/>
              <a:defRPr/>
            </a:pPr>
            <a:endParaRPr lang="en-US" sz="400" i="1" kern="0" dirty="0">
              <a:solidFill>
                <a:sysClr val="windowText" lastClr="000000"/>
              </a:solidFill>
              <a:effectLst>
                <a:outerShdw blurRad="38100" dist="38100" dir="2700000" algn="tl">
                  <a:srgbClr val="000000">
                    <a:alpha val="43137"/>
                  </a:srgbClr>
                </a:outerShdw>
              </a:effectLst>
              <a:latin typeface="Calibri" pitchFamily="34" charset="0"/>
            </a:endParaRPr>
          </a:p>
          <a:p>
            <a:pPr marR="0" lvl="0" indent="0" algn="ctr">
              <a:lnSpc>
                <a:spcPct val="100000"/>
              </a:lnSpc>
              <a:buClrTx/>
              <a:buSzTx/>
              <a:buFontTx/>
              <a:buNone/>
              <a:tabLs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marR="0" lvl="0" indent="0" algn="ctr">
              <a:lnSpc>
                <a:spcPct val="100000"/>
              </a:lnSpc>
              <a:buClrTx/>
              <a:buSzTx/>
              <a:buFontTx/>
              <a:buNone/>
              <a:tabLs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marR="0" lvl="0" indent="0" algn="ctr">
              <a:lnSpc>
                <a:spcPct val="100000"/>
              </a:lnSpc>
              <a:buClrTx/>
              <a:buSzTx/>
              <a:buFontTx/>
              <a:buNone/>
              <a:tabLs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marR="0" lvl="0" indent="0" algn="ctr">
              <a:lnSpc>
                <a:spcPct val="100000"/>
              </a:lnSpc>
              <a:buClrTx/>
              <a:buSzTx/>
              <a:buFontTx/>
              <a:buNone/>
              <a:tabLst/>
              <a:defRPr/>
            </a:pPr>
            <a:r>
              <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rPr>
              <a:t> </a:t>
            </a:r>
          </a:p>
          <a:p>
            <a:pPr marR="0" lvl="0" indent="0" algn="ctr">
              <a:lnSpc>
                <a:spcPct val="100000"/>
              </a:lnSpc>
              <a:buClrTx/>
              <a:buSzTx/>
              <a:buFontTx/>
              <a:buNone/>
              <a:tabLs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marR="0" lvl="0" indent="0" algn="ctr">
              <a:lnSpc>
                <a:spcPct val="100000"/>
              </a:lnSpc>
              <a:buClrTx/>
              <a:buSzTx/>
              <a:buFontTx/>
              <a:buNone/>
              <a:tabLs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marR="0" lvl="0" indent="0" algn="ctr">
              <a:lnSpc>
                <a:spcPct val="100000"/>
              </a:lnSpc>
              <a:buClrTx/>
              <a:buSzTx/>
              <a:buFontTx/>
              <a:buNone/>
              <a:tabLst/>
              <a:defRPr/>
            </a:pPr>
            <a:endParaRPr lang="en-US" sz="400" i="1" kern="0" dirty="0">
              <a:solidFill>
                <a:sysClr val="windowText" lastClr="000000"/>
              </a:solidFill>
              <a:effectLst>
                <a:outerShdw blurRad="38100" dist="38100" dir="2700000" algn="tl">
                  <a:srgbClr val="000000">
                    <a:alpha val="43137"/>
                  </a:srgbClr>
                </a:outerShdw>
              </a:effectLst>
              <a:latin typeface="Calibri" pitchFamily="34" charset="0"/>
            </a:endParaRPr>
          </a:p>
          <a:p>
            <a:pPr marR="0" lvl="0" indent="0" algn="ctr">
              <a:lnSpc>
                <a:spcPct val="100000"/>
              </a:lnSpc>
              <a:buClrTx/>
              <a:buSzTx/>
              <a:buFontTx/>
              <a:buNone/>
              <a:tabLs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marR="0" lvl="0" indent="0" algn="ctr">
              <a:lnSpc>
                <a:spcPct val="100000"/>
              </a:lnSpc>
              <a:buClrTx/>
              <a:buSzTx/>
              <a:buFontTx/>
              <a:buNone/>
              <a:tabLst/>
              <a:defRPr/>
            </a:pPr>
            <a:endParaRPr lang="en-US" sz="400" i="1" kern="0" dirty="0">
              <a:solidFill>
                <a:sysClr val="windowText" lastClr="000000"/>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228600" y="76200"/>
            <a:ext cx="8229600" cy="762000"/>
          </a:xfrm>
        </p:spPr>
        <p:txBody>
          <a:bodyPr>
            <a:normAutofit/>
          </a:bodyPr>
          <a:lstStyle/>
          <a:p>
            <a:r>
              <a:rPr lang="en-US" dirty="0" smtClean="0"/>
              <a:t>Feature Comparison Overview</a:t>
            </a:r>
            <a:endParaRPr lang="en-US" dirty="0"/>
          </a:p>
        </p:txBody>
      </p:sp>
      <p:sp>
        <p:nvSpPr>
          <p:cNvPr id="6" name="Rectangle 5"/>
          <p:cNvSpPr>
            <a:spLocks noChangeArrowheads="1"/>
          </p:cNvSpPr>
          <p:nvPr/>
        </p:nvSpPr>
        <p:spPr bwMode="auto">
          <a:xfrm>
            <a:off x="419725" y="1134886"/>
            <a:ext cx="2162449" cy="1608314"/>
          </a:xfrm>
          <a:prstGeom prst="rect">
            <a:avLst/>
          </a:prstGeom>
          <a:solidFill>
            <a:schemeClr val="accent1"/>
          </a:solidFill>
          <a:ln>
            <a:headEnd type="none" w="sm" len="sm"/>
            <a:tailEnd type="none" w="sm" len="sm"/>
          </a:ln>
          <a:scene3d>
            <a:camera prst="orthographicFront"/>
            <a:lightRig rig="threePt" dir="t"/>
          </a:scene3d>
          <a:sp3d>
            <a:bevelT w="9525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algn="ctr">
              <a:defRPr/>
            </a:pPr>
            <a:endParaRPr lang="en-US" sz="400" i="1" kern="0" dirty="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r>
              <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rPr>
              <a:t> </a:t>
            </a: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a:solidFill>
                <a:sysClr val="windowText" lastClr="000000"/>
              </a:solidFill>
              <a:effectLst>
                <a:outerShdw blurRad="38100" dist="38100" dir="2700000" algn="tl">
                  <a:srgbClr val="000000">
                    <a:alpha val="43137"/>
                  </a:srgbClr>
                </a:outerShdw>
              </a:effectLst>
              <a:latin typeface="Calibri" pitchFamily="34" charset="0"/>
            </a:endParaRPr>
          </a:p>
        </p:txBody>
      </p:sp>
      <p:pic>
        <p:nvPicPr>
          <p:cNvPr id="7" name="Picture 2" descr="C:\Program Files\Microsoft Resource DVD Artwork\DVD_ART\BoxShots_Logos\Exchange Server 2007\Exchange Server 2007 logo rev.png"/>
          <p:cNvPicPr>
            <a:picLocks noChangeAspect="1" noChangeArrowheads="1"/>
          </p:cNvPicPr>
          <p:nvPr/>
        </p:nvPicPr>
        <p:blipFill>
          <a:blip r:embed="rId3" cstate="print"/>
          <a:srcRect/>
          <a:stretch>
            <a:fillRect/>
          </a:stretch>
        </p:blipFill>
        <p:spPr bwMode="auto">
          <a:xfrm>
            <a:off x="533400" y="1854034"/>
            <a:ext cx="1828800" cy="306873"/>
          </a:xfrm>
          <a:prstGeom prst="rect">
            <a:avLst/>
          </a:prstGeom>
          <a:noFill/>
        </p:spPr>
      </p:pic>
      <p:pic>
        <p:nvPicPr>
          <p:cNvPr id="8" name="Picture 10" descr="C:\Program Files\Microsoft Resource DVD Artwork\DVD_ART\BoxShots_Logos\Office Communications Server 2007\Office Communications Server 2007 logo rev.png"/>
          <p:cNvPicPr>
            <a:picLocks noChangeAspect="1" noChangeArrowheads="1"/>
          </p:cNvPicPr>
          <p:nvPr/>
        </p:nvPicPr>
        <p:blipFill>
          <a:blip r:embed="rId4" cstate="print"/>
          <a:srcRect/>
          <a:stretch>
            <a:fillRect/>
          </a:stretch>
        </p:blipFill>
        <p:spPr bwMode="auto">
          <a:xfrm>
            <a:off x="510652" y="5529509"/>
            <a:ext cx="2015947" cy="417538"/>
          </a:xfrm>
          <a:prstGeom prst="rect">
            <a:avLst/>
          </a:prstGeom>
          <a:noFill/>
        </p:spPr>
      </p:pic>
      <p:pic>
        <p:nvPicPr>
          <p:cNvPr id="9" name="Picture 2" descr="C:\Program Files\Microsoft Resource DVD Artwork\DVD_ART\BoxShots_Logos\SharePoint Server 2007\SharePoint Server 2007 logo rev v.png"/>
          <p:cNvPicPr>
            <a:picLocks noChangeAspect="1" noChangeArrowheads="1"/>
          </p:cNvPicPr>
          <p:nvPr/>
        </p:nvPicPr>
        <p:blipFill>
          <a:blip r:embed="rId5" cstate="print"/>
          <a:srcRect/>
          <a:stretch>
            <a:fillRect/>
          </a:stretch>
        </p:blipFill>
        <p:spPr bwMode="auto">
          <a:xfrm>
            <a:off x="519983" y="3592952"/>
            <a:ext cx="1622408" cy="420624"/>
          </a:xfrm>
          <a:prstGeom prst="rect">
            <a:avLst/>
          </a:prstGeom>
          <a:noFill/>
        </p:spPr>
      </p:pic>
      <p:sp>
        <p:nvSpPr>
          <p:cNvPr id="14" name="Rectangle 13"/>
          <p:cNvSpPr>
            <a:spLocks noChangeArrowheads="1"/>
          </p:cNvSpPr>
          <p:nvPr/>
        </p:nvSpPr>
        <p:spPr bwMode="auto">
          <a:xfrm>
            <a:off x="2621477" y="1134886"/>
            <a:ext cx="2057398" cy="1608314"/>
          </a:xfrm>
          <a:prstGeom prst="rect">
            <a:avLst/>
          </a:prstGeom>
          <a:solidFill>
            <a:schemeClr val="accent1"/>
          </a:solidFill>
          <a:ln>
            <a:headEnd type="none" w="sm" len="sm"/>
            <a:tailEnd type="none" w="sm" len="sm"/>
          </a:ln>
          <a:scene3d>
            <a:camera prst="orthographicFront"/>
            <a:lightRig rig="threePt" dir="t"/>
          </a:scene3d>
          <a:sp3d>
            <a:bevelT w="9525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fontAlgn="auto">
              <a:spcBef>
                <a:spcPts val="0"/>
              </a:spcBef>
              <a:spcAft>
                <a:spcPts val="0"/>
              </a:spcAft>
              <a:defRPr/>
            </a:pPr>
            <a:r>
              <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rPr>
              <a:t> </a:t>
            </a:r>
          </a:p>
          <a:p>
            <a:pP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fontAlgn="auto">
              <a:spcBef>
                <a:spcPts val="0"/>
              </a:spcBef>
              <a:spcAft>
                <a:spcPts val="0"/>
              </a:spcAft>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p:txBody>
      </p:sp>
      <p:sp>
        <p:nvSpPr>
          <p:cNvPr id="21" name="Rectangle 20"/>
          <p:cNvSpPr>
            <a:spLocks noChangeArrowheads="1"/>
          </p:cNvSpPr>
          <p:nvPr/>
        </p:nvSpPr>
        <p:spPr bwMode="auto">
          <a:xfrm>
            <a:off x="2621477" y="4876800"/>
            <a:ext cx="2057398" cy="1600317"/>
          </a:xfrm>
          <a:prstGeom prst="rect">
            <a:avLst/>
          </a:prstGeom>
          <a:solidFill>
            <a:schemeClr val="accent5">
              <a:lumMod val="75000"/>
            </a:schemeClr>
          </a:solidFill>
          <a:ln>
            <a:solidFill>
              <a:schemeClr val="accent5">
                <a:lumMod val="50000"/>
              </a:schemeClr>
            </a:solidFill>
            <a:headEnd type="none" w="sm" len="sm"/>
            <a:tailEnd type="none" w="sm" len="sm"/>
          </a:ln>
          <a:scene3d>
            <a:camera prst="orthographicFront"/>
            <a:lightRig rig="threePt" dir="t"/>
          </a:scene3d>
          <a:sp3d>
            <a:bevelT w="9525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algn="ctr">
              <a:defRPr/>
            </a:pPr>
            <a:endParaRPr lang="en-US" sz="400" i="1" kern="0" dirty="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r>
              <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rPr>
              <a:t> </a:t>
            </a: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smtClean="0">
              <a:solidFill>
                <a:sysClr val="windowText" lastClr="000000"/>
              </a:solidFill>
              <a:effectLst>
                <a:outerShdw blurRad="38100" dist="38100" dir="2700000" algn="tl">
                  <a:srgbClr val="000000">
                    <a:alpha val="43137"/>
                  </a:srgbClr>
                </a:outerShdw>
              </a:effectLst>
              <a:latin typeface="Calibri" pitchFamily="34" charset="0"/>
            </a:endParaRPr>
          </a:p>
          <a:p>
            <a:pPr algn="ctr">
              <a:defRPr/>
            </a:pPr>
            <a:endParaRPr lang="en-US" sz="400" i="1" kern="0" dirty="0">
              <a:solidFill>
                <a:sysClr val="windowText" lastClr="000000"/>
              </a:solidFill>
              <a:effectLst>
                <a:outerShdw blurRad="38100" dist="38100" dir="2700000" algn="tl">
                  <a:srgbClr val="000000">
                    <a:alpha val="43137"/>
                  </a:srgbClr>
                </a:outerShdw>
              </a:effectLst>
              <a:latin typeface="Calibri" pitchFamily="34" charset="0"/>
            </a:endParaRPr>
          </a:p>
        </p:txBody>
      </p:sp>
      <p:pic>
        <p:nvPicPr>
          <p:cNvPr id="25" name="Picture 4" descr="C:\Users\tobrien\Desktop\MediaBin_Items_1\Exchange-online_bL_r.png"/>
          <p:cNvPicPr>
            <a:picLocks noChangeAspect="1" noChangeArrowheads="1"/>
          </p:cNvPicPr>
          <p:nvPr/>
        </p:nvPicPr>
        <p:blipFill>
          <a:blip r:embed="rId6" cstate="print"/>
          <a:stretch>
            <a:fillRect/>
          </a:stretch>
        </p:blipFill>
        <p:spPr bwMode="auto">
          <a:xfrm>
            <a:off x="2752788" y="1338859"/>
            <a:ext cx="1508760" cy="301752"/>
          </a:xfrm>
          <a:prstGeom prst="rect">
            <a:avLst/>
          </a:prstGeom>
          <a:noFill/>
          <a:ln>
            <a:noFill/>
          </a:ln>
        </p:spPr>
      </p:pic>
      <p:pic>
        <p:nvPicPr>
          <p:cNvPr id="26" name="Picture 16" descr="C:\Program Files\Microsoft Resource DVD Artwork\DVD_ART\BoxShots_Logos\Exchange Hosted Services\exchange hosted services logo rev.png"/>
          <p:cNvPicPr>
            <a:picLocks noChangeAspect="1" noChangeArrowheads="1"/>
          </p:cNvPicPr>
          <p:nvPr/>
        </p:nvPicPr>
        <p:blipFill>
          <a:blip r:embed="rId7" cstate="print"/>
          <a:stretch>
            <a:fillRect/>
          </a:stretch>
        </p:blipFill>
        <p:spPr bwMode="auto">
          <a:xfrm>
            <a:off x="2752788" y="1721623"/>
            <a:ext cx="1313120" cy="402336"/>
          </a:xfrm>
          <a:prstGeom prst="rect">
            <a:avLst/>
          </a:prstGeom>
          <a:noFill/>
          <a:ln>
            <a:noFill/>
          </a:ln>
        </p:spPr>
      </p:pic>
      <p:pic>
        <p:nvPicPr>
          <p:cNvPr id="29" name="Picture 5" descr="C:\Users\tobrien\Desktop\MediaBin_Items_1\ofc-Comm-Online_rgb_r.png"/>
          <p:cNvPicPr>
            <a:picLocks noChangeAspect="1" noChangeArrowheads="1"/>
          </p:cNvPicPr>
          <p:nvPr/>
        </p:nvPicPr>
        <p:blipFill>
          <a:blip r:embed="rId8" cstate="print"/>
          <a:stretch>
            <a:fillRect/>
          </a:stretch>
        </p:blipFill>
        <p:spPr bwMode="auto">
          <a:xfrm>
            <a:off x="2743200" y="5370576"/>
            <a:ext cx="1797225" cy="192024"/>
          </a:xfrm>
          <a:prstGeom prst="rect">
            <a:avLst/>
          </a:prstGeom>
          <a:noFill/>
          <a:ln>
            <a:noFill/>
          </a:ln>
        </p:spPr>
      </p:pic>
      <p:pic>
        <p:nvPicPr>
          <p:cNvPr id="30" name="Picture 5"/>
          <p:cNvPicPr>
            <a:picLocks noChangeAspect="1" noChangeArrowheads="1"/>
          </p:cNvPicPr>
          <p:nvPr/>
        </p:nvPicPr>
        <p:blipFill>
          <a:blip r:embed="rId9" cstate="print"/>
          <a:stretch>
            <a:fillRect/>
          </a:stretch>
        </p:blipFill>
        <p:spPr bwMode="auto">
          <a:xfrm>
            <a:off x="2763573" y="5812536"/>
            <a:ext cx="1656027" cy="283464"/>
          </a:xfrm>
          <a:prstGeom prst="rect">
            <a:avLst/>
          </a:prstGeom>
          <a:noFill/>
          <a:ln>
            <a:noFill/>
          </a:ln>
        </p:spPr>
      </p:pic>
      <p:pic>
        <p:nvPicPr>
          <p:cNvPr id="31" name="Rectangle 955437"/>
          <p:cNvPicPr>
            <a:picLocks noChangeAspect="1" noChangeArrowheads="1"/>
          </p:cNvPicPr>
          <p:nvPr/>
        </p:nvPicPr>
        <p:blipFill>
          <a:blip r:embed="rId10" cstate="email">
            <a:lum bright="100000"/>
          </a:blip>
          <a:srcRect r="45821" b="34549"/>
          <a:stretch>
            <a:fillRect/>
          </a:stretch>
        </p:blipFill>
        <p:spPr bwMode="auto">
          <a:xfrm>
            <a:off x="2752788" y="4033520"/>
            <a:ext cx="1164021" cy="335198"/>
          </a:xfrm>
          <a:prstGeom prst="rect">
            <a:avLst/>
          </a:prstGeom>
          <a:noFill/>
          <a:ln>
            <a:noFill/>
          </a:ln>
          <a:effectLst>
            <a:outerShdw blurRad="63500" sx="102000" sy="102000" algn="ctr" rotWithShape="0">
              <a:prstClr val="black">
                <a:alpha val="40000"/>
              </a:prstClr>
            </a:outerShdw>
          </a:effectLst>
        </p:spPr>
      </p:pic>
      <p:pic>
        <p:nvPicPr>
          <p:cNvPr id="33" name="Rectangle 955437"/>
          <p:cNvPicPr>
            <a:picLocks noChangeAspect="1" noChangeArrowheads="1"/>
          </p:cNvPicPr>
          <p:nvPr/>
        </p:nvPicPr>
        <p:blipFill>
          <a:blip r:embed="rId10" cstate="email">
            <a:lum bright="100000"/>
          </a:blip>
          <a:srcRect r="45821" b="34549"/>
          <a:stretch>
            <a:fillRect/>
          </a:stretch>
        </p:blipFill>
        <p:spPr bwMode="auto">
          <a:xfrm>
            <a:off x="2752788" y="2262747"/>
            <a:ext cx="1164021" cy="335198"/>
          </a:xfrm>
          <a:prstGeom prst="rect">
            <a:avLst/>
          </a:prstGeom>
          <a:noFill/>
          <a:ln>
            <a:noFill/>
          </a:ln>
          <a:effectLst>
            <a:outerShdw blurRad="63500" sx="102000" sy="102000" algn="ctr" rotWithShape="0">
              <a:prstClr val="black">
                <a:alpha val="40000"/>
              </a:prstClr>
            </a:outerShdw>
          </a:effectLst>
        </p:spPr>
      </p:pic>
      <p:sp>
        <p:nvSpPr>
          <p:cNvPr id="74" name="TextBox 73"/>
          <p:cNvSpPr txBox="1"/>
          <p:nvPr/>
        </p:nvSpPr>
        <p:spPr>
          <a:xfrm>
            <a:off x="703760" y="833321"/>
            <a:ext cx="1412503" cy="276999"/>
          </a:xfrm>
          <a:prstGeom prst="rect">
            <a:avLst/>
          </a:prstGeom>
          <a:noFill/>
        </p:spPr>
        <p:txBody>
          <a:bodyPr wrap="none" rtlCol="0">
            <a:spAutoFit/>
          </a:bodyPr>
          <a:lstStyle/>
          <a:p>
            <a:r>
              <a:rPr lang="en-US" sz="1200" dirty="0" smtClean="0">
                <a:solidFill>
                  <a:schemeClr val="accent6">
                    <a:lumMod val="20000"/>
                    <a:lumOff val="80000"/>
                  </a:schemeClr>
                </a:solidFill>
                <a:latin typeface="+mn-lt"/>
              </a:rPr>
              <a:t>Server Technology</a:t>
            </a:r>
            <a:endParaRPr lang="en-US" sz="1200" dirty="0">
              <a:solidFill>
                <a:schemeClr val="accent6">
                  <a:lumMod val="20000"/>
                  <a:lumOff val="80000"/>
                </a:schemeClr>
              </a:solidFill>
              <a:latin typeface="+mn-lt"/>
            </a:endParaRPr>
          </a:p>
        </p:txBody>
      </p:sp>
      <p:sp>
        <p:nvSpPr>
          <p:cNvPr id="75" name="TextBox 74"/>
          <p:cNvSpPr txBox="1"/>
          <p:nvPr/>
        </p:nvSpPr>
        <p:spPr>
          <a:xfrm>
            <a:off x="2672200" y="833321"/>
            <a:ext cx="1925527" cy="276999"/>
          </a:xfrm>
          <a:prstGeom prst="rect">
            <a:avLst/>
          </a:prstGeom>
          <a:noFill/>
        </p:spPr>
        <p:txBody>
          <a:bodyPr wrap="none" rtlCol="0">
            <a:spAutoFit/>
          </a:bodyPr>
          <a:lstStyle/>
          <a:p>
            <a:r>
              <a:rPr lang="en-US" sz="1200" dirty="0" smtClean="0">
                <a:solidFill>
                  <a:schemeClr val="accent6">
                    <a:lumMod val="20000"/>
                    <a:lumOff val="80000"/>
                  </a:schemeClr>
                </a:solidFill>
                <a:latin typeface="+mn-lt"/>
              </a:rPr>
              <a:t>Microsoft Online Services</a:t>
            </a:r>
            <a:endParaRPr lang="en-US" sz="1200" dirty="0">
              <a:solidFill>
                <a:schemeClr val="accent6">
                  <a:lumMod val="20000"/>
                  <a:lumOff val="80000"/>
                </a:schemeClr>
              </a:solidFill>
              <a:latin typeface="+mn-lt"/>
            </a:endParaRPr>
          </a:p>
        </p:txBody>
      </p:sp>
      <p:sp>
        <p:nvSpPr>
          <p:cNvPr id="80" name="TextBox 79"/>
          <p:cNvSpPr txBox="1"/>
          <p:nvPr/>
        </p:nvSpPr>
        <p:spPr>
          <a:xfrm rot="-5400000">
            <a:off x="-596035" y="1766164"/>
            <a:ext cx="1623539" cy="330531"/>
          </a:xfrm>
          <a:prstGeom prst="rect">
            <a:avLst/>
          </a:prstGeom>
          <a:solidFill>
            <a:schemeClr val="bg2">
              <a:lumMod val="75000"/>
            </a:schemeClr>
          </a:solidFill>
          <a:ln>
            <a:noFill/>
            <a:headEnd type="none" w="sm" len="sm"/>
            <a:tailEnd type="none" w="sm" len="sm"/>
          </a:ln>
          <a:scene3d>
            <a:camera prst="orthographicFront"/>
            <a:lightRig rig="threePt" dir="t"/>
          </a:scene3d>
          <a:sp3d>
            <a:bevelT w="50800" h="5080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algn="ctr">
              <a:defRPr/>
            </a:pPr>
            <a:r>
              <a:rPr lang="en-US" sz="1200" b="1" smtClean="0">
                <a:solidFill>
                  <a:schemeClr val="accent1">
                    <a:lumMod val="50000"/>
                  </a:schemeClr>
                </a:solidFill>
                <a:latin typeface="Segoe UI" pitchFamily="34" charset="0"/>
                <a:cs typeface="Segoe UI" pitchFamily="34" charset="0"/>
              </a:rPr>
              <a:t>Messaging </a:t>
            </a:r>
            <a:endParaRPr lang="en-US" sz="1200" b="1" dirty="0" smtClean="0">
              <a:solidFill>
                <a:schemeClr val="accent1">
                  <a:lumMod val="50000"/>
                </a:schemeClr>
              </a:solidFill>
              <a:latin typeface="Segoe UI" pitchFamily="34" charset="0"/>
              <a:cs typeface="Segoe UI" pitchFamily="34" charset="0"/>
            </a:endParaRPr>
          </a:p>
        </p:txBody>
      </p:sp>
      <p:sp>
        <p:nvSpPr>
          <p:cNvPr id="81" name="TextBox 80"/>
          <p:cNvSpPr txBox="1"/>
          <p:nvPr/>
        </p:nvSpPr>
        <p:spPr>
          <a:xfrm rot="-5400000">
            <a:off x="-714834" y="3662888"/>
            <a:ext cx="1895217" cy="360642"/>
          </a:xfrm>
          <a:prstGeom prst="rect">
            <a:avLst/>
          </a:prstGeom>
          <a:solidFill>
            <a:schemeClr val="bg2">
              <a:lumMod val="75000"/>
            </a:schemeClr>
          </a:solidFill>
          <a:ln>
            <a:noFill/>
            <a:headEnd type="none" w="sm" len="sm"/>
            <a:tailEnd type="none" w="sm" len="sm"/>
          </a:ln>
          <a:scene3d>
            <a:camera prst="orthographicFront"/>
            <a:lightRig rig="threePt" dir="t"/>
          </a:scene3d>
          <a:sp3d>
            <a:bevelT w="50800" h="5080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algn="ctr">
              <a:defRPr/>
            </a:pPr>
            <a:r>
              <a:rPr lang="en-US" sz="1200" b="1" dirty="0" smtClean="0">
                <a:solidFill>
                  <a:schemeClr val="accent1">
                    <a:lumMod val="50000"/>
                  </a:schemeClr>
                </a:solidFill>
                <a:latin typeface="Segoe UI" pitchFamily="34" charset="0"/>
                <a:cs typeface="Segoe UI" pitchFamily="34" charset="0"/>
              </a:rPr>
              <a:t>Collaboration</a:t>
            </a:r>
            <a:endParaRPr lang="en-US" sz="1200" b="1" dirty="0">
              <a:solidFill>
                <a:schemeClr val="accent1">
                  <a:lumMod val="50000"/>
                </a:schemeClr>
              </a:solidFill>
              <a:latin typeface="Segoe UI" pitchFamily="34" charset="0"/>
              <a:cs typeface="Segoe UI" pitchFamily="34" charset="0"/>
            </a:endParaRPr>
          </a:p>
        </p:txBody>
      </p:sp>
      <p:sp>
        <p:nvSpPr>
          <p:cNvPr id="82" name="TextBox 81"/>
          <p:cNvSpPr txBox="1"/>
          <p:nvPr/>
        </p:nvSpPr>
        <p:spPr>
          <a:xfrm rot="-5400000">
            <a:off x="-565707" y="5508254"/>
            <a:ext cx="1596964" cy="360642"/>
          </a:xfrm>
          <a:prstGeom prst="rect">
            <a:avLst/>
          </a:prstGeom>
          <a:solidFill>
            <a:schemeClr val="bg2">
              <a:lumMod val="75000"/>
            </a:schemeClr>
          </a:solidFill>
          <a:ln>
            <a:noFill/>
            <a:headEnd type="none" w="sm" len="sm"/>
            <a:tailEnd type="none" w="sm" len="sm"/>
          </a:ln>
          <a:scene3d>
            <a:camera prst="orthographicFront"/>
            <a:lightRig rig="threePt" dir="t"/>
          </a:scene3d>
          <a:sp3d>
            <a:bevelT w="50800" h="50800"/>
            <a:bevelB w="50800" h="50800"/>
          </a:sp3d>
        </p:spPr>
        <p:style>
          <a:lnRef idx="2">
            <a:schemeClr val="accent2">
              <a:shade val="50000"/>
            </a:schemeClr>
          </a:lnRef>
          <a:fillRef idx="1">
            <a:schemeClr val="accent2"/>
          </a:fillRef>
          <a:effectRef idx="0">
            <a:schemeClr val="accent2"/>
          </a:effectRef>
          <a:fontRef idx="minor">
            <a:schemeClr val="lt1"/>
          </a:fontRef>
        </p:style>
        <p:txBody>
          <a:bodyPr wrap="none" anchor="ctr" anchorCtr="0"/>
          <a:lstStyle/>
          <a:p>
            <a:pPr algn="ctr">
              <a:defRPr/>
            </a:pPr>
            <a:r>
              <a:rPr lang="en-US" sz="1200" b="1" dirty="0" smtClean="0">
                <a:solidFill>
                  <a:schemeClr val="accent1">
                    <a:lumMod val="50000"/>
                  </a:schemeClr>
                </a:solidFill>
                <a:latin typeface="Segoe UI" pitchFamily="34" charset="0"/>
                <a:cs typeface="Segoe UI" pitchFamily="34" charset="0"/>
              </a:rPr>
              <a:t>Communication</a:t>
            </a:r>
            <a:endParaRPr lang="en-US" sz="1200" b="1" dirty="0">
              <a:solidFill>
                <a:schemeClr val="accent1">
                  <a:lumMod val="50000"/>
                </a:schemeClr>
              </a:solidFill>
              <a:latin typeface="Segoe UI" pitchFamily="34" charset="0"/>
              <a:cs typeface="Segoe UI" pitchFamily="34" charset="0"/>
            </a:endParaRPr>
          </a:p>
        </p:txBody>
      </p:sp>
      <p:sp>
        <p:nvSpPr>
          <p:cNvPr id="32" name="TextBox 31"/>
          <p:cNvSpPr txBox="1"/>
          <p:nvPr/>
        </p:nvSpPr>
        <p:spPr>
          <a:xfrm>
            <a:off x="7648573" y="257175"/>
            <a:ext cx="1495427" cy="338554"/>
          </a:xfrm>
          <a:prstGeom prst="rect">
            <a:avLst/>
          </a:prstGeom>
          <a:noFill/>
        </p:spPr>
        <p:txBody>
          <a:bodyPr wrap="square" rtlCol="0">
            <a:spAutoFit/>
          </a:bodyPr>
          <a:lstStyle/>
          <a:p>
            <a:r>
              <a:rPr lang="en-US" sz="1600" b="1" smtClean="0">
                <a:latin typeface="Calibri"/>
                <a:ea typeface="Times New Roman"/>
                <a:cs typeface="Arial"/>
                <a:sym typeface="Wingdings 2"/>
              </a:rPr>
              <a:t></a:t>
            </a:r>
            <a:r>
              <a:rPr lang="en-US" sz="1000" smtClean="0"/>
              <a:t> Current Feature</a:t>
            </a:r>
            <a:endParaRPr lang="en-US" sz="1000"/>
          </a:p>
        </p:txBody>
      </p:sp>
      <p:sp>
        <p:nvSpPr>
          <p:cNvPr id="34" name="TextBox 33"/>
          <p:cNvSpPr txBox="1"/>
          <p:nvPr/>
        </p:nvSpPr>
        <p:spPr>
          <a:xfrm>
            <a:off x="7648575" y="438150"/>
            <a:ext cx="1495425" cy="338554"/>
          </a:xfrm>
          <a:prstGeom prst="rect">
            <a:avLst/>
          </a:prstGeom>
          <a:noFill/>
        </p:spPr>
        <p:txBody>
          <a:bodyPr wrap="square" rtlCol="0">
            <a:spAutoFit/>
          </a:bodyPr>
          <a:lstStyle/>
          <a:p>
            <a:r>
              <a:rPr lang="en-US" sz="1600" b="1" dirty="0" smtClean="0">
                <a:solidFill>
                  <a:srgbClr val="000000"/>
                </a:solidFill>
                <a:latin typeface="Calibri"/>
                <a:ea typeface="Times New Roman"/>
                <a:cs typeface="Arial"/>
                <a:sym typeface="Wingdings 2"/>
              </a:rPr>
              <a:t></a:t>
            </a:r>
            <a:r>
              <a:rPr lang="en-US" sz="1000" dirty="0" smtClean="0">
                <a:solidFill>
                  <a:srgbClr val="000000"/>
                </a:solidFill>
              </a:rPr>
              <a:t> Future Releases</a:t>
            </a:r>
            <a:endParaRPr lang="en-US" sz="1000" dirty="0">
              <a:solidFill>
                <a:srgbClr val="000000"/>
              </a:solidFill>
            </a:endParaRPr>
          </a:p>
        </p:txBody>
      </p:sp>
      <p:pic>
        <p:nvPicPr>
          <p:cNvPr id="2051" name="Picture 3" descr="V:\Designer Resources\MS Resources\Colors and Logos\Logos\sharepoint online - no Ofc\ShrPt-Online_h_bL.png"/>
          <p:cNvPicPr>
            <a:picLocks noChangeAspect="1" noChangeArrowheads="1"/>
          </p:cNvPicPr>
          <p:nvPr/>
        </p:nvPicPr>
        <p:blipFill>
          <a:blip r:embed="rId11" cstate="print">
            <a:lum bright="100000"/>
          </a:blip>
          <a:srcRect/>
          <a:stretch>
            <a:fillRect/>
          </a:stretch>
        </p:blipFill>
        <p:spPr bwMode="auto">
          <a:xfrm>
            <a:off x="2746376" y="3370974"/>
            <a:ext cx="1654174" cy="247650"/>
          </a:xfrm>
          <a:prstGeom prst="rect">
            <a:avLst/>
          </a:prstGeom>
          <a:noFill/>
          <a:ln>
            <a:noFill/>
          </a:ln>
          <a:effectLst>
            <a:outerShdw blurRad="63500" sx="102000" sy="102000" algn="ctr" rotWithShape="0">
              <a:prstClr val="black">
                <a:alpha val="40000"/>
              </a:prstClr>
            </a:outerShdw>
          </a:effectLst>
        </p:spPr>
      </p:pic>
      <p:sp>
        <p:nvSpPr>
          <p:cNvPr id="28" name="TextBox 27"/>
          <p:cNvSpPr txBox="1"/>
          <p:nvPr/>
        </p:nvSpPr>
        <p:spPr>
          <a:xfrm>
            <a:off x="7137978" y="6553200"/>
            <a:ext cx="1487908" cy="253916"/>
          </a:xfrm>
          <a:prstGeom prst="rect">
            <a:avLst/>
          </a:prstGeom>
          <a:noFill/>
        </p:spPr>
        <p:txBody>
          <a:bodyPr wrap="none" rtlCol="0">
            <a:spAutoFit/>
          </a:bodyPr>
          <a:lstStyle/>
          <a:p>
            <a:r>
              <a:rPr lang="en-US" sz="1050" dirty="0" smtClean="0"/>
              <a:t>* Available in Q3 2009</a:t>
            </a:r>
            <a:endParaRPr lang="en-US" sz="105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58740" y="910551"/>
            <a:ext cx="8382000" cy="4227576"/>
          </a:xfrm>
          <a:prstGeom prst="roundRect">
            <a:avLst>
              <a:gd name="adj" fmla="val 13002"/>
            </a:avLst>
          </a:prstGeom>
          <a:gradFill flip="none" rotWithShape="1">
            <a:gsLst>
              <a:gs pos="0">
                <a:schemeClr val="tx1"/>
              </a:gs>
              <a:gs pos="1000">
                <a:schemeClr val="bg1">
                  <a:alpha val="0"/>
                </a:schemeClr>
              </a:gs>
              <a:gs pos="5000">
                <a:schemeClr val="bg1">
                  <a:alpha val="31000"/>
                </a:schemeClr>
              </a:gs>
              <a:gs pos="17000">
                <a:schemeClr val="bg1"/>
              </a:gs>
              <a:gs pos="78000">
                <a:srgbClr val="FFFFFF">
                  <a:alpha val="0"/>
                </a:srgbClr>
              </a:gs>
            </a:gsLst>
            <a:lin ang="16200000" scaled="0"/>
            <a:tileRect/>
          </a:gradFill>
          <a:ln w="44450" cmpd="dbl">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200" dirty="0">
              <a:effectLst>
                <a:outerShdw blurRad="38100" dist="38100" dir="2700000" algn="tl">
                  <a:srgbClr val="000000">
                    <a:alpha val="43137"/>
                  </a:srgbClr>
                </a:outerShdw>
              </a:effectLst>
            </a:endParaRPr>
          </a:p>
        </p:txBody>
      </p:sp>
      <p:sp>
        <p:nvSpPr>
          <p:cNvPr id="27" name="Rounded Rectangle 26"/>
          <p:cNvSpPr/>
          <p:nvPr/>
        </p:nvSpPr>
        <p:spPr>
          <a:xfrm>
            <a:off x="635909" y="1912701"/>
            <a:ext cx="3427182" cy="279820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91440" rIns="0" bIns="0" anchor="b"/>
          <a:lstStyle/>
          <a:p>
            <a:pPr algn="ctr">
              <a:lnSpc>
                <a:spcPct val="80000"/>
              </a:lnSpc>
              <a:defRPr/>
            </a:pPr>
            <a:r>
              <a:rPr lang="en-US" sz="4000" spc="-125" dirty="0">
                <a:ln w="3175">
                  <a:noFill/>
                </a:ln>
                <a:solidFill>
                  <a:schemeClr val="tx1"/>
                </a:solidFill>
                <a:effectLst>
                  <a:outerShdw blurRad="38100" dist="38100" dir="2700000" algn="tl">
                    <a:srgbClr val="000000">
                      <a:alpha val="43137"/>
                    </a:srgbClr>
                  </a:outerShdw>
                </a:effectLst>
              </a:rPr>
              <a:t>Software</a:t>
            </a:r>
          </a:p>
        </p:txBody>
      </p:sp>
      <p:sp>
        <p:nvSpPr>
          <p:cNvPr id="32" name="Rounded Rectangle 31"/>
          <p:cNvSpPr/>
          <p:nvPr/>
        </p:nvSpPr>
        <p:spPr>
          <a:xfrm>
            <a:off x="5080909" y="1912701"/>
            <a:ext cx="3427182" cy="279820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91440" rIns="0" bIns="0" anchor="b"/>
          <a:lstStyle/>
          <a:p>
            <a:pPr algn="ctr">
              <a:lnSpc>
                <a:spcPct val="80000"/>
              </a:lnSpc>
              <a:defRPr/>
            </a:pPr>
            <a:r>
              <a:rPr lang="en-US" sz="4000" spc="-125" dirty="0">
                <a:ln w="3175">
                  <a:noFill/>
                </a:ln>
                <a:solidFill>
                  <a:schemeClr val="tx1"/>
                </a:solidFill>
                <a:effectLst>
                  <a:outerShdw blurRad="38100" dist="38100" dir="2700000" algn="tl">
                    <a:srgbClr val="000000">
                      <a:alpha val="43137"/>
                    </a:srgbClr>
                  </a:outerShdw>
                </a:effectLst>
              </a:rPr>
              <a:t>Services</a:t>
            </a:r>
            <a:endParaRPr lang="en-US" sz="2800" dirty="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81000" y="230188"/>
            <a:ext cx="8382000" cy="1163637"/>
          </a:xfrm>
        </p:spPr>
        <p:txBody>
          <a:bodyPr>
            <a:normAutofit/>
          </a:bodyPr>
          <a:lstStyle/>
          <a:p>
            <a:pPr>
              <a:defRPr/>
            </a:pPr>
            <a:r>
              <a:rPr smtClean="0"/>
              <a:t>Software Plus Services</a:t>
            </a:r>
            <a:br>
              <a:rPr smtClean="0"/>
            </a:br>
            <a:r>
              <a:rPr sz="3600" smtClean="0">
                <a:solidFill>
                  <a:schemeClr val="tx2"/>
                </a:solidFill>
              </a:rPr>
              <a:t>The power of choice</a:t>
            </a:r>
            <a:endParaRPr>
              <a:solidFill>
                <a:schemeClr val="tx2"/>
              </a:solidFill>
            </a:endParaRPr>
          </a:p>
        </p:txBody>
      </p:sp>
      <p:sp>
        <p:nvSpPr>
          <p:cNvPr id="7" name="Content Placeholder 2"/>
          <p:cNvSpPr txBox="1">
            <a:spLocks/>
          </p:cNvSpPr>
          <p:nvPr/>
        </p:nvSpPr>
        <p:spPr>
          <a:xfrm>
            <a:off x="381000" y="5305425"/>
            <a:ext cx="8218488" cy="1095375"/>
          </a:xfrm>
          <a:prstGeom prst="rect">
            <a:avLst/>
          </a:prstGeom>
        </p:spPr>
        <p:txBody>
          <a:bodyPr/>
          <a:lstStyle/>
          <a:p>
            <a:pPr marL="396875" indent="-396875" algn="ctr" defTabSz="914363">
              <a:lnSpc>
                <a:spcPct val="90000"/>
              </a:lnSpc>
              <a:spcBef>
                <a:spcPct val="20000"/>
              </a:spcBef>
              <a:defRPr/>
            </a:pPr>
            <a:r>
              <a:rPr lang="en-US" sz="2000" b="1" dirty="0">
                <a:latin typeface="+mn-lt"/>
                <a:cs typeface="+mn-cs"/>
              </a:rPr>
              <a:t>Experience:</a:t>
            </a:r>
            <a:r>
              <a:rPr lang="en-US" sz="2000" dirty="0">
                <a:latin typeface="+mn-lt"/>
                <a:cs typeface="+mn-cs"/>
              </a:rPr>
              <a:t>  Consistent across multiple clients</a:t>
            </a:r>
          </a:p>
          <a:p>
            <a:pPr marL="396875" indent="-396875" algn="ctr" defTabSz="914363">
              <a:lnSpc>
                <a:spcPct val="90000"/>
              </a:lnSpc>
              <a:spcBef>
                <a:spcPct val="20000"/>
              </a:spcBef>
              <a:defRPr/>
            </a:pPr>
            <a:r>
              <a:rPr lang="en-US" sz="2000" b="1" dirty="0">
                <a:latin typeface="+mn-lt"/>
                <a:cs typeface="+mn-cs"/>
              </a:rPr>
              <a:t>Deployment:  </a:t>
            </a:r>
            <a:r>
              <a:rPr lang="en-US" sz="2000" dirty="0">
                <a:latin typeface="+mn-lt"/>
                <a:cs typeface="+mn-cs"/>
              </a:rPr>
              <a:t>On-premise and hosted</a:t>
            </a:r>
          </a:p>
          <a:p>
            <a:pPr marL="396875" indent="-396875" algn="ctr" defTabSz="914363">
              <a:lnSpc>
                <a:spcPct val="90000"/>
              </a:lnSpc>
              <a:spcBef>
                <a:spcPct val="20000"/>
              </a:spcBef>
              <a:defRPr/>
            </a:pPr>
            <a:r>
              <a:rPr lang="en-US" sz="2000" b="1" dirty="0">
                <a:latin typeface="+mn-lt"/>
                <a:cs typeface="+mn-cs"/>
              </a:rPr>
              <a:t>Development:  </a:t>
            </a:r>
            <a:r>
              <a:rPr lang="en-US" sz="2000" dirty="0">
                <a:latin typeface="+mn-lt"/>
                <a:cs typeface="+mn-cs"/>
              </a:rPr>
              <a:t>Extending tools and platform to cloud</a:t>
            </a:r>
          </a:p>
        </p:txBody>
      </p:sp>
      <p:sp>
        <p:nvSpPr>
          <p:cNvPr id="8" name="Rectangle 7"/>
          <p:cNvSpPr/>
          <p:nvPr/>
        </p:nvSpPr>
        <p:spPr>
          <a:xfrm>
            <a:off x="4132810" y="2716937"/>
            <a:ext cx="878379" cy="1194376"/>
          </a:xfrm>
          <a:prstGeom prst="rect">
            <a:avLst/>
          </a:prstGeom>
        </p:spPr>
        <p:txBody>
          <a:bodyPr lIns="82305" tIns="41153" rIns="82305" bIns="41153">
            <a:spAutoFit/>
          </a:bodyPr>
          <a:lstStyle/>
          <a:p>
            <a:pPr algn="ctr" defTabSz="1096919">
              <a:lnSpc>
                <a:spcPct val="75000"/>
              </a:lnSpc>
              <a:defRPr/>
            </a:pPr>
            <a:r>
              <a:rPr lang="en-US" sz="9600" dirty="0">
                <a:ln w="9525" cmpd="sng">
                  <a:noFill/>
                  <a:prstDash val="solid"/>
                </a:ln>
                <a:solidFill>
                  <a:srgbClr val="278EDB"/>
                </a:solidFill>
                <a:effectLst>
                  <a:glow rad="228600">
                    <a:srgbClr val="FFFFFF"/>
                  </a:glow>
                </a:effectLst>
                <a:cs typeface="+mn-cs"/>
              </a:rPr>
              <a:t>+</a:t>
            </a:r>
          </a:p>
        </p:txBody>
      </p:sp>
      <p:grpSp>
        <p:nvGrpSpPr>
          <p:cNvPr id="3" name="Group 34"/>
          <p:cNvGrpSpPr>
            <a:grpSpLocks/>
          </p:cNvGrpSpPr>
          <p:nvPr/>
        </p:nvGrpSpPr>
        <p:grpSpPr bwMode="auto">
          <a:xfrm>
            <a:off x="5327650" y="1954213"/>
            <a:ext cx="3155950" cy="2003425"/>
            <a:chOff x="5156083" y="1592263"/>
            <a:chExt cx="3155502" cy="2003627"/>
          </a:xfrm>
        </p:grpSpPr>
        <p:grpSp>
          <p:nvGrpSpPr>
            <p:cNvPr id="4" name="Group 11"/>
            <p:cNvGrpSpPr>
              <a:grpSpLocks/>
            </p:cNvGrpSpPr>
            <p:nvPr/>
          </p:nvGrpSpPr>
          <p:grpSpPr bwMode="auto">
            <a:xfrm>
              <a:off x="5156083" y="1592263"/>
              <a:ext cx="3155502" cy="1966178"/>
              <a:chOff x="1981200" y="1219200"/>
              <a:chExt cx="5448300" cy="2743200"/>
            </a:xfrm>
          </p:grpSpPr>
          <p:pic>
            <p:nvPicPr>
              <p:cNvPr id="19479" name="Picture 2" descr="C:\Program Files\Microsoft Resource DVD Artwork\DVD_ART\Artwork_Imagery\Shapes and Graphics\Internet Cloud\cloud 1.png"/>
              <p:cNvPicPr>
                <a:picLocks noChangeAspect="1" noChangeArrowheads="1"/>
              </p:cNvPicPr>
              <p:nvPr/>
            </p:nvPicPr>
            <p:blipFill>
              <a:blip r:embed="rId3" cstate="print"/>
              <a:srcRect/>
              <a:stretch>
                <a:fillRect/>
              </a:stretch>
            </p:blipFill>
            <p:spPr bwMode="auto">
              <a:xfrm>
                <a:off x="2514600" y="1447800"/>
                <a:ext cx="4284873" cy="2419350"/>
              </a:xfrm>
              <a:prstGeom prst="rect">
                <a:avLst/>
              </a:prstGeom>
              <a:noFill/>
              <a:ln w="9525">
                <a:noFill/>
                <a:miter lim="800000"/>
                <a:headEnd/>
                <a:tailEnd/>
              </a:ln>
            </p:spPr>
          </p:pic>
          <p:pic>
            <p:nvPicPr>
              <p:cNvPr id="19480" name="Picture 3" descr="C:\Program Files\Microsoft Resource DVD Artwork\DVD_ART\Artwork_Imagery\Shapes and Graphics\Internet Cloud\cloud 2.png"/>
              <p:cNvPicPr>
                <a:picLocks noChangeAspect="1" noChangeArrowheads="1"/>
              </p:cNvPicPr>
              <p:nvPr/>
            </p:nvPicPr>
            <p:blipFill>
              <a:blip r:embed="rId4" cstate="print"/>
              <a:srcRect/>
              <a:stretch>
                <a:fillRect/>
              </a:stretch>
            </p:blipFill>
            <p:spPr bwMode="auto">
              <a:xfrm>
                <a:off x="1981200" y="1219200"/>
                <a:ext cx="5448300" cy="2743200"/>
              </a:xfrm>
              <a:prstGeom prst="rect">
                <a:avLst/>
              </a:prstGeom>
              <a:noFill/>
              <a:ln w="9525">
                <a:noFill/>
                <a:miter lim="800000"/>
                <a:headEnd/>
                <a:tailEnd/>
              </a:ln>
            </p:spPr>
          </p:pic>
        </p:grpSp>
        <p:pic>
          <p:nvPicPr>
            <p:cNvPr id="19478" name="Picture 2" descr="C:\Users\arib\Pictures\Presentation Stuff\Globe3.png"/>
            <p:cNvPicPr>
              <a:picLocks noChangeAspect="1" noChangeArrowheads="1"/>
            </p:cNvPicPr>
            <p:nvPr/>
          </p:nvPicPr>
          <p:blipFill>
            <a:blip r:embed="rId5" cstate="print"/>
            <a:srcRect/>
            <a:stretch>
              <a:fillRect/>
            </a:stretch>
          </p:blipFill>
          <p:spPr bwMode="auto">
            <a:xfrm>
              <a:off x="5807719" y="1905000"/>
              <a:ext cx="1852231" cy="1690890"/>
            </a:xfrm>
            <a:prstGeom prst="rect">
              <a:avLst/>
            </a:prstGeom>
            <a:noFill/>
            <a:ln w="9525">
              <a:noFill/>
              <a:miter lim="800000"/>
              <a:headEnd/>
              <a:tailEnd/>
            </a:ln>
          </p:spPr>
        </p:pic>
      </p:grpSp>
      <p:grpSp>
        <p:nvGrpSpPr>
          <p:cNvPr id="5" name="Group 33"/>
          <p:cNvGrpSpPr>
            <a:grpSpLocks/>
          </p:cNvGrpSpPr>
          <p:nvPr/>
        </p:nvGrpSpPr>
        <p:grpSpPr bwMode="auto">
          <a:xfrm>
            <a:off x="830263" y="2133600"/>
            <a:ext cx="3101975" cy="1828800"/>
            <a:chOff x="1187450" y="1573078"/>
            <a:chExt cx="3665738" cy="2160722"/>
          </a:xfrm>
        </p:grpSpPr>
        <p:pic>
          <p:nvPicPr>
            <p:cNvPr id="15" name="Picture 14" descr="coursesetter_large.PNG"/>
            <p:cNvPicPr>
              <a:picLocks noChangeAspect="1"/>
            </p:cNvPicPr>
            <p:nvPr/>
          </p:nvPicPr>
          <p:blipFill>
            <a:blip r:embed="rId6" cstate="print"/>
            <a:stretch>
              <a:fillRect/>
            </a:stretch>
          </p:blipFill>
          <p:spPr>
            <a:xfrm>
              <a:off x="1187450" y="1676400"/>
              <a:ext cx="1905000" cy="1253478"/>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RightFacing"/>
              <a:lightRig rig="threePt" dir="t"/>
            </a:scene3d>
          </p:spPr>
        </p:pic>
        <p:pic>
          <p:nvPicPr>
            <p:cNvPr id="16" name="Picture 3" descr="C:\Users\tims\Desktop\image003.png"/>
            <p:cNvPicPr>
              <a:picLocks noChangeAspect="1" noChangeArrowheads="1"/>
            </p:cNvPicPr>
            <p:nvPr/>
          </p:nvPicPr>
          <p:blipFill>
            <a:blip r:embed="rId7" cstate="print"/>
            <a:srcRect/>
            <a:stretch>
              <a:fillRect/>
            </a:stretch>
          </p:blipFill>
          <p:spPr bwMode="auto">
            <a:xfrm>
              <a:off x="2863850" y="1573078"/>
              <a:ext cx="1989338" cy="1398722"/>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grpSp>
          <p:nvGrpSpPr>
            <p:cNvPr id="6" name="Group 19"/>
            <p:cNvGrpSpPr>
              <a:grpSpLocks/>
            </p:cNvGrpSpPr>
            <p:nvPr/>
          </p:nvGrpSpPr>
          <p:grpSpPr bwMode="auto">
            <a:xfrm>
              <a:off x="1977174" y="2191861"/>
              <a:ext cx="2258276" cy="1541939"/>
              <a:chOff x="228600" y="2652998"/>
              <a:chExt cx="2508542" cy="1713265"/>
            </a:xfrm>
          </p:grpSpPr>
          <p:pic>
            <p:nvPicPr>
              <p:cNvPr id="18" name="Picture 17" descr="cell-phone-and-email-screen.png"/>
              <p:cNvPicPr>
                <a:picLocks noChangeAspect="1"/>
              </p:cNvPicPr>
              <p:nvPr/>
            </p:nvPicPr>
            <p:blipFill>
              <a:blip r:embed="rId8" cstate="print"/>
              <a:stretch>
                <a:fillRect/>
              </a:stretch>
            </p:blipFill>
            <p:spPr>
              <a:xfrm>
                <a:off x="228688" y="2653191"/>
                <a:ext cx="837736" cy="1354619"/>
              </a:xfrm>
              <a:prstGeom prst="rect">
                <a:avLst/>
              </a:prstGeom>
              <a:effectLst>
                <a:outerShdw blurRad="190500" dist="50800" dir="2400000" algn="ctr" rotWithShape="0">
                  <a:srgbClr val="000000">
                    <a:alpha val="80000"/>
                  </a:srgbClr>
                </a:outerShdw>
              </a:effectLst>
            </p:spPr>
          </p:pic>
          <p:pic>
            <p:nvPicPr>
              <p:cNvPr id="19" name="Picture 18" descr="ultra-and-mail-screen.png"/>
              <p:cNvPicPr>
                <a:picLocks noChangeAspect="1"/>
              </p:cNvPicPr>
              <p:nvPr/>
            </p:nvPicPr>
            <p:blipFill>
              <a:blip r:embed="rId9" cstate="print"/>
              <a:stretch>
                <a:fillRect/>
              </a:stretch>
            </p:blipFill>
            <p:spPr>
              <a:xfrm rot="617903">
                <a:off x="1072677" y="3022065"/>
                <a:ext cx="1665052" cy="1064938"/>
              </a:xfrm>
              <a:prstGeom prst="rect">
                <a:avLst/>
              </a:prstGeom>
              <a:effectLst>
                <a:outerShdw blurRad="190500" dist="50800" dir="2400000" algn="ctr" rotWithShape="0">
                  <a:srgbClr val="000000">
                    <a:alpha val="80000"/>
                  </a:srgbClr>
                </a:outerShdw>
              </a:effectLst>
            </p:spPr>
          </p:pic>
          <p:pic>
            <p:nvPicPr>
              <p:cNvPr id="19476" name="Picture 6" descr="C:\Users\arib\Pictures\Presentation Stuff\zune-chocolate-VERTICAL.png"/>
              <p:cNvPicPr>
                <a:picLocks noChangeAspect="1" noChangeArrowheads="1"/>
              </p:cNvPicPr>
              <p:nvPr/>
            </p:nvPicPr>
            <p:blipFill>
              <a:blip r:embed="rId10" cstate="print"/>
              <a:srcRect/>
              <a:stretch>
                <a:fillRect/>
              </a:stretch>
            </p:blipFill>
            <p:spPr bwMode="auto">
              <a:xfrm>
                <a:off x="533400" y="2906444"/>
                <a:ext cx="938213" cy="1459819"/>
              </a:xfrm>
              <a:prstGeom prst="rect">
                <a:avLst/>
              </a:prstGeom>
              <a:noFill/>
              <a:ln w="9525">
                <a:noFill/>
                <a:miter lim="800000"/>
                <a:headEnd/>
                <a:tailEnd/>
              </a:ln>
            </p:spPr>
          </p:pic>
        </p:grpSp>
        <p:pic>
          <p:nvPicPr>
            <p:cNvPr id="19473" name="Picture 2" descr="C:\Documents and Settings\deric\Desktop\Zune80GB_photo-72dpi.png"/>
            <p:cNvPicPr>
              <a:picLocks noChangeAspect="1" noChangeArrowheads="1"/>
            </p:cNvPicPr>
            <p:nvPr/>
          </p:nvPicPr>
          <p:blipFill>
            <a:blip r:embed="rId11" cstate="print"/>
            <a:srcRect/>
            <a:stretch>
              <a:fillRect/>
            </a:stretch>
          </p:blipFill>
          <p:spPr bwMode="auto">
            <a:xfrm>
              <a:off x="1521353" y="2523066"/>
              <a:ext cx="688447" cy="1137191"/>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0" y="2817116"/>
            <a:ext cx="9144000" cy="4184117"/>
            <a:chOff x="0" y="2817102"/>
            <a:chExt cx="12188825" cy="4184117"/>
          </a:xfrm>
        </p:grpSpPr>
        <p:sp>
          <p:nvSpPr>
            <p:cNvPr id="31" name="Freeform 60"/>
            <p:cNvSpPr>
              <a:spLocks/>
            </p:cNvSpPr>
            <p:nvPr/>
          </p:nvSpPr>
          <p:spPr bwMode="auto">
            <a:xfrm flipH="1" flipV="1">
              <a:off x="0" y="3796526"/>
              <a:ext cx="12188825" cy="3204693"/>
            </a:xfrm>
            <a:custGeom>
              <a:avLst/>
              <a:gdLst/>
              <a:ahLst/>
              <a:cxnLst>
                <a:cxn ang="0">
                  <a:pos x="5766" y="0"/>
                </a:cxn>
                <a:cxn ang="0">
                  <a:pos x="0" y="946"/>
                </a:cxn>
                <a:cxn ang="0">
                  <a:pos x="0" y="1516"/>
                </a:cxn>
                <a:cxn ang="0">
                  <a:pos x="5766" y="1270"/>
                </a:cxn>
                <a:cxn ang="0">
                  <a:pos x="5766" y="0"/>
                </a:cxn>
              </a:cxnLst>
              <a:rect l="0" t="0" r="r" b="b"/>
              <a:pathLst>
                <a:path w="5766" h="1516">
                  <a:moveTo>
                    <a:pt x="5766" y="0"/>
                  </a:moveTo>
                  <a:lnTo>
                    <a:pt x="0" y="946"/>
                  </a:lnTo>
                  <a:lnTo>
                    <a:pt x="0" y="1516"/>
                  </a:lnTo>
                  <a:lnTo>
                    <a:pt x="5766" y="1270"/>
                  </a:lnTo>
                  <a:lnTo>
                    <a:pt x="5766" y="0"/>
                  </a:lnTo>
                  <a:close/>
                </a:path>
              </a:pathLst>
            </a:custGeom>
            <a:gradFill flip="none" rotWithShape="1">
              <a:gsLst>
                <a:gs pos="16000">
                  <a:srgbClr val="002060">
                    <a:alpha val="83000"/>
                  </a:srgbClr>
                </a:gs>
                <a:gs pos="78000">
                  <a:srgbClr val="0070C0">
                    <a:alpha val="5000"/>
                  </a:srgbClr>
                </a:gs>
                <a:gs pos="100000">
                  <a:srgbClr val="48A7FE">
                    <a:alpha val="64000"/>
                  </a:srgbClr>
                </a:gs>
              </a:gsLst>
              <a:lin ang="135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defRPr/>
              </a:pPr>
              <a:endParaRPr lang="en-US" sz="2800" dirty="0">
                <a:effectLst>
                  <a:outerShdw blurRad="38100" dist="38100" dir="2700000" algn="tl">
                    <a:srgbClr val="000000">
                      <a:alpha val="43137"/>
                    </a:srgbClr>
                  </a:outerShdw>
                </a:effectLst>
                <a:latin typeface="Segoe" pitchFamily="34" charset="0"/>
              </a:endParaRPr>
            </a:p>
          </p:txBody>
        </p:sp>
        <p:sp>
          <p:nvSpPr>
            <p:cNvPr id="33" name="Freeform 60"/>
            <p:cNvSpPr>
              <a:spLocks/>
            </p:cNvSpPr>
            <p:nvPr/>
          </p:nvSpPr>
          <p:spPr bwMode="auto">
            <a:xfrm flipV="1">
              <a:off x="0" y="2904160"/>
              <a:ext cx="12188825" cy="3204693"/>
            </a:xfrm>
            <a:custGeom>
              <a:avLst/>
              <a:gdLst/>
              <a:ahLst/>
              <a:cxnLst>
                <a:cxn ang="0">
                  <a:pos x="5766" y="0"/>
                </a:cxn>
                <a:cxn ang="0">
                  <a:pos x="0" y="946"/>
                </a:cxn>
                <a:cxn ang="0">
                  <a:pos x="0" y="1516"/>
                </a:cxn>
                <a:cxn ang="0">
                  <a:pos x="5766" y="1270"/>
                </a:cxn>
                <a:cxn ang="0">
                  <a:pos x="5766" y="0"/>
                </a:cxn>
              </a:cxnLst>
              <a:rect l="0" t="0" r="r" b="b"/>
              <a:pathLst>
                <a:path w="5766" h="1516">
                  <a:moveTo>
                    <a:pt x="5766" y="0"/>
                  </a:moveTo>
                  <a:lnTo>
                    <a:pt x="0" y="946"/>
                  </a:lnTo>
                  <a:lnTo>
                    <a:pt x="0" y="1516"/>
                  </a:lnTo>
                  <a:lnTo>
                    <a:pt x="5766" y="1270"/>
                  </a:lnTo>
                  <a:lnTo>
                    <a:pt x="5766" y="0"/>
                  </a:lnTo>
                  <a:close/>
                </a:path>
              </a:pathLst>
            </a:custGeom>
            <a:gradFill flip="none" rotWithShape="1">
              <a:gsLst>
                <a:gs pos="16000">
                  <a:srgbClr val="002060">
                    <a:alpha val="83000"/>
                  </a:srgbClr>
                </a:gs>
                <a:gs pos="78000">
                  <a:srgbClr val="0070C0">
                    <a:alpha val="5000"/>
                  </a:srgbClr>
                </a:gs>
                <a:gs pos="100000">
                  <a:srgbClr val="48A7FE">
                    <a:alpha val="64000"/>
                  </a:srgbClr>
                </a:gs>
              </a:gsLst>
              <a:lin ang="135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defRPr/>
              </a:pPr>
              <a:endParaRPr lang="en-US" sz="2800" dirty="0">
                <a:effectLst>
                  <a:outerShdw blurRad="38100" dist="38100" dir="2700000" algn="tl">
                    <a:srgbClr val="000000">
                      <a:alpha val="43137"/>
                    </a:srgbClr>
                  </a:outerShdw>
                </a:effectLst>
                <a:latin typeface="Segoe" pitchFamily="34" charset="0"/>
              </a:endParaRPr>
            </a:p>
          </p:txBody>
        </p:sp>
        <p:sp>
          <p:nvSpPr>
            <p:cNvPr id="34" name="Freeform 62"/>
            <p:cNvSpPr>
              <a:spLocks/>
            </p:cNvSpPr>
            <p:nvPr/>
          </p:nvSpPr>
          <p:spPr bwMode="auto">
            <a:xfrm flipV="1">
              <a:off x="0" y="2817102"/>
              <a:ext cx="12188825" cy="1407866"/>
            </a:xfrm>
            <a:custGeom>
              <a:avLst/>
              <a:gdLst/>
              <a:ahLst/>
              <a:cxnLst>
                <a:cxn ang="0">
                  <a:pos x="5766" y="0"/>
                </a:cxn>
                <a:cxn ang="0">
                  <a:pos x="0" y="458"/>
                </a:cxn>
                <a:cxn ang="0">
                  <a:pos x="0" y="666"/>
                </a:cxn>
                <a:cxn ang="0">
                  <a:pos x="5766" y="620"/>
                </a:cxn>
                <a:cxn ang="0">
                  <a:pos x="5766" y="0"/>
                </a:cxn>
              </a:cxnLst>
              <a:rect l="0" t="0" r="r" b="b"/>
              <a:pathLst>
                <a:path w="5766" h="666">
                  <a:moveTo>
                    <a:pt x="5766" y="0"/>
                  </a:moveTo>
                  <a:lnTo>
                    <a:pt x="0" y="458"/>
                  </a:lnTo>
                  <a:lnTo>
                    <a:pt x="0" y="666"/>
                  </a:lnTo>
                  <a:lnTo>
                    <a:pt x="5766" y="620"/>
                  </a:lnTo>
                  <a:lnTo>
                    <a:pt x="5766" y="0"/>
                  </a:lnTo>
                  <a:close/>
                </a:path>
              </a:pathLst>
            </a:custGeom>
            <a:gradFill flip="none" rotWithShape="1">
              <a:gsLst>
                <a:gs pos="16000">
                  <a:srgbClr val="002060">
                    <a:alpha val="83000"/>
                  </a:srgbClr>
                </a:gs>
                <a:gs pos="78000">
                  <a:srgbClr val="0070C0">
                    <a:alpha val="5000"/>
                  </a:srgbClr>
                </a:gs>
                <a:gs pos="100000">
                  <a:srgbClr val="48A7FE">
                    <a:alpha val="64000"/>
                  </a:srgbClr>
                </a:gs>
              </a:gsLst>
              <a:lin ang="135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defRPr/>
              </a:pPr>
              <a:endParaRPr lang="en-US" sz="2800" dirty="0">
                <a:effectLst>
                  <a:outerShdw blurRad="38100" dist="38100" dir="2700000" algn="tl">
                    <a:srgbClr val="000000">
                      <a:alpha val="43137"/>
                    </a:srgbClr>
                  </a:outerShdw>
                </a:effectLst>
                <a:latin typeface="Segoe" pitchFamily="34" charset="0"/>
              </a:endParaRPr>
            </a:p>
          </p:txBody>
        </p:sp>
        <p:sp>
          <p:nvSpPr>
            <p:cNvPr id="35" name="Freeform 64"/>
            <p:cNvSpPr>
              <a:spLocks/>
            </p:cNvSpPr>
            <p:nvPr/>
          </p:nvSpPr>
          <p:spPr bwMode="auto">
            <a:xfrm flipV="1">
              <a:off x="0" y="5708031"/>
              <a:ext cx="12188825" cy="1149969"/>
            </a:xfrm>
            <a:custGeom>
              <a:avLst/>
              <a:gdLst/>
              <a:ahLst/>
              <a:cxnLst>
                <a:cxn ang="0">
                  <a:pos x="5766" y="0"/>
                </a:cxn>
                <a:cxn ang="0">
                  <a:pos x="0" y="216"/>
                </a:cxn>
                <a:cxn ang="0">
                  <a:pos x="0" y="344"/>
                </a:cxn>
                <a:cxn ang="0">
                  <a:pos x="5766" y="544"/>
                </a:cxn>
                <a:cxn ang="0">
                  <a:pos x="5766" y="0"/>
                </a:cxn>
              </a:cxnLst>
              <a:rect l="0" t="0" r="r" b="b"/>
              <a:pathLst>
                <a:path w="5766" h="544">
                  <a:moveTo>
                    <a:pt x="5766" y="0"/>
                  </a:moveTo>
                  <a:lnTo>
                    <a:pt x="0" y="216"/>
                  </a:lnTo>
                  <a:lnTo>
                    <a:pt x="0" y="344"/>
                  </a:lnTo>
                  <a:lnTo>
                    <a:pt x="5766" y="544"/>
                  </a:lnTo>
                  <a:lnTo>
                    <a:pt x="5766" y="0"/>
                  </a:lnTo>
                  <a:close/>
                </a:path>
              </a:pathLst>
            </a:custGeom>
            <a:gradFill flip="none" rotWithShape="1">
              <a:gsLst>
                <a:gs pos="16000">
                  <a:srgbClr val="002060">
                    <a:alpha val="67000"/>
                  </a:srgbClr>
                </a:gs>
                <a:gs pos="59000">
                  <a:srgbClr val="0070C0">
                    <a:alpha val="6000"/>
                  </a:srgbClr>
                </a:gs>
                <a:gs pos="100000">
                  <a:srgbClr val="48A7FE">
                    <a:alpha val="0"/>
                  </a:srgbClr>
                </a:gs>
              </a:gsLst>
              <a:lin ang="16800000" scaled="0"/>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defRPr/>
              </a:pPr>
              <a:endParaRPr lang="en-US" sz="2800" dirty="0">
                <a:effectLst>
                  <a:outerShdw blurRad="38100" dist="38100" dir="2700000" algn="tl">
                    <a:srgbClr val="000000">
                      <a:alpha val="43137"/>
                    </a:srgbClr>
                  </a:outerShdw>
                </a:effectLst>
                <a:latin typeface="Segoe" pitchFamily="34" charset="0"/>
              </a:endParaRPr>
            </a:p>
          </p:txBody>
        </p:sp>
        <p:sp>
          <p:nvSpPr>
            <p:cNvPr id="36" name="Freeform 68"/>
            <p:cNvSpPr>
              <a:spLocks/>
            </p:cNvSpPr>
            <p:nvPr/>
          </p:nvSpPr>
          <p:spPr bwMode="auto">
            <a:xfrm flipV="1">
              <a:off x="0" y="2884207"/>
              <a:ext cx="12188825" cy="2164647"/>
            </a:xfrm>
            <a:custGeom>
              <a:avLst/>
              <a:gdLst/>
              <a:ahLst/>
              <a:cxnLst>
                <a:cxn ang="0">
                  <a:pos x="5766" y="0"/>
                </a:cxn>
                <a:cxn ang="0">
                  <a:pos x="0" y="578"/>
                </a:cxn>
                <a:cxn ang="0">
                  <a:pos x="0" y="1024"/>
                </a:cxn>
                <a:cxn ang="0">
                  <a:pos x="5766" y="628"/>
                </a:cxn>
                <a:cxn ang="0">
                  <a:pos x="5766" y="0"/>
                </a:cxn>
              </a:cxnLst>
              <a:rect l="0" t="0" r="r" b="b"/>
              <a:pathLst>
                <a:path w="5766" h="1024">
                  <a:moveTo>
                    <a:pt x="5766" y="0"/>
                  </a:moveTo>
                  <a:lnTo>
                    <a:pt x="0" y="578"/>
                  </a:lnTo>
                  <a:lnTo>
                    <a:pt x="0" y="1024"/>
                  </a:lnTo>
                  <a:lnTo>
                    <a:pt x="5766" y="628"/>
                  </a:lnTo>
                  <a:lnTo>
                    <a:pt x="5766" y="0"/>
                  </a:lnTo>
                  <a:close/>
                </a:path>
              </a:pathLst>
            </a:custGeom>
            <a:gradFill flip="none" rotWithShape="1">
              <a:gsLst>
                <a:gs pos="16000">
                  <a:srgbClr val="002060">
                    <a:alpha val="51000"/>
                  </a:srgbClr>
                </a:gs>
                <a:gs pos="78000">
                  <a:srgbClr val="0070C0">
                    <a:alpha val="5000"/>
                  </a:srgbClr>
                </a:gs>
                <a:gs pos="100000">
                  <a:srgbClr val="48A7FE">
                    <a:alpha val="64000"/>
                  </a:srgbClr>
                </a:gs>
              </a:gsLst>
              <a:lin ang="135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defRPr/>
              </a:pPr>
              <a:endParaRPr lang="en-US" sz="2800" dirty="0">
                <a:effectLst>
                  <a:outerShdw blurRad="38100" dist="38100" dir="2700000" algn="tl">
                    <a:srgbClr val="000000">
                      <a:alpha val="43137"/>
                    </a:srgbClr>
                  </a:outerShdw>
                </a:effectLst>
                <a:latin typeface="Segoe" pitchFamily="34" charset="0"/>
              </a:endParaRPr>
            </a:p>
          </p:txBody>
        </p:sp>
        <p:sp>
          <p:nvSpPr>
            <p:cNvPr id="38" name="Freeform 71"/>
            <p:cNvSpPr>
              <a:spLocks/>
            </p:cNvSpPr>
            <p:nvPr/>
          </p:nvSpPr>
          <p:spPr bwMode="auto">
            <a:xfrm flipV="1">
              <a:off x="0" y="6401395"/>
              <a:ext cx="12188825" cy="456605"/>
            </a:xfrm>
            <a:custGeom>
              <a:avLst/>
              <a:gdLst/>
              <a:ahLst/>
              <a:cxnLst>
                <a:cxn ang="0">
                  <a:pos x="5766" y="0"/>
                </a:cxn>
                <a:cxn ang="0">
                  <a:pos x="0" y="0"/>
                </a:cxn>
                <a:cxn ang="0">
                  <a:pos x="0" y="216"/>
                </a:cxn>
                <a:cxn ang="0">
                  <a:pos x="5766" y="0"/>
                </a:cxn>
              </a:cxnLst>
              <a:rect l="0" t="0" r="r" b="b"/>
              <a:pathLst>
                <a:path w="5766" h="216">
                  <a:moveTo>
                    <a:pt x="5766" y="0"/>
                  </a:moveTo>
                  <a:lnTo>
                    <a:pt x="0" y="0"/>
                  </a:lnTo>
                  <a:lnTo>
                    <a:pt x="0" y="216"/>
                  </a:lnTo>
                  <a:lnTo>
                    <a:pt x="5766" y="0"/>
                  </a:lnTo>
                </a:path>
              </a:pathLst>
            </a:custGeom>
            <a:gradFill flip="none" rotWithShape="1">
              <a:gsLst>
                <a:gs pos="40000">
                  <a:srgbClr val="002060">
                    <a:alpha val="67000"/>
                  </a:srgbClr>
                </a:gs>
                <a:gs pos="59000">
                  <a:srgbClr val="0070C0">
                    <a:alpha val="6000"/>
                  </a:srgbClr>
                </a:gs>
                <a:gs pos="100000">
                  <a:srgbClr val="48A7FE">
                    <a:alpha val="0"/>
                  </a:srgbClr>
                </a:gs>
              </a:gsLst>
              <a:lin ang="13800000" scaled="0"/>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defRPr/>
              </a:pPr>
              <a:endParaRPr lang="en-US" sz="2800" dirty="0">
                <a:effectLst>
                  <a:outerShdw blurRad="38100" dist="38100" dir="2700000" algn="tl">
                    <a:srgbClr val="000000">
                      <a:alpha val="43137"/>
                    </a:srgbClr>
                  </a:outerShdw>
                </a:effectLst>
                <a:latin typeface="Segoe" pitchFamily="34" charset="0"/>
              </a:endParaRPr>
            </a:p>
          </p:txBody>
        </p:sp>
      </p:grpSp>
      <p:sp>
        <p:nvSpPr>
          <p:cNvPr id="37" name="Title 36"/>
          <p:cNvSpPr>
            <a:spLocks noGrp="1"/>
          </p:cNvSpPr>
          <p:nvPr>
            <p:ph type="title"/>
          </p:nvPr>
        </p:nvSpPr>
        <p:spPr>
          <a:xfrm>
            <a:off x="387055" y="228600"/>
            <a:ext cx="8375946" cy="609398"/>
          </a:xfrm>
        </p:spPr>
        <p:txBody>
          <a:bodyPr>
            <a:noAutofit/>
          </a:bodyPr>
          <a:lstStyle/>
          <a:p>
            <a:r>
              <a:rPr sz="4000" smtClean="0"/>
              <a:t>What We </a:t>
            </a:r>
            <a:r>
              <a:rPr lang="en-US" sz="4000" dirty="0" smtClean="0"/>
              <a:t>Hear from Our Customers</a:t>
            </a:r>
            <a:endParaRPr lang="en-US" altLang="zh-CN" sz="4000" dirty="0"/>
          </a:p>
        </p:txBody>
      </p:sp>
      <p:sp>
        <p:nvSpPr>
          <p:cNvPr id="1035" name="Freeform 11"/>
          <p:cNvSpPr>
            <a:spLocks noChangeAspect="1"/>
          </p:cNvSpPr>
          <p:nvPr/>
        </p:nvSpPr>
        <p:spPr bwMode="auto">
          <a:xfrm>
            <a:off x="3388465" y="1990778"/>
            <a:ext cx="2469811" cy="2926080"/>
          </a:xfrm>
          <a:custGeom>
            <a:avLst/>
            <a:gdLst/>
            <a:ahLst/>
            <a:cxnLst>
              <a:cxn ang="0">
                <a:pos x="684" y="1963"/>
              </a:cxn>
              <a:cxn ang="0">
                <a:pos x="1535" y="1767"/>
              </a:cxn>
              <a:cxn ang="0">
                <a:pos x="1913" y="980"/>
              </a:cxn>
              <a:cxn ang="0">
                <a:pos x="1532" y="193"/>
              </a:cxn>
              <a:cxn ang="0">
                <a:pos x="682" y="0"/>
              </a:cxn>
              <a:cxn ang="0">
                <a:pos x="0" y="545"/>
              </a:cxn>
              <a:cxn ang="0">
                <a:pos x="2" y="1419"/>
              </a:cxn>
              <a:cxn ang="0">
                <a:pos x="684" y="1963"/>
              </a:cxn>
            </a:cxnLst>
            <a:rect l="0" t="0" r="r" b="b"/>
            <a:pathLst>
              <a:path w="1913" h="1963">
                <a:moveTo>
                  <a:pt x="684" y="1963"/>
                </a:moveTo>
                <a:lnTo>
                  <a:pt x="1535" y="1767"/>
                </a:lnTo>
                <a:lnTo>
                  <a:pt x="1913" y="980"/>
                </a:lnTo>
                <a:lnTo>
                  <a:pt x="1532" y="193"/>
                </a:lnTo>
                <a:lnTo>
                  <a:pt x="682" y="0"/>
                </a:lnTo>
                <a:lnTo>
                  <a:pt x="0" y="545"/>
                </a:lnTo>
                <a:lnTo>
                  <a:pt x="2" y="1419"/>
                </a:lnTo>
                <a:lnTo>
                  <a:pt x="684" y="1963"/>
                </a:lnTo>
                <a:close/>
              </a:path>
            </a:pathLst>
          </a:custGeom>
          <a:gradFill>
            <a:gsLst>
              <a:gs pos="17000">
                <a:srgbClr val="134113"/>
              </a:gs>
              <a:gs pos="39000">
                <a:srgbClr val="99D537">
                  <a:alpha val="84706"/>
                </a:srgbClr>
              </a:gs>
              <a:gs pos="81000">
                <a:srgbClr val="000000">
                  <a:alpha val="48000"/>
                </a:srgbClr>
              </a:gs>
            </a:gsLst>
            <a:lin ang="5400000" scaled="0"/>
          </a:gradFill>
          <a:ln w="50800">
            <a:gradFill>
              <a:gsLst>
                <a:gs pos="23000">
                  <a:srgbClr val="001F5C"/>
                </a:gs>
                <a:gs pos="48000">
                  <a:srgbClr val="8BA8C3"/>
                </a:gs>
                <a:gs pos="62000">
                  <a:srgbClr val="284172"/>
                </a:gs>
                <a:gs pos="100000">
                  <a:srgbClr val="FFFFFF"/>
                </a:gs>
              </a:gsLst>
              <a:lin ang="8400000" scaled="0"/>
            </a:gradFill>
            <a:round/>
            <a:headEnd/>
            <a:tailEnd/>
          </a:ln>
          <a:effectLst>
            <a:outerShdw blurRad="241300" dist="520700" dir="5400000" sx="99000" sy="99000" rotWithShape="0">
              <a:prstClr val="black">
                <a:alpha val="57000"/>
              </a:prstClr>
            </a:outerShdw>
          </a:effectLst>
          <a:scene3d>
            <a:camera prst="orthographicFront">
              <a:rot lat="18899995" lon="0" rev="0"/>
            </a:camera>
            <a:lightRig rig="brightRoom" dir="t"/>
          </a:scene3d>
          <a:sp3d extrusionH="38100">
            <a:bevelT w="190500" h="190500" prst="relaxedInset"/>
          </a:sp3d>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sp>
        <p:nvSpPr>
          <p:cNvPr id="1034" name="Freeform 10"/>
          <p:cNvSpPr>
            <a:spLocks noChangeAspect="1"/>
          </p:cNvSpPr>
          <p:nvPr/>
        </p:nvSpPr>
        <p:spPr bwMode="auto">
          <a:xfrm>
            <a:off x="6139914" y="3369514"/>
            <a:ext cx="2469811" cy="2926080"/>
          </a:xfrm>
          <a:custGeom>
            <a:avLst/>
            <a:gdLst/>
            <a:ahLst/>
            <a:cxnLst>
              <a:cxn ang="0">
                <a:pos x="1231" y="1964"/>
              </a:cxn>
              <a:cxn ang="0">
                <a:pos x="1913" y="1418"/>
              </a:cxn>
              <a:cxn ang="0">
                <a:pos x="1913" y="544"/>
              </a:cxn>
              <a:cxn ang="0">
                <a:pos x="1229" y="0"/>
              </a:cxn>
              <a:cxn ang="0">
                <a:pos x="378" y="196"/>
              </a:cxn>
              <a:cxn ang="0">
                <a:pos x="0" y="983"/>
              </a:cxn>
              <a:cxn ang="0">
                <a:pos x="379" y="1770"/>
              </a:cxn>
              <a:cxn ang="0">
                <a:pos x="1231" y="1964"/>
              </a:cxn>
            </a:cxnLst>
            <a:rect l="0" t="0" r="r" b="b"/>
            <a:pathLst>
              <a:path w="1913" h="1964">
                <a:moveTo>
                  <a:pt x="1231" y="1964"/>
                </a:moveTo>
                <a:lnTo>
                  <a:pt x="1913" y="1418"/>
                </a:lnTo>
                <a:lnTo>
                  <a:pt x="1913" y="544"/>
                </a:lnTo>
                <a:lnTo>
                  <a:pt x="1229" y="0"/>
                </a:lnTo>
                <a:lnTo>
                  <a:pt x="378" y="196"/>
                </a:lnTo>
                <a:lnTo>
                  <a:pt x="0" y="983"/>
                </a:lnTo>
                <a:lnTo>
                  <a:pt x="379" y="1770"/>
                </a:lnTo>
                <a:lnTo>
                  <a:pt x="1231" y="1964"/>
                </a:lnTo>
                <a:close/>
              </a:path>
            </a:pathLst>
          </a:custGeom>
          <a:gradFill>
            <a:gsLst>
              <a:gs pos="17000">
                <a:srgbClr val="08104C"/>
              </a:gs>
              <a:gs pos="39000">
                <a:srgbClr val="406AF2">
                  <a:alpha val="84706"/>
                </a:srgbClr>
              </a:gs>
              <a:gs pos="81000">
                <a:srgbClr val="000000">
                  <a:alpha val="48000"/>
                </a:srgbClr>
              </a:gs>
            </a:gsLst>
            <a:lin ang="5400000" scaled="0"/>
          </a:gradFill>
          <a:ln w="50800">
            <a:gradFill>
              <a:gsLst>
                <a:gs pos="23000">
                  <a:srgbClr val="001F5C"/>
                </a:gs>
                <a:gs pos="48000">
                  <a:srgbClr val="8BA8C3"/>
                </a:gs>
                <a:gs pos="62000">
                  <a:srgbClr val="284172"/>
                </a:gs>
                <a:gs pos="100000">
                  <a:srgbClr val="FFFFFF"/>
                </a:gs>
              </a:gsLst>
              <a:lin ang="8400000" scaled="0"/>
            </a:gradFill>
            <a:round/>
            <a:headEnd/>
            <a:tailEnd/>
          </a:ln>
          <a:effectLst>
            <a:outerShdw blurRad="241300" dist="520700" dir="5400000" sx="99000" sy="99000" rotWithShape="0">
              <a:prstClr val="black">
                <a:alpha val="57000"/>
              </a:prstClr>
            </a:outerShdw>
          </a:effectLst>
          <a:scene3d>
            <a:camera prst="orthographicFront">
              <a:rot lat="18899995" lon="0" rev="0"/>
            </a:camera>
            <a:lightRig rig="brightRoom" dir="t"/>
          </a:scene3d>
          <a:sp3d extrusionH="38100">
            <a:bevelT w="190500" h="190500" prst="relaxedInset"/>
          </a:sp3d>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p>
        </p:txBody>
      </p:sp>
      <p:pic>
        <p:nvPicPr>
          <p:cNvPr id="53" name="Picture 52" descr="earth-with-pinpoints-v2.png"/>
          <p:cNvPicPr>
            <a:picLocks noChangeAspect="1"/>
          </p:cNvPicPr>
          <p:nvPr/>
        </p:nvPicPr>
        <p:blipFill>
          <a:blip r:embed="rId3" cstate="print"/>
          <a:srcRect b="9010"/>
          <a:stretch>
            <a:fillRect/>
          </a:stretch>
        </p:blipFill>
        <p:spPr>
          <a:xfrm>
            <a:off x="3510739" y="1530716"/>
            <a:ext cx="2057856" cy="1876913"/>
          </a:xfrm>
          <a:prstGeom prst="rect">
            <a:avLst/>
          </a:prstGeom>
          <a:effectLst>
            <a:reflection blurRad="6350" stA="52000" endA="300" endPos="35000" dir="5400000" sy="-100000" algn="bl" rotWithShape="0"/>
          </a:effectLst>
        </p:spPr>
      </p:pic>
      <p:sp>
        <p:nvSpPr>
          <p:cNvPr id="98" name="Rounded Rectangle 4"/>
          <p:cNvSpPr/>
          <p:nvPr/>
        </p:nvSpPr>
        <p:spPr>
          <a:xfrm>
            <a:off x="3380868" y="3563726"/>
            <a:ext cx="2357304" cy="659497"/>
          </a:xfrm>
          <a:prstGeom prst="rect">
            <a:avLst/>
          </a:prstGeom>
          <a:noFill/>
          <a:ln>
            <a:noFill/>
          </a:ln>
          <a:effectLst/>
        </p:spPr>
        <p:txBody>
          <a:bodyPr spcFirstLastPara="0" vert="horz" wrap="square" lIns="43180" tIns="32385" rIns="43180" bIns="32385" numCol="1" spcCol="1270" anchor="ctr" anchorCtr="0">
            <a:noAutofit/>
          </a:bodyPr>
          <a:lstStyle/>
          <a:p>
            <a:pPr algn="ctr" defTabSz="1118953">
              <a:lnSpc>
                <a:spcPct val="90000"/>
              </a:lnSpc>
              <a:spcAft>
                <a:spcPts val="600"/>
              </a:spcAft>
              <a:defRPr/>
            </a:pPr>
            <a:r>
              <a:rPr lang="en-US" sz="2000" kern="0" spc="-100" dirty="0" smtClean="0">
                <a:ln>
                  <a:solidFill>
                    <a:schemeClr val="tx1">
                      <a:alpha val="0"/>
                    </a:schemeClr>
                  </a:solidFill>
                </a:ln>
                <a:solidFill>
                  <a:srgbClr val="FFFFFF"/>
                </a:solidFill>
                <a:effectLst>
                  <a:outerShdw blurRad="38100" dist="38100" dir="2700000" algn="tl">
                    <a:srgbClr val="000000">
                      <a:alpha val="43137"/>
                    </a:srgbClr>
                  </a:outerShdw>
                </a:effectLst>
                <a:latin typeface="Segoe Light" pitchFamily="34" charset="0"/>
              </a:rPr>
              <a:t>INCREASE OUR</a:t>
            </a:r>
            <a:br>
              <a:rPr lang="en-US" sz="2000" kern="0" spc="-100" dirty="0" smtClean="0">
                <a:ln>
                  <a:solidFill>
                    <a:schemeClr val="tx1">
                      <a:alpha val="0"/>
                    </a:schemeClr>
                  </a:solidFill>
                </a:ln>
                <a:solidFill>
                  <a:srgbClr val="FFFFFF"/>
                </a:solidFill>
                <a:effectLst>
                  <a:outerShdw blurRad="38100" dist="38100" dir="2700000" algn="tl">
                    <a:srgbClr val="000000">
                      <a:alpha val="43137"/>
                    </a:srgbClr>
                  </a:outerShdw>
                </a:effectLst>
                <a:latin typeface="Segoe Light" pitchFamily="34" charset="0"/>
              </a:rPr>
            </a:br>
            <a:r>
              <a:rPr lang="en-US" sz="2000" kern="0" spc="-100" dirty="0" smtClean="0">
                <a:ln>
                  <a:solidFill>
                    <a:schemeClr val="tx1">
                      <a:alpha val="0"/>
                    </a:schemeClr>
                  </a:solidFill>
                </a:ln>
                <a:solidFill>
                  <a:srgbClr val="FFFFFF"/>
                </a:solidFill>
                <a:effectLst>
                  <a:outerShdw blurRad="38100" dist="38100" dir="2700000" algn="tl">
                    <a:srgbClr val="000000">
                      <a:alpha val="43137"/>
                    </a:srgbClr>
                  </a:outerShdw>
                </a:effectLst>
                <a:latin typeface="Segoe Light" pitchFamily="34" charset="0"/>
              </a:rPr>
              <a:t>PRODUCTIVITY</a:t>
            </a:r>
          </a:p>
        </p:txBody>
      </p:sp>
      <p:pic>
        <p:nvPicPr>
          <p:cNvPr id="55" name="Picture 54" descr="SCORECARDV2.png"/>
          <p:cNvPicPr>
            <a:picLocks noChangeAspect="1"/>
          </p:cNvPicPr>
          <p:nvPr/>
        </p:nvPicPr>
        <p:blipFill>
          <a:blip r:embed="rId4" cstate="print"/>
          <a:srcRect t="4389" b="47338"/>
          <a:stretch>
            <a:fillRect/>
          </a:stretch>
        </p:blipFill>
        <p:spPr>
          <a:xfrm>
            <a:off x="6189784" y="3349373"/>
            <a:ext cx="2461450" cy="1341653"/>
          </a:xfrm>
          <a:prstGeom prst="rect">
            <a:avLst/>
          </a:prstGeom>
          <a:effectLst>
            <a:reflection blurRad="6350" stA="52000" endA="300" endPos="35000" dir="5400000" sy="-100000" algn="bl" rotWithShape="0"/>
          </a:effectLst>
          <a:scene3d>
            <a:camera prst="perspectiveHeroicExtremeLeftFacing"/>
            <a:lightRig rig="threePt" dir="t"/>
          </a:scene3d>
        </p:spPr>
      </p:pic>
      <p:sp>
        <p:nvSpPr>
          <p:cNvPr id="32" name="Rounded Rectangle 4"/>
          <p:cNvSpPr/>
          <p:nvPr/>
        </p:nvSpPr>
        <p:spPr>
          <a:xfrm>
            <a:off x="6245438" y="4837620"/>
            <a:ext cx="2317216" cy="968443"/>
          </a:xfrm>
          <a:prstGeom prst="rect">
            <a:avLst/>
          </a:prstGeom>
          <a:noFill/>
          <a:ln>
            <a:noFill/>
          </a:ln>
          <a:effectLst/>
        </p:spPr>
        <p:txBody>
          <a:bodyPr spcFirstLastPara="0" vert="horz" wrap="square" lIns="43180" tIns="32385" rIns="43180" bIns="32385" numCol="1" spcCol="1270" anchor="ctr" anchorCtr="0">
            <a:noAutofit/>
          </a:bodyPr>
          <a:lstStyle/>
          <a:p>
            <a:pPr algn="ctr" defTabSz="1118953">
              <a:lnSpc>
                <a:spcPct val="90000"/>
              </a:lnSpc>
              <a:spcAft>
                <a:spcPts val="600"/>
              </a:spcAft>
              <a:defRPr/>
            </a:pPr>
            <a:r>
              <a:rPr lang="en-US" sz="2000" kern="0" spc="-100" dirty="0" smtClean="0">
                <a:ln>
                  <a:solidFill>
                    <a:schemeClr val="tx1">
                      <a:alpha val="0"/>
                    </a:schemeClr>
                  </a:solidFill>
                </a:ln>
                <a:solidFill>
                  <a:srgbClr val="FFFFFF"/>
                </a:solidFill>
                <a:effectLst>
                  <a:outerShdw blurRad="38100" dist="38100" dir="2700000" algn="tl">
                    <a:srgbClr val="000000">
                      <a:alpha val="43137"/>
                    </a:srgbClr>
                  </a:outerShdw>
                </a:effectLst>
                <a:latin typeface="Segoe Light" pitchFamily="34" charset="0"/>
              </a:rPr>
              <a:t>HELP US GROW</a:t>
            </a:r>
            <a:br>
              <a:rPr lang="en-US" sz="2000" kern="0" spc="-100" dirty="0" smtClean="0">
                <a:ln>
                  <a:solidFill>
                    <a:schemeClr val="tx1">
                      <a:alpha val="0"/>
                    </a:schemeClr>
                  </a:solidFill>
                </a:ln>
                <a:solidFill>
                  <a:srgbClr val="FFFFFF"/>
                </a:solidFill>
                <a:effectLst>
                  <a:outerShdw blurRad="38100" dist="38100" dir="2700000" algn="tl">
                    <a:srgbClr val="000000">
                      <a:alpha val="43137"/>
                    </a:srgbClr>
                  </a:outerShdw>
                </a:effectLst>
                <a:latin typeface="Segoe Light" pitchFamily="34" charset="0"/>
              </a:rPr>
            </a:br>
            <a:r>
              <a:rPr lang="en-US" sz="2000" kern="0" spc="-100" dirty="0" smtClean="0">
                <a:ln>
                  <a:solidFill>
                    <a:schemeClr val="tx1">
                      <a:alpha val="0"/>
                    </a:schemeClr>
                  </a:solidFill>
                </a:ln>
                <a:solidFill>
                  <a:srgbClr val="FFFFFF"/>
                </a:solidFill>
                <a:effectLst>
                  <a:outerShdw blurRad="38100" dist="38100" dir="2700000" algn="tl">
                    <a:srgbClr val="000000">
                      <a:alpha val="43137"/>
                    </a:srgbClr>
                  </a:outerShdw>
                </a:effectLst>
                <a:latin typeface="Segoe Light" pitchFamily="34" charset="0"/>
              </a:rPr>
              <a:t>OUR BUSINESS</a:t>
            </a:r>
          </a:p>
        </p:txBody>
      </p:sp>
      <p:sp>
        <p:nvSpPr>
          <p:cNvPr id="1030" name="Freeform 6"/>
          <p:cNvSpPr>
            <a:spLocks noChangeAspect="1"/>
          </p:cNvSpPr>
          <p:nvPr/>
        </p:nvSpPr>
        <p:spPr bwMode="auto">
          <a:xfrm>
            <a:off x="522823" y="3491636"/>
            <a:ext cx="2469811" cy="2926080"/>
          </a:xfrm>
          <a:custGeom>
            <a:avLst/>
            <a:gdLst/>
            <a:ahLst/>
            <a:cxnLst>
              <a:cxn ang="0">
                <a:pos x="651" y="1875"/>
              </a:cxn>
              <a:cxn ang="0">
                <a:pos x="0" y="1354"/>
              </a:cxn>
              <a:cxn ang="0">
                <a:pos x="0" y="521"/>
              </a:cxn>
              <a:cxn ang="0">
                <a:pos x="652" y="0"/>
              </a:cxn>
              <a:cxn ang="0">
                <a:pos x="1465" y="187"/>
              </a:cxn>
              <a:cxn ang="0">
                <a:pos x="1825" y="939"/>
              </a:cxn>
              <a:cxn ang="0">
                <a:pos x="1463" y="1691"/>
              </a:cxn>
              <a:cxn ang="0">
                <a:pos x="651" y="1875"/>
              </a:cxn>
              <a:cxn ang="0">
                <a:pos x="651" y="1875"/>
              </a:cxn>
            </a:cxnLst>
            <a:rect l="0" t="0" r="r" b="b"/>
            <a:pathLst>
              <a:path w="1825" h="1875">
                <a:moveTo>
                  <a:pt x="651" y="1875"/>
                </a:moveTo>
                <a:lnTo>
                  <a:pt x="0" y="1354"/>
                </a:lnTo>
                <a:lnTo>
                  <a:pt x="0" y="521"/>
                </a:lnTo>
                <a:lnTo>
                  <a:pt x="652" y="0"/>
                </a:lnTo>
                <a:lnTo>
                  <a:pt x="1465" y="187"/>
                </a:lnTo>
                <a:lnTo>
                  <a:pt x="1825" y="939"/>
                </a:lnTo>
                <a:lnTo>
                  <a:pt x="1463" y="1691"/>
                </a:lnTo>
                <a:lnTo>
                  <a:pt x="651" y="1875"/>
                </a:lnTo>
                <a:lnTo>
                  <a:pt x="651" y="1875"/>
                </a:lnTo>
                <a:close/>
              </a:path>
            </a:pathLst>
          </a:custGeom>
          <a:gradFill>
            <a:gsLst>
              <a:gs pos="17000">
                <a:srgbClr val="203E6E"/>
              </a:gs>
              <a:gs pos="39000">
                <a:srgbClr val="39ABD3">
                  <a:alpha val="84706"/>
                </a:srgbClr>
              </a:gs>
              <a:gs pos="81000">
                <a:srgbClr val="000000">
                  <a:alpha val="48000"/>
                </a:srgbClr>
              </a:gs>
            </a:gsLst>
            <a:lin ang="5400000" scaled="0"/>
          </a:gradFill>
          <a:ln w="50800">
            <a:gradFill>
              <a:gsLst>
                <a:gs pos="23000">
                  <a:srgbClr val="001F5C"/>
                </a:gs>
                <a:gs pos="48000">
                  <a:srgbClr val="8BA8C3"/>
                </a:gs>
                <a:gs pos="62000">
                  <a:srgbClr val="284172"/>
                </a:gs>
                <a:gs pos="100000">
                  <a:srgbClr val="FFFFFF"/>
                </a:gs>
              </a:gsLst>
              <a:lin ang="8400000" scaled="0"/>
            </a:gradFill>
            <a:round/>
            <a:headEnd/>
            <a:tailEnd/>
          </a:ln>
          <a:effectLst>
            <a:outerShdw blurRad="241300" dist="520700" dir="5400000" sx="99000" sy="99000" rotWithShape="0">
              <a:prstClr val="black">
                <a:alpha val="57000"/>
              </a:prstClr>
            </a:outerShdw>
          </a:effectLst>
          <a:scene3d>
            <a:camera prst="orthographicFront">
              <a:rot lat="18899995" lon="0" rev="0"/>
            </a:camera>
            <a:lightRig rig="brightRoom" dir="t"/>
          </a:scene3d>
          <a:sp3d extrusionH="38100">
            <a:bevelT w="190500" h="190500" prst="relaxedInset"/>
          </a:sp3d>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p>
        </p:txBody>
      </p:sp>
      <p:sp>
        <p:nvSpPr>
          <p:cNvPr id="106" name="Rounded Rectangle 4"/>
          <p:cNvSpPr/>
          <p:nvPr/>
        </p:nvSpPr>
        <p:spPr>
          <a:xfrm>
            <a:off x="654204" y="5186694"/>
            <a:ext cx="1982386" cy="659497"/>
          </a:xfrm>
          <a:prstGeom prst="rect">
            <a:avLst/>
          </a:prstGeom>
          <a:noFill/>
          <a:ln>
            <a:noFill/>
          </a:ln>
          <a:effectLst/>
        </p:spPr>
        <p:txBody>
          <a:bodyPr spcFirstLastPara="0" vert="horz" wrap="square" lIns="43180" tIns="32385" rIns="43180" bIns="32385" numCol="1" spcCol="1270" anchor="ctr" anchorCtr="0">
            <a:noAutofit/>
          </a:bodyPr>
          <a:lstStyle/>
          <a:p>
            <a:pPr algn="ctr" defTabSz="1118953">
              <a:lnSpc>
                <a:spcPct val="90000"/>
              </a:lnSpc>
              <a:spcAft>
                <a:spcPts val="600"/>
              </a:spcAft>
              <a:defRPr/>
            </a:pPr>
            <a:r>
              <a:rPr lang="en-US" sz="2000" kern="0" spc="-100" dirty="0" smtClean="0">
                <a:ln>
                  <a:solidFill>
                    <a:schemeClr val="tx1">
                      <a:alpha val="0"/>
                    </a:schemeClr>
                  </a:solidFill>
                </a:ln>
                <a:solidFill>
                  <a:srgbClr val="FFFFFF"/>
                </a:solidFill>
                <a:effectLst>
                  <a:outerShdw blurRad="38100" dist="38100" dir="2700000" algn="tl">
                    <a:srgbClr val="000000">
                      <a:alpha val="43137"/>
                    </a:srgbClr>
                  </a:outerShdw>
                </a:effectLst>
                <a:latin typeface="Segoe Light" pitchFamily="34" charset="0"/>
              </a:rPr>
              <a:t>SAVE ME </a:t>
            </a:r>
            <a:br>
              <a:rPr lang="en-US" sz="2000" kern="0" spc="-100" dirty="0" smtClean="0">
                <a:ln>
                  <a:solidFill>
                    <a:schemeClr val="tx1">
                      <a:alpha val="0"/>
                    </a:schemeClr>
                  </a:solidFill>
                </a:ln>
                <a:solidFill>
                  <a:srgbClr val="FFFFFF"/>
                </a:solidFill>
                <a:effectLst>
                  <a:outerShdw blurRad="38100" dist="38100" dir="2700000" algn="tl">
                    <a:srgbClr val="000000">
                      <a:alpha val="43137"/>
                    </a:srgbClr>
                  </a:outerShdw>
                </a:effectLst>
                <a:latin typeface="Segoe Light" pitchFamily="34" charset="0"/>
              </a:rPr>
            </a:br>
            <a:r>
              <a:rPr lang="en-US" sz="2000" kern="0" spc="-100" dirty="0" smtClean="0">
                <a:ln>
                  <a:solidFill>
                    <a:schemeClr val="tx1">
                      <a:alpha val="0"/>
                    </a:schemeClr>
                  </a:solidFill>
                </a:ln>
                <a:solidFill>
                  <a:srgbClr val="FFFFFF"/>
                </a:solidFill>
                <a:effectLst>
                  <a:outerShdw blurRad="38100" dist="38100" dir="2700000" algn="tl">
                    <a:srgbClr val="000000">
                      <a:alpha val="43137"/>
                    </a:srgbClr>
                  </a:outerShdw>
                </a:effectLst>
                <a:latin typeface="Segoe Light" pitchFamily="34" charset="0"/>
              </a:rPr>
              <a:t>MONEY</a:t>
            </a:r>
          </a:p>
        </p:txBody>
      </p:sp>
      <p:grpSp>
        <p:nvGrpSpPr>
          <p:cNvPr id="3" name="Group 60"/>
          <p:cNvGrpSpPr/>
          <p:nvPr/>
        </p:nvGrpSpPr>
        <p:grpSpPr>
          <a:xfrm>
            <a:off x="367220" y="2462396"/>
            <a:ext cx="2622564" cy="2796991"/>
            <a:chOff x="6472727" y="2090050"/>
            <a:chExt cx="2210929" cy="1531917"/>
          </a:xfrm>
        </p:grpSpPr>
        <p:pic>
          <p:nvPicPr>
            <p:cNvPr id="48" name="Picture 7" descr="C:\Users\aliciat\Pictures\DVD_ART34\Artwork_Imagery\Shapes\Glows\white oval shaped glow.png"/>
            <p:cNvPicPr>
              <a:picLocks noChangeAspect="1" noChangeArrowheads="1"/>
            </p:cNvPicPr>
            <p:nvPr/>
          </p:nvPicPr>
          <p:blipFill>
            <a:blip r:embed="rId5" cstate="print"/>
            <a:srcRect/>
            <a:stretch>
              <a:fillRect/>
            </a:stretch>
          </p:blipFill>
          <p:spPr bwMode="auto">
            <a:xfrm>
              <a:off x="6472727" y="2090050"/>
              <a:ext cx="2210929" cy="1531917"/>
            </a:xfrm>
            <a:prstGeom prst="rect">
              <a:avLst/>
            </a:prstGeom>
            <a:noFill/>
          </p:spPr>
        </p:pic>
        <p:grpSp>
          <p:nvGrpSpPr>
            <p:cNvPr id="4" name="Group 45"/>
            <p:cNvGrpSpPr/>
            <p:nvPr/>
          </p:nvGrpSpPr>
          <p:grpSpPr>
            <a:xfrm>
              <a:off x="6514333" y="2596166"/>
              <a:ext cx="2127029" cy="927463"/>
              <a:chOff x="504061" y="-6577095"/>
              <a:chExt cx="11180713" cy="4875200"/>
            </a:xfrm>
          </p:grpSpPr>
          <p:grpSp>
            <p:nvGrpSpPr>
              <p:cNvPr id="5" name="Group 19"/>
              <p:cNvGrpSpPr/>
              <p:nvPr/>
            </p:nvGrpSpPr>
            <p:grpSpPr>
              <a:xfrm>
                <a:off x="504061" y="-6577095"/>
                <a:ext cx="11180713" cy="4845051"/>
                <a:chOff x="504059" y="1652505"/>
                <a:chExt cx="11180713" cy="4845051"/>
              </a:xfrm>
            </p:grpSpPr>
            <p:pic>
              <p:nvPicPr>
                <p:cNvPr id="40" name="Picture 39" descr="devices-ring-(transparent).png"/>
                <p:cNvPicPr>
                  <a:picLocks noChangeAspect="1"/>
                </p:cNvPicPr>
                <p:nvPr/>
              </p:nvPicPr>
              <p:blipFill>
                <a:blip r:embed="rId6" cstate="print"/>
                <a:stretch>
                  <a:fillRect/>
                </a:stretch>
              </p:blipFill>
              <p:spPr>
                <a:xfrm>
                  <a:off x="504059" y="1652505"/>
                  <a:ext cx="11180713" cy="4845051"/>
                </a:xfrm>
                <a:prstGeom prst="rect">
                  <a:avLst/>
                </a:prstGeom>
                <a:effectLst>
                  <a:outerShdw blurRad="50800" dist="38100" dir="5400000" algn="t" rotWithShape="0">
                    <a:prstClr val="black">
                      <a:alpha val="40000"/>
                    </a:prstClr>
                  </a:outerShdw>
                </a:effectLst>
              </p:spPr>
            </p:pic>
            <p:pic>
              <p:nvPicPr>
                <p:cNvPr id="42" name="Picture 41" descr="glowing-ring.png"/>
                <p:cNvPicPr>
                  <a:picLocks noChangeAspect="1"/>
                </p:cNvPicPr>
                <p:nvPr/>
              </p:nvPicPr>
              <p:blipFill>
                <a:blip r:embed="rId7" cstate="print"/>
                <a:stretch>
                  <a:fillRect/>
                </a:stretch>
              </p:blipFill>
              <p:spPr>
                <a:xfrm>
                  <a:off x="1431260" y="3423405"/>
                  <a:ext cx="9714238" cy="2462528"/>
                </a:xfrm>
                <a:prstGeom prst="rect">
                  <a:avLst/>
                </a:prstGeom>
              </p:spPr>
            </p:pic>
          </p:grpSp>
          <p:pic>
            <p:nvPicPr>
              <p:cNvPr id="43" name="Picture 2" descr="C:\Program Files\Microsoft Resource DVD Artwork\DVD_ART\Artwork_Imagery\HARDWARE_IMAGERY\Photos - OEM Hardware\Computer\Vista Media Center\HP Hewlett Packard Crossfire.png"/>
              <p:cNvPicPr>
                <a:picLocks noChangeAspect="1" noChangeArrowheads="1"/>
              </p:cNvPicPr>
              <p:nvPr/>
            </p:nvPicPr>
            <p:blipFill>
              <a:blip r:embed="rId8" cstate="print"/>
              <a:stretch>
                <a:fillRect/>
              </a:stretch>
            </p:blipFill>
            <p:spPr bwMode="auto">
              <a:xfrm>
                <a:off x="840884" y="-5093176"/>
                <a:ext cx="2611123" cy="2301130"/>
              </a:xfrm>
              <a:prstGeom prst="rect">
                <a:avLst/>
              </a:prstGeom>
              <a:noFill/>
              <a:effectLst/>
            </p:spPr>
          </p:pic>
          <p:pic>
            <p:nvPicPr>
              <p:cNvPr id="44" name="Picture 43" descr="nike-prototype-screeb.png"/>
              <p:cNvPicPr>
                <a:picLocks noChangeAspect="1"/>
              </p:cNvPicPr>
              <p:nvPr/>
            </p:nvPicPr>
            <p:blipFill>
              <a:blip r:embed="rId9" cstate="print"/>
              <a:stretch>
                <a:fillRect/>
              </a:stretch>
            </p:blipFill>
            <p:spPr>
              <a:xfrm>
                <a:off x="4751336" y="-3657600"/>
                <a:ext cx="3123883" cy="1955705"/>
              </a:xfrm>
              <a:prstGeom prst="rect">
                <a:avLst/>
              </a:prstGeom>
              <a:effectLst/>
            </p:spPr>
          </p:pic>
          <p:pic>
            <p:nvPicPr>
              <p:cNvPr id="45" name="Picture 44" descr="Samsung2.png"/>
              <p:cNvPicPr>
                <a:picLocks noChangeAspect="1"/>
              </p:cNvPicPr>
              <p:nvPr/>
            </p:nvPicPr>
            <p:blipFill>
              <a:blip r:embed="rId10" cstate="print"/>
              <a:stretch>
                <a:fillRect/>
              </a:stretch>
            </p:blipFill>
            <p:spPr>
              <a:xfrm>
                <a:off x="9517444" y="-5286618"/>
                <a:ext cx="1346320" cy="2317871"/>
              </a:xfrm>
              <a:prstGeom prst="rect">
                <a:avLst/>
              </a:prstGeom>
              <a:effectLst>
                <a:outerShdw blurRad="457200" sx="102000" sy="102000" algn="ctr" rotWithShape="0">
                  <a:prstClr val="black">
                    <a:alpha val="75000"/>
                  </a:prstClr>
                </a:outerShdw>
              </a:effectLst>
            </p:spPr>
          </p:pic>
        </p:grpSp>
        <p:pic>
          <p:nvPicPr>
            <p:cNvPr id="51" name="Picture 50" descr="Data Center Servers 2.png"/>
            <p:cNvPicPr>
              <a:picLocks noChangeAspect="1"/>
            </p:cNvPicPr>
            <p:nvPr/>
          </p:nvPicPr>
          <p:blipFill>
            <a:blip r:embed="rId11" cstate="print"/>
            <a:stretch>
              <a:fillRect/>
            </a:stretch>
          </p:blipFill>
          <p:spPr bwMode="gray">
            <a:xfrm>
              <a:off x="7067330" y="2433110"/>
              <a:ext cx="1102192" cy="475817"/>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fade">
                                      <p:cBhvr>
                                        <p:cTn id="7" dur="1000"/>
                                        <p:tgtEl>
                                          <p:spTgt spid="1035"/>
                                        </p:tgtEl>
                                      </p:cBhvr>
                                    </p:animEffect>
                                    <p:anim calcmode="lin" valueType="num">
                                      <p:cBhvr>
                                        <p:cTn id="8" dur="1000" fill="hold"/>
                                        <p:tgtEl>
                                          <p:spTgt spid="1035"/>
                                        </p:tgtEl>
                                        <p:attrNameLst>
                                          <p:attrName>ppt_x</p:attrName>
                                        </p:attrNameLst>
                                      </p:cBhvr>
                                      <p:tavLst>
                                        <p:tav tm="0">
                                          <p:val>
                                            <p:strVal val="#ppt_x"/>
                                          </p:val>
                                        </p:tav>
                                        <p:tav tm="100000">
                                          <p:val>
                                            <p:strVal val="#ppt_x"/>
                                          </p:val>
                                        </p:tav>
                                      </p:tavLst>
                                    </p:anim>
                                    <p:anim calcmode="lin" valueType="num">
                                      <p:cBhvr>
                                        <p:cTn id="9" dur="1000" fill="hold"/>
                                        <p:tgtEl>
                                          <p:spTgt spid="10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1000"/>
                                        <p:tgtEl>
                                          <p:spTgt spid="1034"/>
                                        </p:tgtEl>
                                      </p:cBhvr>
                                    </p:animEffect>
                                    <p:anim calcmode="lin" valueType="num">
                                      <p:cBhvr>
                                        <p:cTn id="13" dur="1000" fill="hold"/>
                                        <p:tgtEl>
                                          <p:spTgt spid="1034"/>
                                        </p:tgtEl>
                                        <p:attrNameLst>
                                          <p:attrName>ppt_x</p:attrName>
                                        </p:attrNameLst>
                                      </p:cBhvr>
                                      <p:tavLst>
                                        <p:tav tm="0">
                                          <p:val>
                                            <p:strVal val="#ppt_x"/>
                                          </p:val>
                                        </p:tav>
                                        <p:tav tm="100000">
                                          <p:val>
                                            <p:strVal val="#ppt_x"/>
                                          </p:val>
                                        </p:tav>
                                      </p:tavLst>
                                    </p:anim>
                                    <p:anim calcmode="lin" valueType="num">
                                      <p:cBhvr>
                                        <p:cTn id="14" dur="1000" fill="hold"/>
                                        <p:tgtEl>
                                          <p:spTgt spid="10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anim calcmode="lin" valueType="num">
                                      <p:cBhvr>
                                        <p:cTn id="23" dur="1000" fill="hold"/>
                                        <p:tgtEl>
                                          <p:spTgt spid="98"/>
                                        </p:tgtEl>
                                        <p:attrNameLst>
                                          <p:attrName>ppt_x</p:attrName>
                                        </p:attrNameLst>
                                      </p:cBhvr>
                                      <p:tavLst>
                                        <p:tav tm="0">
                                          <p:val>
                                            <p:strVal val="#ppt_x"/>
                                          </p:val>
                                        </p:tav>
                                        <p:tav tm="100000">
                                          <p:val>
                                            <p:strVal val="#ppt_x"/>
                                          </p:val>
                                        </p:tav>
                                      </p:tavLst>
                                    </p:anim>
                                    <p:anim calcmode="lin" valueType="num">
                                      <p:cBhvr>
                                        <p:cTn id="24" dur="1000" fill="hold"/>
                                        <p:tgtEl>
                                          <p:spTgt spid="9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fade">
                                      <p:cBhvr>
                                        <p:cTn id="42" dur="1000"/>
                                        <p:tgtEl>
                                          <p:spTgt spid="106"/>
                                        </p:tgtEl>
                                      </p:cBhvr>
                                    </p:animEffect>
                                    <p:anim calcmode="lin" valueType="num">
                                      <p:cBhvr>
                                        <p:cTn id="43" dur="1000" fill="hold"/>
                                        <p:tgtEl>
                                          <p:spTgt spid="106"/>
                                        </p:tgtEl>
                                        <p:attrNameLst>
                                          <p:attrName>ppt_x</p:attrName>
                                        </p:attrNameLst>
                                      </p:cBhvr>
                                      <p:tavLst>
                                        <p:tav tm="0">
                                          <p:val>
                                            <p:strVal val="#ppt_x"/>
                                          </p:val>
                                        </p:tav>
                                        <p:tav tm="100000">
                                          <p:val>
                                            <p:strVal val="#ppt_x"/>
                                          </p:val>
                                        </p:tav>
                                      </p:tavLst>
                                    </p:anim>
                                    <p:anim calcmode="lin" valueType="num">
                                      <p:cBhvr>
                                        <p:cTn id="44" dur="1000" fill="hold"/>
                                        <p:tgtEl>
                                          <p:spTgt spid="10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1000"/>
                                        <p:tgtEl>
                                          <p:spTgt spid="1030"/>
                                        </p:tgtEl>
                                      </p:cBhvr>
                                    </p:animEffect>
                                    <p:anim calcmode="lin" valueType="num">
                                      <p:cBhvr>
                                        <p:cTn id="48" dur="1000" fill="hold"/>
                                        <p:tgtEl>
                                          <p:spTgt spid="1030"/>
                                        </p:tgtEl>
                                        <p:attrNameLst>
                                          <p:attrName>ppt_x</p:attrName>
                                        </p:attrNameLst>
                                      </p:cBhvr>
                                      <p:tavLst>
                                        <p:tav tm="0">
                                          <p:val>
                                            <p:strVal val="#ppt_x"/>
                                          </p:val>
                                        </p:tav>
                                        <p:tav tm="100000">
                                          <p:val>
                                            <p:strVal val="#ppt_x"/>
                                          </p:val>
                                        </p:tav>
                                      </p:tavLst>
                                    </p:anim>
                                    <p:anim calcmode="lin" valueType="num">
                                      <p:cBhvr>
                                        <p:cTn id="4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4" grpId="0" animBg="1"/>
      <p:bldP spid="98" grpId="0"/>
      <p:bldP spid="32" grpId="0"/>
      <p:bldP spid="1030" grpId="0" animBg="1"/>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1524000"/>
            <a:ext cx="9144000" cy="762000"/>
          </a:xfrm>
          <a:prstGeom prst="rect">
            <a:avLst/>
          </a:prstGeom>
          <a:gradFill flip="none" rotWithShape="1">
            <a:gsLst>
              <a:gs pos="0">
                <a:srgbClr val="000000">
                  <a:alpha val="10000"/>
                </a:srgbClr>
              </a:gs>
              <a:gs pos="100000">
                <a:srgbClr val="000000">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28"/>
          <p:cNvSpPr>
            <a:spLocks noGrp="1"/>
          </p:cNvSpPr>
          <p:nvPr>
            <p:ph type="title"/>
          </p:nvPr>
        </p:nvSpPr>
        <p:spPr/>
        <p:txBody>
          <a:bodyPr/>
          <a:lstStyle/>
          <a:p>
            <a:r>
              <a:rPr lang="en-US" smtClean="0">
                <a:sym typeface="Wingdings" pitchFamily="2" charset="2"/>
              </a:rPr>
              <a:t>Accelerate Speed To Value</a:t>
            </a:r>
            <a:endParaRPr lang="en-US" dirty="0"/>
          </a:p>
        </p:txBody>
      </p:sp>
      <p:sp>
        <p:nvSpPr>
          <p:cNvPr id="60" name="Rectangle 59"/>
          <p:cNvSpPr/>
          <p:nvPr/>
        </p:nvSpPr>
        <p:spPr>
          <a:xfrm>
            <a:off x="389792" y="3234104"/>
            <a:ext cx="5105400" cy="1046440"/>
          </a:xfrm>
          <a:prstGeom prst="rect">
            <a:avLst/>
          </a:prstGeom>
        </p:spPr>
        <p:txBody>
          <a:bodyPr wrap="square">
            <a:spAutoFit/>
          </a:bodyPr>
          <a:lstStyle/>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p:txBody>
      </p:sp>
      <p:sp>
        <p:nvSpPr>
          <p:cNvPr id="39" name="Rectangle 38"/>
          <p:cNvSpPr/>
          <p:nvPr/>
        </p:nvSpPr>
        <p:spPr>
          <a:xfrm>
            <a:off x="381000" y="3124200"/>
            <a:ext cx="5105400" cy="3213187"/>
          </a:xfrm>
          <a:prstGeom prst="rect">
            <a:avLst/>
          </a:prstGeom>
        </p:spPr>
        <p:txBody>
          <a:bodyPr wrap="square">
            <a:spAutoFit/>
          </a:bodyPr>
          <a:lstStyle/>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3"/>
              </a:buBlip>
            </a:pPr>
            <a:endParaRPr lang="en-US" sz="2000" kern="1200" dirty="0">
              <a:solidFill>
                <a:srgbClr val="FFFFFF"/>
              </a:solidFill>
              <a:effectLst>
                <a:outerShdw blurRad="38100" dist="38100" dir="2700000" algn="tl">
                  <a:srgbClr val="000000">
                    <a:alpha val="43137"/>
                  </a:srgbClr>
                </a:outerShdw>
              </a:effectLst>
              <a:latin typeface="Segoe"/>
              <a:ea typeface="+mn-ea"/>
              <a:cs typeface="Arial" charset="0"/>
              <a:sym typeface="Wingdings" pitchFamily="2" charset="2"/>
            </a:endParaRPr>
          </a:p>
        </p:txBody>
      </p:sp>
      <p:sp>
        <p:nvSpPr>
          <p:cNvPr id="21" name="Rectangle 20"/>
          <p:cNvSpPr/>
          <p:nvPr/>
        </p:nvSpPr>
        <p:spPr>
          <a:xfrm>
            <a:off x="228600" y="3486150"/>
            <a:ext cx="3200400" cy="2228302"/>
          </a:xfrm>
          <a:prstGeom prst="rect">
            <a:avLst/>
          </a:prstGeom>
        </p:spPr>
        <p:txBody>
          <a:bodyPr wrap="square">
            <a:spAutoFit/>
          </a:bodyPr>
          <a:lstStyle/>
          <a:p>
            <a:pPr marL="347663" indent="-347663" algn="l" defTabSz="914363" rtl="0" fontAlgn="base">
              <a:spcBef>
                <a:spcPct val="20000"/>
              </a:spcBef>
              <a:spcAft>
                <a:spcPct val="0"/>
              </a:spcAft>
              <a:buClr>
                <a:srgbClr val="FFFF99"/>
              </a:buClr>
            </a:pPr>
            <a:r>
              <a:rPr lang="en-US" sz="2000" b="1" kern="1200" dirty="0">
                <a:latin typeface="Segoe"/>
                <a:ea typeface="+mn-ea"/>
                <a:cs typeface="Arial" charset="0"/>
                <a:sym typeface="Wingdings" pitchFamily="2" charset="2"/>
              </a:rPr>
              <a:t>Key Benefits</a:t>
            </a:r>
          </a:p>
          <a:p>
            <a:pPr marL="233363" indent="-119063" algn="l" defTabSz="914363" rtl="0" fontAlgn="base">
              <a:lnSpc>
                <a:spcPct val="90000"/>
              </a:lnSpc>
              <a:spcBef>
                <a:spcPct val="20000"/>
              </a:spcBef>
              <a:spcAft>
                <a:spcPct val="0"/>
              </a:spcAft>
              <a:buClr>
                <a:schemeClr val="bg2">
                  <a:lumMod val="75000"/>
                </a:schemeClr>
              </a:buClr>
              <a:buSzPct val="90000"/>
              <a:buFont typeface="Arial" pitchFamily="34" charset="0"/>
              <a:buChar char="•"/>
            </a:pPr>
            <a:r>
              <a:rPr lang="en-US" kern="1200" dirty="0">
                <a:latin typeface="Segoe"/>
                <a:ea typeface="+mn-ea"/>
                <a:cs typeface="Arial" charset="0"/>
                <a:sym typeface="Wingdings" pitchFamily="2" charset="2"/>
              </a:rPr>
              <a:t>Up and running quickly</a:t>
            </a:r>
          </a:p>
          <a:p>
            <a:pPr marL="233363" indent="-119063" algn="l" defTabSz="914363" rtl="0" fontAlgn="base">
              <a:lnSpc>
                <a:spcPct val="90000"/>
              </a:lnSpc>
              <a:spcBef>
                <a:spcPct val="20000"/>
              </a:spcBef>
              <a:spcAft>
                <a:spcPct val="0"/>
              </a:spcAft>
              <a:buClr>
                <a:schemeClr val="bg2">
                  <a:lumMod val="75000"/>
                </a:schemeClr>
              </a:buClr>
              <a:buSzPct val="90000"/>
              <a:buFont typeface="Arial" pitchFamily="34" charset="0"/>
              <a:buChar char="•"/>
            </a:pPr>
            <a:r>
              <a:rPr lang="en-US" kern="1200" dirty="0">
                <a:latin typeface="Segoe"/>
                <a:ea typeface="+mn-ea"/>
                <a:cs typeface="Arial" charset="0"/>
                <a:sym typeface="Wingdings" pitchFamily="2" charset="2"/>
              </a:rPr>
              <a:t>Latest software </a:t>
            </a:r>
          </a:p>
          <a:p>
            <a:pPr marL="233363" indent="-119063" algn="l" defTabSz="914363" rtl="0" fontAlgn="base">
              <a:lnSpc>
                <a:spcPct val="90000"/>
              </a:lnSpc>
              <a:spcBef>
                <a:spcPct val="20000"/>
              </a:spcBef>
              <a:spcAft>
                <a:spcPct val="0"/>
              </a:spcAft>
              <a:buClr>
                <a:schemeClr val="bg2">
                  <a:lumMod val="75000"/>
                </a:schemeClr>
              </a:buClr>
              <a:buSzPct val="90000"/>
              <a:buFont typeface="Arial" pitchFamily="34" charset="0"/>
              <a:buChar char="•"/>
            </a:pPr>
            <a:r>
              <a:rPr lang="en-US" kern="1200" dirty="0">
                <a:latin typeface="Segoe"/>
                <a:ea typeface="+mn-ea"/>
                <a:cs typeface="Arial" charset="0"/>
                <a:sym typeface="Wingdings" pitchFamily="2" charset="2"/>
              </a:rPr>
              <a:t>No more </a:t>
            </a:r>
            <a:r>
              <a:rPr lang="en-US" kern="1200" dirty="0" smtClean="0">
                <a:latin typeface="Segoe"/>
                <a:ea typeface="+mn-ea"/>
                <a:cs typeface="Arial" charset="0"/>
                <a:sym typeface="Wingdings" pitchFamily="2" charset="2"/>
              </a:rPr>
              <a:t>server </a:t>
            </a:r>
            <a:r>
              <a:rPr lang="en-US" kern="1200" dirty="0">
                <a:latin typeface="Segoe"/>
                <a:ea typeface="+mn-ea"/>
                <a:cs typeface="Arial" charset="0"/>
                <a:sym typeface="Wingdings" pitchFamily="2" charset="2"/>
              </a:rPr>
              <a:t>upgrades</a:t>
            </a:r>
          </a:p>
          <a:p>
            <a:pPr marL="233363" indent="-119063" algn="l" defTabSz="914363" rtl="0" fontAlgn="base">
              <a:lnSpc>
                <a:spcPct val="90000"/>
              </a:lnSpc>
              <a:spcBef>
                <a:spcPct val="20000"/>
              </a:spcBef>
              <a:spcAft>
                <a:spcPct val="0"/>
              </a:spcAft>
              <a:buClr>
                <a:schemeClr val="bg2">
                  <a:lumMod val="75000"/>
                </a:schemeClr>
              </a:buClr>
              <a:buSzPct val="90000"/>
              <a:buFont typeface="Arial" pitchFamily="34" charset="0"/>
              <a:buChar char="•"/>
            </a:pPr>
            <a:r>
              <a:rPr lang="en-US" kern="1200" dirty="0">
                <a:latin typeface="Segoe"/>
                <a:ea typeface="+mn-ea"/>
                <a:cs typeface="Arial" charset="0"/>
                <a:sym typeface="Wingdings" pitchFamily="2" charset="2"/>
              </a:rPr>
              <a:t>Subscription-based</a:t>
            </a:r>
          </a:p>
          <a:p>
            <a:pPr marL="233363" indent="-119063" algn="l" defTabSz="914363" rtl="0" fontAlgn="base">
              <a:lnSpc>
                <a:spcPct val="90000"/>
              </a:lnSpc>
              <a:spcBef>
                <a:spcPct val="20000"/>
              </a:spcBef>
              <a:spcAft>
                <a:spcPct val="0"/>
              </a:spcAft>
              <a:buClr>
                <a:schemeClr val="bg2">
                  <a:lumMod val="75000"/>
                </a:schemeClr>
              </a:buClr>
              <a:buSzPct val="90000"/>
              <a:buFont typeface="Arial" pitchFamily="34" charset="0"/>
              <a:buChar char="•"/>
            </a:pPr>
            <a:r>
              <a:rPr lang="en-US" kern="1200" dirty="0">
                <a:latin typeface="Segoe"/>
                <a:ea typeface="+mn-ea"/>
                <a:cs typeface="Arial" charset="0"/>
                <a:sym typeface="Wingdings" pitchFamily="2" charset="2"/>
              </a:rPr>
              <a:t>Predictable cost</a:t>
            </a:r>
          </a:p>
          <a:p>
            <a:pPr marL="233363" indent="-119063" algn="l" defTabSz="914363" rtl="0" fontAlgn="base">
              <a:lnSpc>
                <a:spcPct val="90000"/>
              </a:lnSpc>
              <a:spcBef>
                <a:spcPct val="20000"/>
              </a:spcBef>
              <a:spcAft>
                <a:spcPct val="0"/>
              </a:spcAft>
              <a:buClr>
                <a:schemeClr val="bg2">
                  <a:lumMod val="75000"/>
                </a:schemeClr>
              </a:buClr>
              <a:buSzPct val="90000"/>
              <a:buFont typeface="Arial" pitchFamily="34" charset="0"/>
              <a:buChar char="•"/>
            </a:pPr>
            <a:r>
              <a:rPr lang="en-US" kern="1200" dirty="0">
                <a:latin typeface="Segoe"/>
                <a:ea typeface="+mn-ea"/>
                <a:cs typeface="Arial" charset="0"/>
                <a:sym typeface="Wingdings" pitchFamily="2" charset="2"/>
              </a:rPr>
              <a:t>Optimize productivity</a:t>
            </a:r>
          </a:p>
        </p:txBody>
      </p:sp>
      <p:grpSp>
        <p:nvGrpSpPr>
          <p:cNvPr id="2" name="Group 52"/>
          <p:cNvGrpSpPr/>
          <p:nvPr/>
        </p:nvGrpSpPr>
        <p:grpSpPr>
          <a:xfrm>
            <a:off x="3265112" y="3184707"/>
            <a:ext cx="1306888" cy="2892243"/>
            <a:chOff x="2971800" y="3356157"/>
            <a:chExt cx="1306888" cy="2892243"/>
          </a:xfrm>
        </p:grpSpPr>
        <p:sp>
          <p:nvSpPr>
            <p:cNvPr id="61" name="Rounded Rectangle 60"/>
            <p:cNvSpPr/>
            <p:nvPr/>
          </p:nvSpPr>
          <p:spPr bwMode="auto">
            <a:xfrm>
              <a:off x="2971800" y="3356157"/>
              <a:ext cx="1306888" cy="2892243"/>
            </a:xfrm>
            <a:prstGeom prst="roundRect">
              <a:avLst>
                <a:gd name="adj" fmla="val 14567"/>
              </a:avLst>
            </a:prstGeom>
            <a:gradFill flip="none" rotWithShape="1">
              <a:gsLst>
                <a:gs pos="8000">
                  <a:srgbClr val="E34829">
                    <a:alpha val="74000"/>
                  </a:srgbClr>
                </a:gs>
                <a:gs pos="26000">
                  <a:srgbClr val="F97B49">
                    <a:alpha val="81000"/>
                  </a:srgbClr>
                </a:gs>
                <a:gs pos="40000">
                  <a:srgbClr val="FA9D6A">
                    <a:alpha val="89804"/>
                  </a:srgbClr>
                </a:gs>
                <a:gs pos="63000">
                  <a:srgbClr val="F16F3B">
                    <a:alpha val="78824"/>
                  </a:srgbClr>
                </a:gs>
                <a:gs pos="82000">
                  <a:srgbClr val="E65014">
                    <a:alpha val="66000"/>
                  </a:srgbClr>
                </a:gs>
                <a:gs pos="100000">
                  <a:srgbClr val="E84F30">
                    <a:alpha val="48235"/>
                  </a:srgbClr>
                </a:gs>
              </a:gsLst>
              <a:lin ang="5400000" scaled="1"/>
              <a:tileRect/>
            </a:gradFill>
            <a:ln w="19050" cap="flat" cmpd="sng" algn="ctr">
              <a:solidFill>
                <a:srgbClr val="F16F3B">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rtl="0" eaLnBrk="0" fontAlgn="base" hangingPunct="0">
                <a:spcBef>
                  <a:spcPct val="0"/>
                </a:spcBef>
                <a:spcAft>
                  <a:spcPct val="0"/>
                </a:spcAft>
                <a:defRPr/>
              </a:pPr>
              <a:endParaRPr lang="en-US" sz="1600" kern="1200" dirty="0">
                <a:solidFill>
                  <a:srgbClr val="002060"/>
                </a:solidFill>
                <a:latin typeface="Segoe" pitchFamily="34" charset="0"/>
                <a:ea typeface="+mn-ea"/>
                <a:cs typeface="Arial" charset="0"/>
              </a:endParaRPr>
            </a:p>
          </p:txBody>
        </p:sp>
        <p:pic>
          <p:nvPicPr>
            <p:cNvPr id="65" name="Picture 3"/>
            <p:cNvPicPr>
              <a:picLocks noChangeAspect="1" noChangeArrowheads="1"/>
            </p:cNvPicPr>
            <p:nvPr/>
          </p:nvPicPr>
          <p:blipFill>
            <a:blip r:embed="rId4" cstate="screen"/>
            <a:srcRect/>
            <a:stretch>
              <a:fillRect/>
            </a:stretch>
          </p:blipFill>
          <p:spPr bwMode="auto">
            <a:xfrm>
              <a:off x="3079313" y="3455973"/>
              <a:ext cx="1092298" cy="1043018"/>
            </a:xfrm>
            <a:prstGeom prst="roundRect">
              <a:avLst>
                <a:gd name="adj" fmla="val 11507"/>
              </a:avLst>
            </a:prstGeom>
            <a:noFill/>
            <a:ln>
              <a:noFill/>
            </a:ln>
            <a:effectLst/>
          </p:spPr>
        </p:pic>
        <p:sp>
          <p:nvSpPr>
            <p:cNvPr id="66" name="TextBox 65"/>
            <p:cNvSpPr txBox="1"/>
            <p:nvPr/>
          </p:nvSpPr>
          <p:spPr>
            <a:xfrm>
              <a:off x="3230121" y="5120943"/>
              <a:ext cx="804586" cy="307777"/>
            </a:xfrm>
            <a:prstGeom prst="rect">
              <a:avLst/>
            </a:prstGeom>
            <a:noFill/>
            <a:ln w="9525">
              <a:noFill/>
              <a:miter lim="800000"/>
              <a:headEnd/>
              <a:tailEnd/>
            </a:ln>
            <a:effectLst/>
          </p:spPr>
          <p:txBody>
            <a:bodyPr wrap="square" rtlCol="0">
              <a:spAutoFit/>
            </a:bodyPr>
            <a:lstStyle/>
            <a:p>
              <a:pPr algn="ctr" rtl="0" fontAlgn="base">
                <a:spcBef>
                  <a:spcPct val="0"/>
                </a:spcBef>
                <a:spcAft>
                  <a:spcPct val="0"/>
                </a:spcAft>
              </a:pPr>
              <a:r>
                <a:rPr lang="en-US" sz="1400" b="1" dirty="0">
                  <a:ln w="3175" cmpd="sng">
                    <a:noFill/>
                  </a:ln>
                  <a:effectLst>
                    <a:reflection blurRad="6350" stA="55000" endA="300" endPos="45500" dir="5400000" sy="-100000" algn="bl" rotWithShape="0"/>
                  </a:effectLst>
                  <a:latin typeface="Segoe Black" pitchFamily="34" charset="0"/>
                  <a:ea typeface="+mn-ea"/>
                  <a:cs typeface="Arial" charset="0"/>
                </a:rPr>
                <a:t>Basic</a:t>
              </a:r>
            </a:p>
          </p:txBody>
        </p:sp>
        <p:sp>
          <p:nvSpPr>
            <p:cNvPr id="48" name="Rectangle 47"/>
            <p:cNvSpPr/>
            <p:nvPr/>
          </p:nvSpPr>
          <p:spPr>
            <a:xfrm>
              <a:off x="3029811" y="5498169"/>
              <a:ext cx="1156671" cy="480131"/>
            </a:xfrm>
            <a:prstGeom prst="rect">
              <a:avLst/>
            </a:prstGeom>
          </p:spPr>
          <p:txBody>
            <a:bodyPr wrap="square">
              <a:spAutoFit/>
            </a:bodyPr>
            <a:lstStyle/>
            <a:p>
              <a:pPr algn="ctr" rtl="0" fontAlgn="base">
                <a:lnSpc>
                  <a:spcPct val="90000"/>
                </a:lnSpc>
                <a:spcBef>
                  <a:spcPct val="0"/>
                </a:spcBef>
                <a:spcAft>
                  <a:spcPts val="300"/>
                </a:spcAft>
                <a:defRPr/>
              </a:pPr>
              <a:r>
                <a:rPr lang="en-US" altLang="zh-CN" sz="1400" i="1" kern="1200" dirty="0">
                  <a:latin typeface="Segoe" pitchFamily="34" charset="0"/>
                  <a:ea typeface="+mn-ea"/>
                  <a:cs typeface="Arial" charset="0"/>
                </a:rPr>
                <a:t>IT </a:t>
              </a:r>
              <a:r>
                <a:rPr lang="en-US" altLang="zh-CN" sz="1400" i="1" kern="1200" dirty="0" smtClean="0">
                  <a:latin typeface="Segoe" pitchFamily="34" charset="0"/>
                  <a:ea typeface="+mn-ea"/>
                  <a:cs typeface="Arial" charset="0"/>
                </a:rPr>
                <a:t>is a </a:t>
              </a:r>
              <a:r>
                <a:rPr lang="en-US" altLang="zh-CN" sz="1400" i="1" kern="1200" dirty="0">
                  <a:latin typeface="Segoe" pitchFamily="34" charset="0"/>
                  <a:ea typeface="+mn-ea"/>
                  <a:cs typeface="Arial" charset="0"/>
                </a:rPr>
                <a:t/>
              </a:r>
              <a:br>
                <a:rPr lang="en-US" altLang="zh-CN" sz="1400" i="1" kern="1200" dirty="0">
                  <a:latin typeface="Segoe" pitchFamily="34" charset="0"/>
                  <a:ea typeface="+mn-ea"/>
                  <a:cs typeface="Arial" charset="0"/>
                </a:rPr>
              </a:br>
              <a:r>
                <a:rPr lang="en-US" altLang="zh-CN" sz="1400" i="1" kern="1200" dirty="0">
                  <a:latin typeface="Segoe" pitchFamily="34" charset="0"/>
                  <a:ea typeface="+mn-ea"/>
                  <a:cs typeface="Arial" charset="0"/>
                </a:rPr>
                <a:t>Cost Center</a:t>
              </a:r>
            </a:p>
          </p:txBody>
        </p:sp>
      </p:grpSp>
      <p:grpSp>
        <p:nvGrpSpPr>
          <p:cNvPr id="3" name="Group 51"/>
          <p:cNvGrpSpPr/>
          <p:nvPr/>
        </p:nvGrpSpPr>
        <p:grpSpPr>
          <a:xfrm>
            <a:off x="4636061" y="3184707"/>
            <a:ext cx="1320329" cy="2892243"/>
            <a:chOff x="4435108" y="3356157"/>
            <a:chExt cx="1320329" cy="2892243"/>
          </a:xfrm>
        </p:grpSpPr>
        <p:sp>
          <p:nvSpPr>
            <p:cNvPr id="62" name="Rounded Rectangle 61"/>
            <p:cNvSpPr/>
            <p:nvPr/>
          </p:nvSpPr>
          <p:spPr bwMode="auto">
            <a:xfrm>
              <a:off x="4448549" y="3356157"/>
              <a:ext cx="1306888" cy="2892243"/>
            </a:xfrm>
            <a:prstGeom prst="roundRect">
              <a:avLst>
                <a:gd name="adj" fmla="val 14567"/>
              </a:avLst>
            </a:prstGeom>
            <a:gradFill flip="none" rotWithShape="1">
              <a:gsLst>
                <a:gs pos="8000">
                  <a:srgbClr val="00B0F0">
                    <a:alpha val="70000"/>
                  </a:srgbClr>
                </a:gs>
                <a:gs pos="26000">
                  <a:srgbClr val="15C2FF">
                    <a:alpha val="80784"/>
                  </a:srgbClr>
                </a:gs>
                <a:gs pos="40000">
                  <a:srgbClr val="65FFED">
                    <a:alpha val="81961"/>
                  </a:srgbClr>
                </a:gs>
                <a:gs pos="63000">
                  <a:srgbClr val="00B0F0">
                    <a:alpha val="74000"/>
                  </a:srgbClr>
                </a:gs>
                <a:gs pos="82000">
                  <a:srgbClr val="00B0F0">
                    <a:alpha val="53000"/>
                  </a:srgbClr>
                </a:gs>
                <a:gs pos="100000">
                  <a:srgbClr val="00759E">
                    <a:alpha val="49000"/>
                  </a:srgbClr>
                </a:gs>
              </a:gsLst>
              <a:lin ang="5400000" scaled="1"/>
              <a:tileRect/>
            </a:gradFill>
            <a:ln w="19050" cap="flat" cmpd="sng" algn="ctr">
              <a:solidFill>
                <a:srgbClr val="00B0F0">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rtl="0" eaLnBrk="0" fontAlgn="base" hangingPunct="0">
                <a:spcBef>
                  <a:spcPct val="0"/>
                </a:spcBef>
                <a:spcAft>
                  <a:spcPct val="0"/>
                </a:spcAft>
                <a:defRPr/>
              </a:pPr>
              <a:endParaRPr lang="en-US" sz="1600" kern="1200" dirty="0">
                <a:solidFill>
                  <a:srgbClr val="002060"/>
                </a:solidFill>
                <a:latin typeface="Segoe" pitchFamily="34" charset="0"/>
                <a:ea typeface="+mn-ea"/>
                <a:cs typeface="Arial" charset="0"/>
              </a:endParaRPr>
            </a:p>
          </p:txBody>
        </p:sp>
        <p:sp>
          <p:nvSpPr>
            <p:cNvPr id="71" name="TextBox 70"/>
            <p:cNvSpPr txBox="1"/>
            <p:nvPr/>
          </p:nvSpPr>
          <p:spPr>
            <a:xfrm>
              <a:off x="4435108" y="5130880"/>
              <a:ext cx="1308370" cy="286232"/>
            </a:xfrm>
            <a:prstGeom prst="rect">
              <a:avLst/>
            </a:prstGeom>
            <a:noFill/>
          </p:spPr>
          <p:txBody>
            <a:bodyPr wrap="none" rtlCol="0">
              <a:spAutoFit/>
            </a:bodyPr>
            <a:lstStyle/>
            <a:p>
              <a:pPr algn="ctr" rtl="0" fontAlgn="base">
                <a:lnSpc>
                  <a:spcPct val="90000"/>
                </a:lnSpc>
                <a:spcBef>
                  <a:spcPct val="0"/>
                </a:spcBef>
                <a:spcAft>
                  <a:spcPct val="0"/>
                </a:spcAft>
              </a:pPr>
              <a:r>
                <a:rPr lang="en-US" sz="1400" b="1" dirty="0">
                  <a:ln w="3175" cmpd="sng">
                    <a:noFill/>
                  </a:ln>
                  <a:effectLst>
                    <a:reflection blurRad="6350" stA="55000" endA="300" endPos="45500" dir="5400000" sy="-100000" algn="bl" rotWithShape="0"/>
                  </a:effectLst>
                  <a:latin typeface="Segoe Black" pitchFamily="34" charset="0"/>
                  <a:ea typeface="+mn-ea"/>
                  <a:cs typeface="Arial" charset="0"/>
                </a:rPr>
                <a:t>Standardized</a:t>
              </a:r>
            </a:p>
          </p:txBody>
        </p:sp>
        <p:pic>
          <p:nvPicPr>
            <p:cNvPr id="82" name="Picture 3"/>
            <p:cNvPicPr>
              <a:picLocks noChangeAspect="1" noChangeArrowheads="1"/>
            </p:cNvPicPr>
            <p:nvPr/>
          </p:nvPicPr>
          <p:blipFill>
            <a:blip r:embed="rId5" cstate="screen"/>
            <a:srcRect/>
            <a:stretch>
              <a:fillRect/>
            </a:stretch>
          </p:blipFill>
          <p:spPr bwMode="auto">
            <a:xfrm>
              <a:off x="4556353" y="3462702"/>
              <a:ext cx="1092298" cy="1036288"/>
            </a:xfrm>
            <a:prstGeom prst="roundRect">
              <a:avLst>
                <a:gd name="adj" fmla="val 12771"/>
              </a:avLst>
            </a:prstGeom>
            <a:noFill/>
            <a:ln>
              <a:noFill/>
            </a:ln>
            <a:effectLst/>
          </p:spPr>
        </p:pic>
        <p:sp>
          <p:nvSpPr>
            <p:cNvPr id="49" name="Rectangle 48"/>
            <p:cNvSpPr/>
            <p:nvPr/>
          </p:nvSpPr>
          <p:spPr>
            <a:xfrm>
              <a:off x="4527373" y="5498169"/>
              <a:ext cx="1156671" cy="674031"/>
            </a:xfrm>
            <a:prstGeom prst="rect">
              <a:avLst/>
            </a:prstGeom>
          </p:spPr>
          <p:txBody>
            <a:bodyPr wrap="square">
              <a:spAutoFit/>
            </a:bodyPr>
            <a:lstStyle/>
            <a:p>
              <a:pPr algn="ctr" rtl="0" fontAlgn="base">
                <a:lnSpc>
                  <a:spcPct val="90000"/>
                </a:lnSpc>
                <a:spcBef>
                  <a:spcPct val="0"/>
                </a:spcBef>
                <a:spcAft>
                  <a:spcPts val="300"/>
                </a:spcAft>
                <a:defRPr/>
              </a:pPr>
              <a:r>
                <a:rPr lang="en-US" altLang="zh-CN" sz="1400" i="1" kern="1200" dirty="0">
                  <a:latin typeface="Segoe" pitchFamily="34" charset="0"/>
                  <a:ea typeface="+mn-ea"/>
                  <a:cs typeface="Arial" charset="0"/>
                </a:rPr>
                <a:t>IT </a:t>
              </a:r>
              <a:r>
                <a:rPr lang="en-US" altLang="zh-CN" sz="1400" i="1" kern="1200" dirty="0" smtClean="0">
                  <a:latin typeface="Segoe" pitchFamily="34" charset="0"/>
                  <a:ea typeface="+mn-ea"/>
                  <a:cs typeface="Arial" charset="0"/>
                </a:rPr>
                <a:t>is an </a:t>
              </a:r>
              <a:r>
                <a:rPr lang="en-US" altLang="zh-CN" sz="1400" i="1" kern="1200" dirty="0">
                  <a:latin typeface="Segoe" pitchFamily="34" charset="0"/>
                  <a:ea typeface="+mn-ea"/>
                  <a:cs typeface="Arial" charset="0"/>
                </a:rPr>
                <a:t>Efficient </a:t>
              </a:r>
              <a:br>
                <a:rPr lang="en-US" altLang="zh-CN" sz="1400" i="1" kern="1200" dirty="0">
                  <a:latin typeface="Segoe" pitchFamily="34" charset="0"/>
                  <a:ea typeface="+mn-ea"/>
                  <a:cs typeface="Arial" charset="0"/>
                </a:rPr>
              </a:br>
              <a:r>
                <a:rPr lang="en-US" altLang="zh-CN" sz="1400" i="1" kern="1200" dirty="0">
                  <a:latin typeface="Segoe" pitchFamily="34" charset="0"/>
                  <a:ea typeface="+mn-ea"/>
                  <a:cs typeface="Arial" charset="0"/>
                </a:rPr>
                <a:t>Cost Center</a:t>
              </a:r>
            </a:p>
          </p:txBody>
        </p:sp>
      </p:grpSp>
      <p:grpSp>
        <p:nvGrpSpPr>
          <p:cNvPr id="4" name="Group 50"/>
          <p:cNvGrpSpPr/>
          <p:nvPr/>
        </p:nvGrpSpPr>
        <p:grpSpPr>
          <a:xfrm>
            <a:off x="6020451" y="3184707"/>
            <a:ext cx="1306888" cy="2892243"/>
            <a:chOff x="5930056" y="3356157"/>
            <a:chExt cx="1306888" cy="2892243"/>
          </a:xfrm>
        </p:grpSpPr>
        <p:sp>
          <p:nvSpPr>
            <p:cNvPr id="63" name="Rounded Rectangle 62"/>
            <p:cNvSpPr/>
            <p:nvPr/>
          </p:nvSpPr>
          <p:spPr bwMode="auto">
            <a:xfrm>
              <a:off x="5930056" y="3356157"/>
              <a:ext cx="1306888" cy="2892243"/>
            </a:xfrm>
            <a:prstGeom prst="roundRect">
              <a:avLst>
                <a:gd name="adj" fmla="val 14567"/>
              </a:avLst>
            </a:prstGeom>
            <a:gradFill flip="none" rotWithShape="1">
              <a:gsLst>
                <a:gs pos="8000">
                  <a:srgbClr val="F6AE1E">
                    <a:alpha val="76000"/>
                  </a:srgbClr>
                </a:gs>
                <a:gs pos="26000">
                  <a:srgbClr val="FFD41D">
                    <a:alpha val="81000"/>
                  </a:srgbClr>
                </a:gs>
                <a:gs pos="40000">
                  <a:srgbClr val="FFDB43">
                    <a:alpha val="91000"/>
                  </a:srgbClr>
                </a:gs>
                <a:gs pos="63000">
                  <a:srgbClr val="FFD41D">
                    <a:alpha val="79000"/>
                  </a:srgbClr>
                </a:gs>
                <a:gs pos="82000">
                  <a:srgbClr val="ECBB06">
                    <a:alpha val="72000"/>
                  </a:srgbClr>
                </a:gs>
                <a:gs pos="100000">
                  <a:srgbClr val="D28700">
                    <a:alpha val="49000"/>
                  </a:srgbClr>
                </a:gs>
              </a:gsLst>
              <a:lin ang="5400000" scaled="1"/>
              <a:tileRect/>
            </a:gradFill>
            <a:ln w="19050" cap="flat" cmpd="sng" algn="ctr">
              <a:solidFill>
                <a:srgbClr val="FFD41D">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rtl="0" eaLnBrk="0" fontAlgn="base" hangingPunct="0">
                <a:spcBef>
                  <a:spcPct val="0"/>
                </a:spcBef>
                <a:spcAft>
                  <a:spcPct val="0"/>
                </a:spcAft>
                <a:defRPr/>
              </a:pPr>
              <a:endParaRPr lang="en-US" sz="1600" kern="1200" dirty="0">
                <a:solidFill>
                  <a:srgbClr val="002060"/>
                </a:solidFill>
                <a:latin typeface="Segoe" pitchFamily="34" charset="0"/>
                <a:ea typeface="+mn-ea"/>
                <a:cs typeface="Arial" charset="0"/>
              </a:endParaRPr>
            </a:p>
          </p:txBody>
        </p:sp>
        <p:sp>
          <p:nvSpPr>
            <p:cNvPr id="72" name="TextBox 71"/>
            <p:cNvSpPr txBox="1"/>
            <p:nvPr/>
          </p:nvSpPr>
          <p:spPr>
            <a:xfrm>
              <a:off x="5935117" y="5120943"/>
              <a:ext cx="1237839" cy="307777"/>
            </a:xfrm>
            <a:prstGeom prst="rect">
              <a:avLst/>
            </a:prstGeom>
            <a:noFill/>
          </p:spPr>
          <p:txBody>
            <a:bodyPr wrap="none" rtlCol="0">
              <a:spAutoFit/>
            </a:bodyPr>
            <a:lstStyle/>
            <a:p>
              <a:pPr algn="ctr" rtl="0" fontAlgn="base">
                <a:spcBef>
                  <a:spcPct val="0"/>
                </a:spcBef>
                <a:spcAft>
                  <a:spcPct val="0"/>
                </a:spcAft>
              </a:pPr>
              <a:r>
                <a:rPr lang="en-US" sz="1400" b="1" dirty="0">
                  <a:ln w="3175" cmpd="sng">
                    <a:noFill/>
                  </a:ln>
                  <a:effectLst>
                    <a:reflection blurRad="6350" stA="55000" endA="300" endPos="45500" dir="5400000" sy="-100000" algn="bl" rotWithShape="0"/>
                  </a:effectLst>
                  <a:latin typeface="Segoe Black" pitchFamily="34" charset="0"/>
                  <a:ea typeface="+mn-ea"/>
                  <a:cs typeface="Arial" charset="0"/>
                </a:rPr>
                <a:t>Rationalized</a:t>
              </a:r>
            </a:p>
          </p:txBody>
        </p:sp>
        <p:pic>
          <p:nvPicPr>
            <p:cNvPr id="83" name="Picture 3"/>
            <p:cNvPicPr>
              <a:picLocks noChangeAspect="1" noChangeArrowheads="1"/>
            </p:cNvPicPr>
            <p:nvPr/>
          </p:nvPicPr>
          <p:blipFill>
            <a:blip r:embed="rId6" cstate="screen"/>
            <a:srcRect/>
            <a:stretch>
              <a:fillRect/>
            </a:stretch>
          </p:blipFill>
          <p:spPr bwMode="auto">
            <a:xfrm>
              <a:off x="6039841" y="3462702"/>
              <a:ext cx="1092298" cy="1036288"/>
            </a:xfrm>
            <a:prstGeom prst="roundRect">
              <a:avLst>
                <a:gd name="adj" fmla="val 15368"/>
              </a:avLst>
            </a:prstGeom>
            <a:noFill/>
            <a:ln>
              <a:noFill/>
            </a:ln>
            <a:effectLst/>
          </p:spPr>
        </p:pic>
        <p:sp>
          <p:nvSpPr>
            <p:cNvPr id="58" name="Rectangle 57"/>
            <p:cNvSpPr/>
            <p:nvPr/>
          </p:nvSpPr>
          <p:spPr>
            <a:xfrm>
              <a:off x="6008282" y="5498169"/>
              <a:ext cx="1156671" cy="674031"/>
            </a:xfrm>
            <a:prstGeom prst="rect">
              <a:avLst/>
            </a:prstGeom>
          </p:spPr>
          <p:txBody>
            <a:bodyPr wrap="square">
              <a:spAutoFit/>
            </a:bodyPr>
            <a:lstStyle/>
            <a:p>
              <a:pPr algn="ctr" rtl="0" fontAlgn="base">
                <a:lnSpc>
                  <a:spcPct val="90000"/>
                </a:lnSpc>
                <a:spcBef>
                  <a:spcPct val="0"/>
                </a:spcBef>
                <a:spcAft>
                  <a:spcPts val="300"/>
                </a:spcAft>
                <a:defRPr/>
              </a:pPr>
              <a:r>
                <a:rPr lang="en-US" altLang="zh-CN" sz="1400" i="1" kern="1200" dirty="0">
                  <a:latin typeface="Segoe" pitchFamily="34" charset="0"/>
                  <a:ea typeface="+mn-ea"/>
                  <a:cs typeface="Arial" charset="0"/>
                </a:rPr>
                <a:t>IT </a:t>
              </a:r>
              <a:r>
                <a:rPr lang="en-US" altLang="zh-CN" sz="1400" i="1" kern="1200" dirty="0" smtClean="0">
                  <a:latin typeface="Segoe" pitchFamily="34" charset="0"/>
                  <a:ea typeface="+mn-ea"/>
                  <a:cs typeface="Arial" charset="0"/>
                </a:rPr>
                <a:t>is a</a:t>
              </a:r>
              <a:r>
                <a:rPr lang="en-US" altLang="zh-CN" sz="1400" i="1" kern="1200" dirty="0">
                  <a:latin typeface="Segoe" pitchFamily="34" charset="0"/>
                  <a:ea typeface="+mn-ea"/>
                  <a:cs typeface="Arial" charset="0"/>
                </a:rPr>
                <a:t/>
              </a:r>
              <a:br>
                <a:rPr lang="en-US" altLang="zh-CN" sz="1400" i="1" kern="1200" dirty="0">
                  <a:latin typeface="Segoe" pitchFamily="34" charset="0"/>
                  <a:ea typeface="+mn-ea"/>
                  <a:cs typeface="Arial" charset="0"/>
                </a:rPr>
              </a:br>
              <a:r>
                <a:rPr lang="en-US" altLang="zh-CN" sz="1400" i="1" kern="1200" dirty="0">
                  <a:latin typeface="Segoe" pitchFamily="34" charset="0"/>
                  <a:ea typeface="+mn-ea"/>
                  <a:cs typeface="Arial" charset="0"/>
                </a:rPr>
                <a:t>Business Center</a:t>
              </a:r>
            </a:p>
          </p:txBody>
        </p:sp>
      </p:grpSp>
      <p:grpSp>
        <p:nvGrpSpPr>
          <p:cNvPr id="5" name="Group 49"/>
          <p:cNvGrpSpPr/>
          <p:nvPr/>
        </p:nvGrpSpPr>
        <p:grpSpPr>
          <a:xfrm>
            <a:off x="7391401" y="3184707"/>
            <a:ext cx="1306888" cy="2892243"/>
            <a:chOff x="7391401" y="3356157"/>
            <a:chExt cx="1306888" cy="2892243"/>
          </a:xfrm>
        </p:grpSpPr>
        <p:sp>
          <p:nvSpPr>
            <p:cNvPr id="64" name="Rounded Rectangle 63"/>
            <p:cNvSpPr/>
            <p:nvPr/>
          </p:nvSpPr>
          <p:spPr bwMode="auto">
            <a:xfrm>
              <a:off x="7391401" y="3356157"/>
              <a:ext cx="1306888" cy="2892243"/>
            </a:xfrm>
            <a:prstGeom prst="roundRect">
              <a:avLst>
                <a:gd name="adj" fmla="val 14567"/>
              </a:avLst>
            </a:prstGeom>
            <a:gradFill flip="none" rotWithShape="1">
              <a:gsLst>
                <a:gs pos="8000">
                  <a:srgbClr val="4ED802">
                    <a:alpha val="76000"/>
                  </a:srgbClr>
                </a:gs>
                <a:gs pos="26000">
                  <a:srgbClr val="96FD2F">
                    <a:alpha val="73000"/>
                  </a:srgbClr>
                </a:gs>
                <a:gs pos="40000">
                  <a:srgbClr val="AFFE2E">
                    <a:alpha val="90980"/>
                  </a:srgbClr>
                </a:gs>
                <a:gs pos="63000">
                  <a:srgbClr val="8AEF03">
                    <a:alpha val="74902"/>
                  </a:srgbClr>
                </a:gs>
                <a:gs pos="82000">
                  <a:srgbClr val="4ED802">
                    <a:alpha val="72000"/>
                  </a:srgbClr>
                </a:gs>
                <a:gs pos="100000">
                  <a:srgbClr val="4ED802">
                    <a:alpha val="49000"/>
                  </a:srgbClr>
                </a:gs>
              </a:gsLst>
              <a:lin ang="5400000" scaled="1"/>
              <a:tileRect/>
            </a:gradFill>
            <a:ln w="19050" cap="flat" cmpd="sng" algn="ctr">
              <a:solidFill>
                <a:srgbClr val="4ED802">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rtl="0" eaLnBrk="0" fontAlgn="base" hangingPunct="0">
                <a:spcBef>
                  <a:spcPct val="0"/>
                </a:spcBef>
                <a:spcAft>
                  <a:spcPct val="0"/>
                </a:spcAft>
                <a:defRPr/>
              </a:pPr>
              <a:endParaRPr lang="en-US" sz="1600" kern="1200" dirty="0">
                <a:solidFill>
                  <a:srgbClr val="002060"/>
                </a:solidFill>
                <a:latin typeface="Segoe" pitchFamily="34" charset="0"/>
                <a:ea typeface="+mn-ea"/>
                <a:cs typeface="Arial" charset="0"/>
              </a:endParaRPr>
            </a:p>
          </p:txBody>
        </p:sp>
        <p:sp>
          <p:nvSpPr>
            <p:cNvPr id="80" name="TextBox 79"/>
            <p:cNvSpPr txBox="1"/>
            <p:nvPr/>
          </p:nvSpPr>
          <p:spPr>
            <a:xfrm>
              <a:off x="7575172" y="5130880"/>
              <a:ext cx="931665" cy="286232"/>
            </a:xfrm>
            <a:prstGeom prst="rect">
              <a:avLst/>
            </a:prstGeom>
            <a:noFill/>
          </p:spPr>
          <p:txBody>
            <a:bodyPr wrap="none" rtlCol="0">
              <a:spAutoFit/>
            </a:bodyPr>
            <a:lstStyle/>
            <a:p>
              <a:pPr algn="ctr" rtl="0" fontAlgn="base">
                <a:lnSpc>
                  <a:spcPct val="90000"/>
                </a:lnSpc>
                <a:spcBef>
                  <a:spcPct val="0"/>
                </a:spcBef>
                <a:spcAft>
                  <a:spcPct val="0"/>
                </a:spcAft>
              </a:pPr>
              <a:r>
                <a:rPr lang="en-US" sz="1400" b="1" dirty="0">
                  <a:ln w="3175" cmpd="sng">
                    <a:noFill/>
                  </a:ln>
                  <a:effectLst>
                    <a:reflection blurRad="6350" stA="55000" endA="300" endPos="45500" dir="5400000" sy="-100000" algn="bl" rotWithShape="0"/>
                  </a:effectLst>
                  <a:latin typeface="Segoe Black" pitchFamily="34" charset="0"/>
                  <a:ea typeface="+mn-ea"/>
                  <a:cs typeface="Arial" charset="0"/>
                </a:rPr>
                <a:t>Dynamic</a:t>
              </a:r>
            </a:p>
          </p:txBody>
        </p:sp>
        <p:pic>
          <p:nvPicPr>
            <p:cNvPr id="93" name="Picture 3"/>
            <p:cNvPicPr>
              <a:picLocks noChangeAspect="1" noChangeArrowheads="1"/>
            </p:cNvPicPr>
            <p:nvPr/>
          </p:nvPicPr>
          <p:blipFill>
            <a:blip r:embed="rId7" cstate="screen"/>
            <a:srcRect/>
            <a:stretch>
              <a:fillRect/>
            </a:stretch>
          </p:blipFill>
          <p:spPr bwMode="auto">
            <a:xfrm>
              <a:off x="7494777" y="3469431"/>
              <a:ext cx="1092298" cy="1029560"/>
            </a:xfrm>
            <a:prstGeom prst="roundRect">
              <a:avLst>
                <a:gd name="adj" fmla="val 14052"/>
              </a:avLst>
            </a:prstGeom>
            <a:noFill/>
            <a:ln>
              <a:noFill/>
            </a:ln>
            <a:effectLst/>
          </p:spPr>
        </p:pic>
        <p:sp>
          <p:nvSpPr>
            <p:cNvPr id="59" name="Rectangle 58"/>
            <p:cNvSpPr/>
            <p:nvPr/>
          </p:nvSpPr>
          <p:spPr>
            <a:xfrm>
              <a:off x="7460920" y="5498169"/>
              <a:ext cx="1156671" cy="674031"/>
            </a:xfrm>
            <a:prstGeom prst="rect">
              <a:avLst/>
            </a:prstGeom>
          </p:spPr>
          <p:txBody>
            <a:bodyPr wrap="square">
              <a:spAutoFit/>
            </a:bodyPr>
            <a:lstStyle/>
            <a:p>
              <a:pPr algn="ctr" rtl="0" fontAlgn="base">
                <a:lnSpc>
                  <a:spcPct val="90000"/>
                </a:lnSpc>
                <a:spcBef>
                  <a:spcPct val="0"/>
                </a:spcBef>
                <a:spcAft>
                  <a:spcPts val="300"/>
                </a:spcAft>
                <a:defRPr/>
              </a:pPr>
              <a:r>
                <a:rPr lang="en-US" altLang="zh-CN" sz="1400" i="1" kern="1200" dirty="0">
                  <a:latin typeface="Segoe" pitchFamily="34" charset="0"/>
                  <a:ea typeface="+mn-ea"/>
                  <a:cs typeface="Arial" charset="0"/>
                </a:rPr>
                <a:t>IT </a:t>
              </a:r>
              <a:r>
                <a:rPr lang="en-US" altLang="zh-CN" sz="1400" i="1" kern="1200" dirty="0" smtClean="0">
                  <a:latin typeface="Segoe" pitchFamily="34" charset="0"/>
                  <a:ea typeface="+mn-ea"/>
                  <a:cs typeface="Arial" charset="0"/>
                </a:rPr>
                <a:t>is a </a:t>
              </a:r>
              <a:r>
                <a:rPr lang="en-US" altLang="zh-CN" sz="1400" i="1" kern="1200" dirty="0">
                  <a:latin typeface="Segoe" pitchFamily="34" charset="0"/>
                  <a:ea typeface="+mn-ea"/>
                  <a:cs typeface="Arial" charset="0"/>
                </a:rPr>
                <a:t/>
              </a:r>
              <a:br>
                <a:rPr lang="en-US" altLang="zh-CN" sz="1400" i="1" kern="1200" dirty="0">
                  <a:latin typeface="Segoe" pitchFamily="34" charset="0"/>
                  <a:ea typeface="+mn-ea"/>
                  <a:cs typeface="Arial" charset="0"/>
                </a:rPr>
              </a:br>
              <a:r>
                <a:rPr lang="en-US" altLang="zh-CN" sz="1400" i="1" kern="1200" dirty="0">
                  <a:latin typeface="Segoe" pitchFamily="34" charset="0"/>
                  <a:ea typeface="+mn-ea"/>
                  <a:cs typeface="Arial" charset="0"/>
                </a:rPr>
                <a:t>Strategic Asset</a:t>
              </a:r>
            </a:p>
          </p:txBody>
        </p:sp>
      </p:grpSp>
      <p:sp>
        <p:nvSpPr>
          <p:cNvPr id="94" name="Right Arrow 93"/>
          <p:cNvSpPr/>
          <p:nvPr/>
        </p:nvSpPr>
        <p:spPr bwMode="auto">
          <a:xfrm>
            <a:off x="3200400" y="4309676"/>
            <a:ext cx="5791200" cy="548074"/>
          </a:xfrm>
          <a:prstGeom prst="rightArrow">
            <a:avLst>
              <a:gd name="adj1" fmla="val 68742"/>
              <a:gd name="adj2" fmla="val 38210"/>
            </a:avLst>
          </a:prstGeom>
          <a:gradFill flip="none" rotWithShape="1">
            <a:gsLst>
              <a:gs pos="8000">
                <a:srgbClr val="00B0F0">
                  <a:alpha val="64000"/>
                </a:srgbClr>
              </a:gs>
              <a:gs pos="40000">
                <a:srgbClr val="90E739">
                  <a:alpha val="73000"/>
                </a:srgbClr>
              </a:gs>
              <a:gs pos="75000">
                <a:srgbClr val="90E739">
                  <a:alpha val="78000"/>
                </a:srgbClr>
              </a:gs>
              <a:gs pos="88000">
                <a:srgbClr val="FDA80F">
                  <a:alpha val="50000"/>
                </a:srgbClr>
              </a:gs>
              <a:gs pos="100000">
                <a:srgbClr val="FDA80F">
                  <a:alpha val="0"/>
                </a:srgbClr>
              </a:gs>
            </a:gsLst>
            <a:lin ang="10800000" scaled="1"/>
            <a:tileRect/>
          </a:gradFill>
          <a:ln w="19050" cap="flat" cmpd="sng" algn="ctr">
            <a:gradFill flip="none" rotWithShape="1">
              <a:gsLst>
                <a:gs pos="0">
                  <a:srgbClr val="FDA80F">
                    <a:alpha val="0"/>
                  </a:srgbClr>
                </a:gs>
                <a:gs pos="50000">
                  <a:srgbClr val="90E739"/>
                </a:gs>
                <a:gs pos="100000">
                  <a:srgbClr val="00B0F0"/>
                </a:gs>
              </a:gsLst>
              <a:lin ang="0" scaled="1"/>
              <a:tileRect/>
            </a:gradFill>
            <a:prstDash val="solid"/>
            <a:round/>
            <a:headEnd type="none" w="med" len="med"/>
            <a:tailEnd type="none" w="med" len="med"/>
          </a:ln>
          <a:effectLst>
            <a:outerShdw blurRad="101600" sx="102000" sy="102000" algn="ctr" rotWithShape="0">
              <a:prstClr val="black">
                <a:alpha val="50000"/>
              </a:prstClr>
            </a:outerShdw>
          </a:effectLst>
          <a:scene3d>
            <a:camera prst="orthographicFront"/>
            <a:lightRig rig="threePt" dir="t"/>
          </a:scene3d>
          <a:sp3d>
            <a:bevelT w="69850" h="19050" prst="coolSlant"/>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ctr" defTabSz="761970" rtl="0" eaLnBrk="0" fontAlgn="base" hangingPunct="0">
              <a:spcBef>
                <a:spcPct val="0"/>
              </a:spcBef>
              <a:spcAft>
                <a:spcPct val="0"/>
              </a:spcAft>
              <a:defRPr/>
            </a:pPr>
            <a:r>
              <a:rPr lang="en-US" i="1" kern="1200" dirty="0">
                <a:solidFill>
                  <a:srgbClr val="FFFFFF"/>
                </a:solidFill>
                <a:effectLst>
                  <a:outerShdw blurRad="215900" sx="102000" sy="102000" algn="ctr" rotWithShape="0">
                    <a:prstClr val="black"/>
                  </a:outerShdw>
                </a:effectLst>
                <a:latin typeface="Segoe Black" pitchFamily="34" charset="0"/>
                <a:ea typeface="+mn-ea"/>
                <a:cs typeface="Arial" charset="0"/>
              </a:rPr>
              <a:t>      Software + Services Accelerate the Journey</a:t>
            </a:r>
          </a:p>
        </p:txBody>
      </p:sp>
      <p:sp>
        <p:nvSpPr>
          <p:cNvPr id="36" name="TextBox 1026063"/>
          <p:cNvSpPr txBox="1">
            <a:spLocks noChangeArrowheads="1"/>
          </p:cNvSpPr>
          <p:nvPr/>
        </p:nvSpPr>
        <p:spPr bwMode="auto">
          <a:xfrm>
            <a:off x="1828801" y="1524000"/>
            <a:ext cx="7010399" cy="400110"/>
          </a:xfrm>
          <a:prstGeom prst="rect">
            <a:avLst/>
          </a:prstGeom>
          <a:noFill/>
          <a:ln w="9525">
            <a:noFill/>
            <a:miter lim="800000"/>
            <a:headEnd/>
            <a:tailEnd/>
          </a:ln>
        </p:spPr>
        <p:txBody>
          <a:bodyPr wrap="square">
            <a:spAutoFit/>
          </a:bodyPr>
          <a:lstStyle/>
          <a:p>
            <a:pPr algn="l" rtl="0" fontAlgn="base">
              <a:spcBef>
                <a:spcPct val="0"/>
              </a:spcBef>
              <a:spcAft>
                <a:spcPct val="0"/>
              </a:spcAft>
              <a:defRPr/>
            </a:pPr>
            <a:r>
              <a:rPr lang="en-US" sz="2000" b="1" kern="1200" dirty="0" smtClean="0">
                <a:ln w="3175">
                  <a:noFill/>
                </a:ln>
                <a:solidFill>
                  <a:srgbClr val="FFFF99"/>
                </a:solidFill>
                <a:latin typeface="Segoe"/>
                <a:ea typeface="+mn-ea"/>
                <a:cs typeface="Arial" charset="0"/>
                <a:sym typeface="Wingdings" pitchFamily="2" charset="2"/>
              </a:rPr>
              <a:t>Simplified Management</a:t>
            </a:r>
          </a:p>
        </p:txBody>
      </p:sp>
      <p:sp>
        <p:nvSpPr>
          <p:cNvPr id="40" name="Rectangle 39"/>
          <p:cNvSpPr/>
          <p:nvPr/>
        </p:nvSpPr>
        <p:spPr>
          <a:xfrm>
            <a:off x="1828800" y="1905000"/>
            <a:ext cx="5638800" cy="369332"/>
          </a:xfrm>
          <a:prstGeom prst="rect">
            <a:avLst/>
          </a:prstGeom>
        </p:spPr>
        <p:txBody>
          <a:bodyPr wrap="square">
            <a:spAutoFit/>
          </a:bodyPr>
          <a:lstStyle/>
          <a:p>
            <a:pPr fontAlgn="base">
              <a:spcBef>
                <a:spcPct val="0"/>
              </a:spcBef>
              <a:spcAft>
                <a:spcPct val="0"/>
              </a:spcAft>
              <a:defRPr/>
            </a:pPr>
            <a:r>
              <a:rPr lang="en-US" i="1" dirty="0" smtClean="0">
                <a:ln w="3175">
                  <a:noFill/>
                </a:ln>
                <a:cs typeface="Arial" charset="0"/>
                <a:sym typeface="Wingdings" pitchFamily="2" charset="2"/>
              </a:rPr>
              <a:t>Always up-to-date capabilities at a predictable cost</a:t>
            </a:r>
          </a:p>
        </p:txBody>
      </p:sp>
      <p:sp>
        <p:nvSpPr>
          <p:cNvPr id="41" name="Rounded Rectangle 40"/>
          <p:cNvSpPr/>
          <p:nvPr/>
        </p:nvSpPr>
        <p:spPr bwMode="auto">
          <a:xfrm rot="10800000">
            <a:off x="375505" y="1447800"/>
            <a:ext cx="1387925" cy="1144334"/>
          </a:xfrm>
          <a:prstGeom prst="roundRect">
            <a:avLst>
              <a:gd name="adj" fmla="val 25641"/>
            </a:avLst>
          </a:prstGeom>
          <a:gradFill flip="none" rotWithShape="1">
            <a:gsLst>
              <a:gs pos="0">
                <a:srgbClr val="FFFFFF">
                  <a:alpha val="92000"/>
                </a:srgbClr>
              </a:gs>
              <a:gs pos="8000">
                <a:srgbClr val="0070C0">
                  <a:alpha val="63000"/>
                </a:srgbClr>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a:bevelB w="88900" h="88900" prst="slope"/>
          </a:sp3d>
        </p:spPr>
        <p:txBody>
          <a:bodyPr vert="horz" wrap="none" lIns="0" tIns="182880" rIns="0" bIns="0" numCol="1" rtlCol="0" anchor="ctr" anchorCtr="0" compatLnSpc="1">
            <a:prstTxWarp prst="textNoShape">
              <a:avLst/>
            </a:prstTxWarp>
            <a:flatTx/>
          </a:bodyPr>
          <a:lstStyle/>
          <a:p>
            <a:pPr algn="ctr" defTabSz="914291" rtl="0" fontAlgn="base">
              <a:lnSpc>
                <a:spcPct val="90000"/>
              </a:lnSpc>
              <a:spcBef>
                <a:spcPts val="630"/>
              </a:spcBef>
              <a:spcAft>
                <a:spcPct val="0"/>
              </a:spcAft>
              <a:defRPr/>
            </a:pPr>
            <a:endParaRPr lang="en-US" altLang="zh-CN" sz="2600" kern="1200" dirty="0">
              <a:solidFill>
                <a:srgbClr val="002060"/>
              </a:solidFill>
              <a:effectLst>
                <a:outerShdw blurRad="38100" dist="38100" dir="2700000" algn="tl">
                  <a:srgbClr val="000000">
                    <a:alpha val="43137"/>
                  </a:srgbClr>
                </a:outerShdw>
              </a:effectLst>
              <a:latin typeface="Segoe"/>
              <a:ea typeface="+mn-ea"/>
              <a:cs typeface="Arial" charset="0"/>
            </a:endParaRPr>
          </a:p>
        </p:txBody>
      </p:sp>
      <p:sp>
        <p:nvSpPr>
          <p:cNvPr id="42" name="Freeform 37"/>
          <p:cNvSpPr>
            <a:spLocks/>
          </p:cNvSpPr>
          <p:nvPr/>
        </p:nvSpPr>
        <p:spPr bwMode="auto">
          <a:xfrm rot="5400000" flipV="1">
            <a:off x="534525" y="1763290"/>
            <a:ext cx="880795" cy="578244"/>
          </a:xfrm>
          <a:custGeom>
            <a:avLst/>
            <a:gdLst/>
            <a:ahLst/>
            <a:cxnLst>
              <a:cxn ang="0">
                <a:pos x="0" y="201"/>
              </a:cxn>
              <a:cxn ang="0">
                <a:pos x="0" y="840"/>
              </a:cxn>
              <a:cxn ang="0">
                <a:pos x="0" y="840"/>
              </a:cxn>
              <a:cxn ang="0">
                <a:pos x="46" y="828"/>
              </a:cxn>
              <a:cxn ang="0">
                <a:pos x="101" y="818"/>
              </a:cxn>
              <a:cxn ang="0">
                <a:pos x="172" y="805"/>
              </a:cxn>
              <a:cxn ang="0">
                <a:pos x="214" y="798"/>
              </a:cxn>
              <a:cxn ang="0">
                <a:pos x="258" y="792"/>
              </a:cxn>
              <a:cxn ang="0">
                <a:pos x="304" y="786"/>
              </a:cxn>
              <a:cxn ang="0">
                <a:pos x="354" y="780"/>
              </a:cxn>
              <a:cxn ang="0">
                <a:pos x="404" y="775"/>
              </a:cxn>
              <a:cxn ang="0">
                <a:pos x="458" y="771"/>
              </a:cxn>
              <a:cxn ang="0">
                <a:pos x="511" y="770"/>
              </a:cxn>
              <a:cxn ang="0">
                <a:pos x="566" y="769"/>
              </a:cxn>
              <a:cxn ang="0">
                <a:pos x="566" y="769"/>
              </a:cxn>
              <a:cxn ang="0">
                <a:pos x="630" y="770"/>
              </a:cxn>
              <a:cxn ang="0">
                <a:pos x="693" y="771"/>
              </a:cxn>
              <a:cxn ang="0">
                <a:pos x="757" y="775"/>
              </a:cxn>
              <a:cxn ang="0">
                <a:pos x="819" y="780"/>
              </a:cxn>
              <a:cxn ang="0">
                <a:pos x="879" y="786"/>
              </a:cxn>
              <a:cxn ang="0">
                <a:pos x="938" y="792"/>
              </a:cxn>
              <a:cxn ang="0">
                <a:pos x="1046" y="805"/>
              </a:cxn>
              <a:cxn ang="0">
                <a:pos x="1137" y="818"/>
              </a:cxn>
              <a:cxn ang="0">
                <a:pos x="1209" y="828"/>
              </a:cxn>
              <a:cxn ang="0">
                <a:pos x="1272" y="840"/>
              </a:cxn>
              <a:cxn ang="0">
                <a:pos x="1186" y="1027"/>
              </a:cxn>
              <a:cxn ang="0">
                <a:pos x="1942" y="514"/>
              </a:cxn>
              <a:cxn ang="0">
                <a:pos x="1186" y="0"/>
              </a:cxn>
              <a:cxn ang="0">
                <a:pos x="1272" y="201"/>
              </a:cxn>
              <a:cxn ang="0">
                <a:pos x="1272" y="201"/>
              </a:cxn>
              <a:cxn ang="0">
                <a:pos x="1209" y="212"/>
              </a:cxn>
              <a:cxn ang="0">
                <a:pos x="1139" y="223"/>
              </a:cxn>
              <a:cxn ang="0">
                <a:pos x="1047" y="237"/>
              </a:cxn>
              <a:cxn ang="0">
                <a:pos x="940" y="250"/>
              </a:cxn>
              <a:cxn ang="0">
                <a:pos x="882" y="256"/>
              </a:cxn>
              <a:cxn ang="0">
                <a:pos x="821" y="262"/>
              </a:cxn>
              <a:cxn ang="0">
                <a:pos x="759" y="265"/>
              </a:cxn>
              <a:cxn ang="0">
                <a:pos x="696" y="269"/>
              </a:cxn>
              <a:cxn ang="0">
                <a:pos x="633" y="271"/>
              </a:cxn>
              <a:cxn ang="0">
                <a:pos x="569" y="272"/>
              </a:cxn>
              <a:cxn ang="0">
                <a:pos x="569" y="272"/>
              </a:cxn>
              <a:cxn ang="0">
                <a:pos x="515" y="271"/>
              </a:cxn>
              <a:cxn ang="0">
                <a:pos x="460" y="269"/>
              </a:cxn>
              <a:cxn ang="0">
                <a:pos x="408" y="265"/>
              </a:cxn>
              <a:cxn ang="0">
                <a:pos x="357" y="262"/>
              </a:cxn>
              <a:cxn ang="0">
                <a:pos x="307" y="256"/>
              </a:cxn>
              <a:cxn ang="0">
                <a:pos x="259" y="250"/>
              </a:cxn>
              <a:cxn ang="0">
                <a:pos x="215" y="244"/>
              </a:cxn>
              <a:cxn ang="0">
                <a:pos x="174" y="237"/>
              </a:cxn>
              <a:cxn ang="0">
                <a:pos x="102" y="223"/>
              </a:cxn>
              <a:cxn ang="0">
                <a:pos x="48" y="212"/>
              </a:cxn>
              <a:cxn ang="0">
                <a:pos x="0" y="201"/>
              </a:cxn>
              <a:cxn ang="0">
                <a:pos x="0" y="201"/>
              </a:cxn>
            </a:cxnLst>
            <a:rect l="0" t="0" r="r" b="b"/>
            <a:pathLst>
              <a:path w="1942" h="1027">
                <a:moveTo>
                  <a:pt x="0" y="201"/>
                </a:moveTo>
                <a:lnTo>
                  <a:pt x="0" y="840"/>
                </a:lnTo>
                <a:lnTo>
                  <a:pt x="0" y="840"/>
                </a:lnTo>
                <a:lnTo>
                  <a:pt x="46" y="828"/>
                </a:lnTo>
                <a:lnTo>
                  <a:pt x="101" y="818"/>
                </a:lnTo>
                <a:lnTo>
                  <a:pt x="172" y="805"/>
                </a:lnTo>
                <a:lnTo>
                  <a:pt x="214" y="798"/>
                </a:lnTo>
                <a:lnTo>
                  <a:pt x="258" y="792"/>
                </a:lnTo>
                <a:lnTo>
                  <a:pt x="304" y="786"/>
                </a:lnTo>
                <a:lnTo>
                  <a:pt x="354" y="780"/>
                </a:lnTo>
                <a:lnTo>
                  <a:pt x="404" y="775"/>
                </a:lnTo>
                <a:lnTo>
                  <a:pt x="458" y="771"/>
                </a:lnTo>
                <a:lnTo>
                  <a:pt x="511" y="770"/>
                </a:lnTo>
                <a:lnTo>
                  <a:pt x="566" y="769"/>
                </a:lnTo>
                <a:lnTo>
                  <a:pt x="566" y="769"/>
                </a:lnTo>
                <a:lnTo>
                  <a:pt x="630" y="770"/>
                </a:lnTo>
                <a:lnTo>
                  <a:pt x="693" y="771"/>
                </a:lnTo>
                <a:lnTo>
                  <a:pt x="757" y="775"/>
                </a:lnTo>
                <a:lnTo>
                  <a:pt x="819" y="780"/>
                </a:lnTo>
                <a:lnTo>
                  <a:pt x="879" y="786"/>
                </a:lnTo>
                <a:lnTo>
                  <a:pt x="938" y="792"/>
                </a:lnTo>
                <a:lnTo>
                  <a:pt x="1046" y="805"/>
                </a:lnTo>
                <a:lnTo>
                  <a:pt x="1137" y="818"/>
                </a:lnTo>
                <a:lnTo>
                  <a:pt x="1209" y="828"/>
                </a:lnTo>
                <a:lnTo>
                  <a:pt x="1272" y="840"/>
                </a:lnTo>
                <a:lnTo>
                  <a:pt x="1186" y="1027"/>
                </a:lnTo>
                <a:lnTo>
                  <a:pt x="1942" y="514"/>
                </a:lnTo>
                <a:lnTo>
                  <a:pt x="1186" y="0"/>
                </a:lnTo>
                <a:lnTo>
                  <a:pt x="1272" y="201"/>
                </a:lnTo>
                <a:lnTo>
                  <a:pt x="1272" y="201"/>
                </a:lnTo>
                <a:lnTo>
                  <a:pt x="1209" y="212"/>
                </a:lnTo>
                <a:lnTo>
                  <a:pt x="1139" y="223"/>
                </a:lnTo>
                <a:lnTo>
                  <a:pt x="1047" y="237"/>
                </a:lnTo>
                <a:lnTo>
                  <a:pt x="940" y="250"/>
                </a:lnTo>
                <a:lnTo>
                  <a:pt x="882" y="256"/>
                </a:lnTo>
                <a:lnTo>
                  <a:pt x="821" y="262"/>
                </a:lnTo>
                <a:lnTo>
                  <a:pt x="759" y="265"/>
                </a:lnTo>
                <a:lnTo>
                  <a:pt x="696" y="269"/>
                </a:lnTo>
                <a:lnTo>
                  <a:pt x="633" y="271"/>
                </a:lnTo>
                <a:lnTo>
                  <a:pt x="569" y="272"/>
                </a:lnTo>
                <a:lnTo>
                  <a:pt x="569" y="272"/>
                </a:lnTo>
                <a:lnTo>
                  <a:pt x="515" y="271"/>
                </a:lnTo>
                <a:lnTo>
                  <a:pt x="460" y="269"/>
                </a:lnTo>
                <a:lnTo>
                  <a:pt x="408" y="265"/>
                </a:lnTo>
                <a:lnTo>
                  <a:pt x="357" y="262"/>
                </a:lnTo>
                <a:lnTo>
                  <a:pt x="307" y="256"/>
                </a:lnTo>
                <a:lnTo>
                  <a:pt x="259" y="250"/>
                </a:lnTo>
                <a:lnTo>
                  <a:pt x="215" y="244"/>
                </a:lnTo>
                <a:lnTo>
                  <a:pt x="174" y="237"/>
                </a:lnTo>
                <a:lnTo>
                  <a:pt x="102" y="223"/>
                </a:lnTo>
                <a:lnTo>
                  <a:pt x="48" y="212"/>
                </a:lnTo>
                <a:lnTo>
                  <a:pt x="0" y="201"/>
                </a:lnTo>
                <a:lnTo>
                  <a:pt x="0" y="201"/>
                </a:lnTo>
                <a:close/>
              </a:path>
            </a:pathLst>
          </a:custGeom>
          <a:gradFill flip="none" rotWithShape="1">
            <a:gsLst>
              <a:gs pos="21000">
                <a:schemeClr val="accent5">
                  <a:lumMod val="60000"/>
                  <a:lumOff val="40000"/>
                  <a:alpha val="0"/>
                </a:schemeClr>
              </a:gs>
              <a:gs pos="94000">
                <a:schemeClr val="accent5">
                  <a:lumMod val="50000"/>
                </a:schemeClr>
              </a:gs>
            </a:gsLst>
            <a:lin ang="0" scaled="1"/>
            <a:tileRect/>
          </a:gradFill>
          <a:ln w="19050">
            <a:noFill/>
            <a:headEnd type="none" w="med" len="med"/>
            <a:tailEnd type="none" w="med" len="med"/>
          </a:ln>
          <a:effectLst/>
          <a:scene3d>
            <a:camera prst="orthographicFront">
              <a:rot lat="0" lon="0" rev="0"/>
            </a:camera>
            <a:lightRig rig="glow" dir="t">
              <a:rot lat="0" lon="0" rev="6360000"/>
            </a:lightRig>
          </a:scene3d>
          <a:sp3d prstMaterial="flat">
            <a:bevelB w="0" h="0"/>
            <a:contourClr>
              <a:srgbClr val="FC8338"/>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6000" kern="1200">
              <a:solidFill>
                <a:srgbClr val="FFFFFF"/>
              </a:solidFill>
              <a:effectLst>
                <a:outerShdw blurRad="38100" dist="38100" dir="2700000" algn="tl">
                  <a:srgbClr val="000000">
                    <a:alpha val="43137"/>
                  </a:srgbClr>
                </a:outerShdw>
              </a:effectLst>
              <a:latin typeface="Segoe"/>
              <a:ea typeface="+mn-ea"/>
              <a:cs typeface="+mn-cs"/>
            </a:endParaRPr>
          </a:p>
        </p:txBody>
      </p:sp>
      <p:sp>
        <p:nvSpPr>
          <p:cNvPr id="43" name="TextBox 42"/>
          <p:cNvSpPr txBox="1"/>
          <p:nvPr/>
        </p:nvSpPr>
        <p:spPr>
          <a:xfrm>
            <a:off x="1008961" y="1814789"/>
            <a:ext cx="407484" cy="538609"/>
          </a:xfrm>
          <a:prstGeom prst="rect">
            <a:avLst/>
          </a:prstGeom>
          <a:noFill/>
          <a:ln w="9525">
            <a:noFill/>
            <a:miter lim="800000"/>
            <a:headEnd/>
            <a:tailEnd/>
          </a:ln>
          <a:effectLst/>
        </p:spPr>
        <p:txBody>
          <a:bodyPr vert="horz" wrap="none" lIns="0" tIns="0" rIns="0" bIns="0" numCol="1" rtlCol="0" anchor="ctr" anchorCtr="0" compatLnSpc="1">
            <a:prstTxWarp prst="textNoShape">
              <a:avLst/>
            </a:prstTxWarp>
            <a:spAutoFit/>
            <a:scene3d>
              <a:camera prst="orthographicFront"/>
              <a:lightRig rig="soft" dir="tl">
                <a:rot lat="0" lon="0" rev="0"/>
              </a:lightRig>
            </a:scene3d>
            <a:sp3d extrusionH="57150" prstMaterial="matte">
              <a:bevelT w="38100" h="38100"/>
              <a:extrusionClr>
                <a:srgbClr val="CBF9D3"/>
              </a:extrusionClr>
              <a:contourClr>
                <a:srgbClr val="D7FDD9"/>
              </a:contourClr>
            </a:sp3d>
          </a:bodyPr>
          <a:lstStyle/>
          <a:p>
            <a:pPr algn="l" rtl="0" eaLnBrk="0" fontAlgn="base" hangingPunct="0">
              <a:lnSpc>
                <a:spcPts val="4200"/>
              </a:lnSpc>
              <a:spcBef>
                <a:spcPct val="0"/>
              </a:spcBef>
              <a:spcAft>
                <a:spcPct val="0"/>
              </a:spcAft>
              <a:defRPr/>
            </a:pPr>
            <a:r>
              <a:rPr lang="en-US" sz="6000" b="1" kern="1200" spc="-160" dirty="0">
                <a:ln w="50800" cmpd="sng">
                  <a:solidFill>
                    <a:schemeClr val="accent5">
                      <a:lumMod val="75000"/>
                    </a:schemeClr>
                  </a:solidFill>
                  <a:prstDash val="solid"/>
                  <a:miter lim="800000"/>
                </a:ln>
                <a:gradFill flip="none" rotWithShape="1">
                  <a:gsLst>
                    <a:gs pos="10000">
                      <a:srgbClr val="CEFA40"/>
                    </a:gs>
                    <a:gs pos="100000">
                      <a:srgbClr val="F1FEDA"/>
                    </a:gs>
                  </a:gsLst>
                  <a:lin ang="2700000" scaled="1"/>
                  <a:tileRect/>
                </a:gradFill>
                <a:effectLst>
                  <a:outerShdw blurRad="38100" dist="38100" dir="2700000" algn="tl">
                    <a:srgbClr val="000000">
                      <a:alpha val="43137"/>
                    </a:srgbClr>
                  </a:outerShdw>
                </a:effectLst>
                <a:latin typeface="Segoe"/>
                <a:ea typeface="+mn-ea"/>
                <a:cs typeface="Arial" charset="0"/>
              </a:rPr>
              <a:t>$</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2-Point Star 4"/>
          <p:cNvSpPr>
            <a:spLocks noChangeArrowheads="1"/>
          </p:cNvSpPr>
          <p:nvPr/>
        </p:nvSpPr>
        <p:spPr bwMode="auto">
          <a:xfrm>
            <a:off x="660400" y="1303338"/>
            <a:ext cx="7478713" cy="5934075"/>
          </a:xfrm>
          <a:prstGeom prst="star32">
            <a:avLst>
              <a:gd name="adj" fmla="val 37375"/>
            </a:avLst>
          </a:prstGeom>
          <a:gradFill rotWithShape="1">
            <a:gsLst>
              <a:gs pos="0">
                <a:srgbClr val="FF6600">
                  <a:alpha val="85001"/>
                </a:srgbClr>
              </a:gs>
              <a:gs pos="100000">
                <a:srgbClr val="FF6600">
                  <a:alpha val="0"/>
                </a:srgbClr>
              </a:gs>
            </a:gsLst>
            <a:path path="shape">
              <a:fillToRect l="50000" t="50000" r="50000" b="50000"/>
            </a:path>
          </a:gradFill>
          <a:ln w="9525">
            <a:noFill/>
            <a:miter lim="800000"/>
            <a:headEnd/>
            <a:tailEnd/>
          </a:ln>
        </p:spPr>
        <p:txBody>
          <a:bodyPr anchor="ctr">
            <a:spAutoFit/>
          </a:bodyPr>
          <a:lstStyle/>
          <a:p>
            <a:pPr defTabSz="914400" eaLnBrk="0" hangingPunct="0"/>
            <a:endParaRPr lang="en-US"/>
          </a:p>
        </p:txBody>
      </p:sp>
      <p:grpSp>
        <p:nvGrpSpPr>
          <p:cNvPr id="2" name="Group 7"/>
          <p:cNvGrpSpPr>
            <a:grpSpLocks/>
          </p:cNvGrpSpPr>
          <p:nvPr/>
        </p:nvGrpSpPr>
        <p:grpSpPr bwMode="auto">
          <a:xfrm>
            <a:off x="152400" y="1171575"/>
            <a:ext cx="8839200" cy="509588"/>
            <a:chOff x="95" y="3652"/>
            <a:chExt cx="5568" cy="321"/>
          </a:xfrm>
        </p:grpSpPr>
        <p:sp>
          <p:nvSpPr>
            <p:cNvPr id="9" name="Rounded Rectangle 8"/>
            <p:cNvSpPr>
              <a:spLocks noChangeArrowheads="1"/>
            </p:cNvSpPr>
            <p:nvPr/>
          </p:nvSpPr>
          <p:spPr bwMode="auto">
            <a:xfrm>
              <a:off x="95" y="3652"/>
              <a:ext cx="5568" cy="317"/>
            </a:xfrm>
            <a:prstGeom prst="roundRect">
              <a:avLst>
                <a:gd name="adj" fmla="val 15222"/>
              </a:avLst>
            </a:prstGeom>
            <a:gradFill rotWithShape="1">
              <a:gsLst>
                <a:gs pos="0">
                  <a:srgbClr val="FFFF00">
                    <a:alpha val="75000"/>
                  </a:srgbClr>
                </a:gs>
                <a:gs pos="100000">
                  <a:schemeClr val="bg1"/>
                </a:gs>
              </a:gsLst>
              <a:lin ang="5400000" scaled="1"/>
            </a:gradFill>
            <a:ln w="9525" cap="flat" cmpd="sng" algn="ctr">
              <a:noFill/>
              <a:prstDash val="solid"/>
              <a:round/>
              <a:headEnd type="none" w="med" len="med"/>
              <a:tailEnd type="none" w="med" len="med"/>
            </a:ln>
            <a:effectLst>
              <a:outerShdw dist="35921" dir="2700000" algn="ctr" rotWithShape="0">
                <a:schemeClr val="tx1">
                  <a:alpha val="50000"/>
                </a:schemeClr>
              </a:outerShdw>
            </a:effectLst>
          </p:spPr>
          <p:txBody>
            <a:bodyPr wrap="none" anchor="ctr"/>
            <a:lstStyle/>
            <a:p>
              <a:pPr defTabSz="914400">
                <a:defRPr/>
              </a:pPr>
              <a:endParaRPr lang="en-US">
                <a:solidFill>
                  <a:srgbClr val="000000"/>
                </a:solidFill>
                <a:latin typeface="Arial" charset="0"/>
                <a:cs typeface="Arial" charset="0"/>
              </a:endParaRPr>
            </a:p>
          </p:txBody>
        </p:sp>
        <p:sp>
          <p:nvSpPr>
            <p:cNvPr id="24611" name="TextBox 9"/>
            <p:cNvSpPr txBox="1">
              <a:spLocks noChangeArrowheads="1"/>
            </p:cNvSpPr>
            <p:nvPr/>
          </p:nvSpPr>
          <p:spPr bwMode="auto">
            <a:xfrm>
              <a:off x="348" y="3667"/>
              <a:ext cx="4985" cy="306"/>
            </a:xfrm>
            <a:prstGeom prst="rect">
              <a:avLst/>
            </a:prstGeom>
            <a:noFill/>
            <a:ln w="9525">
              <a:noFill/>
              <a:miter lim="800000"/>
              <a:headEnd/>
              <a:tailEnd/>
            </a:ln>
          </p:spPr>
          <p:txBody>
            <a:bodyPr>
              <a:spAutoFit/>
            </a:bodyPr>
            <a:lstStyle/>
            <a:p>
              <a:pPr defTabSz="914400">
                <a:lnSpc>
                  <a:spcPct val="85000"/>
                </a:lnSpc>
                <a:spcBef>
                  <a:spcPct val="20000"/>
                </a:spcBef>
              </a:pPr>
              <a:r>
                <a:rPr lang="en-US" i="1">
                  <a:solidFill>
                    <a:srgbClr val="000000"/>
                  </a:solidFill>
                  <a:latin typeface="Segoe" pitchFamily="2" charset="0"/>
                </a:rPr>
                <a:t>“By 2007 “telework” will be practiced by more than 60 million people…”</a:t>
              </a:r>
            </a:p>
            <a:p>
              <a:pPr algn="r" defTabSz="914400">
                <a:lnSpc>
                  <a:spcPct val="85000"/>
                </a:lnSpc>
                <a:spcBef>
                  <a:spcPct val="20000"/>
                </a:spcBef>
              </a:pPr>
              <a:r>
                <a:rPr lang="en-US" sz="1000" b="1">
                  <a:latin typeface="Segoe" pitchFamily="2" charset="0"/>
                </a:rPr>
                <a:t>- Gartner Management Update 2004</a:t>
              </a:r>
            </a:p>
          </p:txBody>
        </p:sp>
      </p:grpSp>
      <p:grpSp>
        <p:nvGrpSpPr>
          <p:cNvPr id="3" name="Group 10"/>
          <p:cNvGrpSpPr>
            <a:grpSpLocks/>
          </p:cNvGrpSpPr>
          <p:nvPr/>
        </p:nvGrpSpPr>
        <p:grpSpPr bwMode="auto">
          <a:xfrm>
            <a:off x="1820863" y="5780088"/>
            <a:ext cx="6246812" cy="1220787"/>
            <a:chOff x="904" y="3207"/>
            <a:chExt cx="3907" cy="1145"/>
          </a:xfrm>
        </p:grpSpPr>
        <p:sp>
          <p:nvSpPr>
            <p:cNvPr id="24608" name="Rounded Rectangle 11"/>
            <p:cNvSpPr>
              <a:spLocks noChangeArrowheads="1"/>
            </p:cNvSpPr>
            <p:nvPr/>
          </p:nvSpPr>
          <p:spPr bwMode="auto">
            <a:xfrm>
              <a:off x="904" y="3207"/>
              <a:ext cx="3907" cy="375"/>
            </a:xfrm>
            <a:prstGeom prst="roundRect">
              <a:avLst>
                <a:gd name="adj" fmla="val 18810"/>
              </a:avLst>
            </a:prstGeom>
            <a:gradFill rotWithShape="1">
              <a:gsLst>
                <a:gs pos="0">
                  <a:schemeClr val="bg1">
                    <a:alpha val="46001"/>
                  </a:schemeClr>
                </a:gs>
                <a:gs pos="100000">
                  <a:schemeClr val="bg1">
                    <a:alpha val="0"/>
                  </a:schemeClr>
                </a:gs>
              </a:gsLst>
              <a:lin ang="0" scaled="1"/>
            </a:gradFill>
            <a:ln w="9525">
              <a:noFill/>
              <a:round/>
              <a:headEnd/>
              <a:tailEnd/>
            </a:ln>
          </p:spPr>
          <p:txBody>
            <a:bodyPr anchor="ctr">
              <a:spAutoFit/>
            </a:bodyPr>
            <a:lstStyle/>
            <a:p>
              <a:pPr defTabSz="914400" eaLnBrk="0" hangingPunct="0"/>
              <a:endParaRPr lang="en-US"/>
            </a:p>
          </p:txBody>
        </p:sp>
        <p:sp>
          <p:nvSpPr>
            <p:cNvPr id="24609" name="Rectangle 12"/>
            <p:cNvSpPr>
              <a:spLocks noChangeArrowheads="1"/>
            </p:cNvSpPr>
            <p:nvPr/>
          </p:nvSpPr>
          <p:spPr bwMode="auto">
            <a:xfrm>
              <a:off x="949" y="3217"/>
              <a:ext cx="3646" cy="1135"/>
            </a:xfrm>
            <a:prstGeom prst="rect">
              <a:avLst/>
            </a:prstGeom>
            <a:noFill/>
            <a:ln w="9525">
              <a:noFill/>
              <a:miter lim="800000"/>
              <a:headEnd/>
              <a:tailEnd/>
            </a:ln>
          </p:spPr>
          <p:txBody>
            <a:bodyPr>
              <a:spAutoFit/>
            </a:bodyPr>
            <a:lstStyle/>
            <a:p>
              <a:pPr marL="347663" indent="-347663" defTabSz="914400">
                <a:lnSpc>
                  <a:spcPct val="75000"/>
                </a:lnSpc>
                <a:spcBef>
                  <a:spcPct val="20000"/>
                </a:spcBef>
                <a:buClr>
                  <a:schemeClr val="tx2"/>
                </a:buClr>
                <a:buFont typeface="Wingdings 2" pitchFamily="18" charset="2"/>
                <a:buBlip>
                  <a:blip r:embed="rId3"/>
                </a:buBlip>
              </a:pPr>
              <a:r>
                <a:rPr lang="en-US" sz="1600" b="1">
                  <a:latin typeface="Segoe" pitchFamily="2" charset="0"/>
                </a:rPr>
                <a:t>Built-in: no special server or services required</a:t>
              </a:r>
            </a:p>
            <a:p>
              <a:pPr marL="347663" indent="-347663" defTabSz="914400">
                <a:lnSpc>
                  <a:spcPct val="75000"/>
                </a:lnSpc>
                <a:spcBef>
                  <a:spcPct val="20000"/>
                </a:spcBef>
                <a:buClr>
                  <a:schemeClr val="tx2"/>
                </a:buClr>
                <a:buFont typeface="Wingdings 2" pitchFamily="18" charset="2"/>
                <a:buBlip>
                  <a:blip r:embed="rId3"/>
                </a:buBlip>
              </a:pPr>
              <a:r>
                <a:rPr lang="en-US" sz="1600" b="1">
                  <a:latin typeface="Segoe" pitchFamily="2" charset="0"/>
                </a:rPr>
                <a:t>Rich access for the many, not the few</a:t>
              </a:r>
            </a:p>
            <a:p>
              <a:pPr marL="347663" indent="-347663" defTabSz="914400">
                <a:lnSpc>
                  <a:spcPct val="75000"/>
                </a:lnSpc>
                <a:spcBef>
                  <a:spcPct val="20000"/>
                </a:spcBef>
                <a:buClr>
                  <a:schemeClr val="tx2"/>
                </a:buClr>
                <a:buFont typeface="Wingdings 2" pitchFamily="18" charset="2"/>
                <a:buBlip>
                  <a:blip r:embed="rId3"/>
                </a:buBlip>
              </a:pPr>
              <a:r>
                <a:rPr lang="en-US" sz="1600" b="1">
                  <a:latin typeface="Segoe" pitchFamily="2" charset="0"/>
                </a:rPr>
                <a:t>Deliver more types of communication to your inbox</a:t>
              </a:r>
            </a:p>
            <a:p>
              <a:pPr marL="742950" lvl="1" indent="-285750" defTabSz="914400">
                <a:lnSpc>
                  <a:spcPct val="75000"/>
                </a:lnSpc>
                <a:spcBef>
                  <a:spcPct val="20000"/>
                </a:spcBef>
                <a:buClr>
                  <a:schemeClr val="tx2"/>
                </a:buClr>
                <a:buFont typeface="Wingdings 2" pitchFamily="18" charset="2"/>
                <a:buBlip>
                  <a:blip r:embed="rId3"/>
                </a:buBlip>
              </a:pPr>
              <a:r>
                <a:rPr lang="en-US" sz="1600" b="1">
                  <a:latin typeface="Segoe" pitchFamily="2" charset="0"/>
                </a:rPr>
                <a:t>Faxes, voice mail and voice access to email</a:t>
              </a:r>
            </a:p>
            <a:p>
              <a:pPr marL="742950" lvl="1" indent="-285750" defTabSz="914400">
                <a:lnSpc>
                  <a:spcPct val="75000"/>
                </a:lnSpc>
                <a:spcBef>
                  <a:spcPct val="20000"/>
                </a:spcBef>
                <a:buClr>
                  <a:schemeClr val="tx2"/>
                </a:buClr>
                <a:buFont typeface="Wingdings 2" pitchFamily="18" charset="2"/>
                <a:buBlip>
                  <a:blip r:embed="rId3"/>
                </a:buBlip>
              </a:pPr>
              <a:endParaRPr lang="en-US" sz="1600" b="1">
                <a:latin typeface="Segoe" pitchFamily="2" charset="0"/>
              </a:endParaRPr>
            </a:p>
          </p:txBody>
        </p:sp>
      </p:grpSp>
      <p:grpSp>
        <p:nvGrpSpPr>
          <p:cNvPr id="4" name="Group 13"/>
          <p:cNvGrpSpPr>
            <a:grpSpLocks/>
          </p:cNvGrpSpPr>
          <p:nvPr/>
        </p:nvGrpSpPr>
        <p:grpSpPr bwMode="auto">
          <a:xfrm>
            <a:off x="1366838" y="2563813"/>
            <a:ext cx="6272212" cy="3333750"/>
            <a:chOff x="861" y="1226"/>
            <a:chExt cx="3951" cy="2100"/>
          </a:xfrm>
        </p:grpSpPr>
        <p:pic>
          <p:nvPicPr>
            <p:cNvPr id="24603" name="Rectangle 14"/>
            <p:cNvPicPr>
              <a:picLocks noChangeAspect="1" noChangeArrowheads="1"/>
            </p:cNvPicPr>
            <p:nvPr/>
          </p:nvPicPr>
          <p:blipFill>
            <a:blip r:embed="rId4" cstate="print"/>
            <a:srcRect/>
            <a:stretch>
              <a:fillRect/>
            </a:stretch>
          </p:blipFill>
          <p:spPr bwMode="auto">
            <a:xfrm rot="12972539" flipV="1">
              <a:off x="1033" y="1226"/>
              <a:ext cx="1894" cy="865"/>
            </a:xfrm>
            <a:prstGeom prst="rect">
              <a:avLst/>
            </a:prstGeom>
            <a:noFill/>
            <a:ln w="9525">
              <a:noFill/>
              <a:miter lim="800000"/>
              <a:headEnd/>
              <a:tailEnd/>
            </a:ln>
          </p:spPr>
        </p:pic>
        <p:pic>
          <p:nvPicPr>
            <p:cNvPr id="24604" name="Rectangle 15"/>
            <p:cNvPicPr>
              <a:picLocks noChangeAspect="1" noChangeArrowheads="1"/>
            </p:cNvPicPr>
            <p:nvPr/>
          </p:nvPicPr>
          <p:blipFill>
            <a:blip r:embed="rId4" cstate="print"/>
            <a:srcRect/>
            <a:stretch>
              <a:fillRect/>
            </a:stretch>
          </p:blipFill>
          <p:spPr bwMode="auto">
            <a:xfrm rot="983527" flipV="1">
              <a:off x="2826" y="2461"/>
              <a:ext cx="1894" cy="865"/>
            </a:xfrm>
            <a:prstGeom prst="rect">
              <a:avLst/>
            </a:prstGeom>
            <a:noFill/>
            <a:ln w="9525">
              <a:noFill/>
              <a:miter lim="800000"/>
              <a:headEnd/>
              <a:tailEnd/>
            </a:ln>
          </p:spPr>
        </p:pic>
        <p:pic>
          <p:nvPicPr>
            <p:cNvPr id="24605" name="Rectangle 16"/>
            <p:cNvPicPr>
              <a:picLocks noChangeAspect="1" noChangeArrowheads="1"/>
            </p:cNvPicPr>
            <p:nvPr/>
          </p:nvPicPr>
          <p:blipFill>
            <a:blip r:embed="rId4" cstate="print"/>
            <a:srcRect/>
            <a:stretch>
              <a:fillRect/>
            </a:stretch>
          </p:blipFill>
          <p:spPr bwMode="auto">
            <a:xfrm rot="10326855" flipV="1">
              <a:off x="861" y="2200"/>
              <a:ext cx="1894" cy="865"/>
            </a:xfrm>
            <a:prstGeom prst="rect">
              <a:avLst/>
            </a:prstGeom>
            <a:noFill/>
            <a:ln w="9525">
              <a:noFill/>
              <a:miter lim="800000"/>
              <a:headEnd/>
              <a:tailEnd/>
            </a:ln>
          </p:spPr>
        </p:pic>
        <p:pic>
          <p:nvPicPr>
            <p:cNvPr id="24606" name="Rectangle 17"/>
            <p:cNvPicPr>
              <a:picLocks noChangeAspect="1" noChangeArrowheads="1"/>
            </p:cNvPicPr>
            <p:nvPr/>
          </p:nvPicPr>
          <p:blipFill>
            <a:blip r:embed="rId4" cstate="print"/>
            <a:srcRect/>
            <a:stretch>
              <a:fillRect/>
            </a:stretch>
          </p:blipFill>
          <p:spPr bwMode="auto">
            <a:xfrm rot="21136388" flipV="1">
              <a:off x="2918" y="1387"/>
              <a:ext cx="1894" cy="865"/>
            </a:xfrm>
            <a:prstGeom prst="rect">
              <a:avLst/>
            </a:prstGeom>
            <a:noFill/>
            <a:ln w="9525">
              <a:noFill/>
              <a:miter lim="800000"/>
              <a:headEnd/>
              <a:tailEnd/>
            </a:ln>
          </p:spPr>
        </p:pic>
        <p:pic>
          <p:nvPicPr>
            <p:cNvPr id="24607" name="Rectangle 18"/>
            <p:cNvPicPr>
              <a:picLocks noChangeAspect="1" noChangeArrowheads="1"/>
            </p:cNvPicPr>
            <p:nvPr/>
          </p:nvPicPr>
          <p:blipFill>
            <a:blip r:embed="rId5" cstate="print"/>
            <a:srcRect l="6604" r="5118"/>
            <a:stretch>
              <a:fillRect/>
            </a:stretch>
          </p:blipFill>
          <p:spPr bwMode="auto">
            <a:xfrm>
              <a:off x="2023" y="1629"/>
              <a:ext cx="1473" cy="1421"/>
            </a:xfrm>
            <a:prstGeom prst="rect">
              <a:avLst/>
            </a:prstGeom>
            <a:noFill/>
            <a:ln w="9525">
              <a:noFill/>
              <a:miter lim="800000"/>
              <a:headEnd/>
              <a:tailEnd/>
            </a:ln>
          </p:spPr>
        </p:pic>
      </p:grpSp>
      <p:pic>
        <p:nvPicPr>
          <p:cNvPr id="20" name="Rectangle 19"/>
          <p:cNvPicPr>
            <a:picLocks noChangeAspect="1" noChangeArrowheads="1"/>
          </p:cNvPicPr>
          <p:nvPr/>
        </p:nvPicPr>
        <p:blipFill>
          <a:blip r:embed="rId6" cstate="print"/>
          <a:srcRect/>
          <a:stretch>
            <a:fillRect/>
          </a:stretch>
        </p:blipFill>
        <p:spPr bwMode="invGray">
          <a:xfrm>
            <a:off x="2944813" y="4021138"/>
            <a:ext cx="3059112" cy="503237"/>
          </a:xfrm>
          <a:prstGeom prst="rect">
            <a:avLst/>
          </a:prstGeom>
          <a:noFill/>
          <a:ln w="9525">
            <a:noFill/>
            <a:miter lim="800000"/>
            <a:headEnd/>
            <a:tailEnd/>
          </a:ln>
        </p:spPr>
      </p:pic>
      <p:grpSp>
        <p:nvGrpSpPr>
          <p:cNvPr id="5" name="Group 20"/>
          <p:cNvGrpSpPr>
            <a:grpSpLocks/>
          </p:cNvGrpSpPr>
          <p:nvPr/>
        </p:nvGrpSpPr>
        <p:grpSpPr bwMode="auto">
          <a:xfrm>
            <a:off x="6019800" y="1828800"/>
            <a:ext cx="2551113" cy="1604963"/>
            <a:chOff x="3886" y="1078"/>
            <a:chExt cx="1607" cy="1011"/>
          </a:xfrm>
        </p:grpSpPr>
        <p:grpSp>
          <p:nvGrpSpPr>
            <p:cNvPr id="6" name="Group 21"/>
            <p:cNvGrpSpPr>
              <a:grpSpLocks/>
            </p:cNvGrpSpPr>
            <p:nvPr/>
          </p:nvGrpSpPr>
          <p:grpSpPr bwMode="auto">
            <a:xfrm>
              <a:off x="4340" y="1477"/>
              <a:ext cx="708" cy="612"/>
              <a:chOff x="3872" y="1493"/>
              <a:chExt cx="836" cy="724"/>
            </a:xfrm>
          </p:grpSpPr>
          <p:pic>
            <p:nvPicPr>
              <p:cNvPr id="24" name="Rectangle 23"/>
              <p:cNvPicPr>
                <a:picLocks noChangeAspect="1" noChangeArrowheads="1"/>
              </p:cNvPicPr>
              <p:nvPr/>
            </p:nvPicPr>
            <p:blipFill>
              <a:blip r:embed="rId7" cstate="print"/>
              <a:srcRect/>
              <a:stretch>
                <a:fillRect/>
              </a:stretch>
            </p:blipFill>
            <p:spPr bwMode="auto">
              <a:xfrm rot="292140">
                <a:off x="4402" y="1493"/>
                <a:ext cx="306" cy="724"/>
              </a:xfrm>
              <a:prstGeom prst="rect">
                <a:avLst/>
              </a:prstGeom>
              <a:noFill/>
              <a:ln w="9525" cap="flat" cmpd="sng" algn="ctr">
                <a:noFill/>
                <a:prstDash val="solid"/>
                <a:miter lim="800000"/>
                <a:headEnd type="none" w="med" len="med"/>
                <a:tailEnd type="none" w="med" len="med"/>
              </a:ln>
              <a:effectLst>
                <a:outerShdw dist="35921" dir="2700000" algn="ctr" rotWithShape="0">
                  <a:schemeClr val="bg2">
                    <a:alpha val="50000"/>
                  </a:schemeClr>
                </a:outerShdw>
              </a:effectLst>
            </p:spPr>
          </p:pic>
          <p:pic>
            <p:nvPicPr>
              <p:cNvPr id="25" name="Rectangle 24"/>
              <p:cNvPicPr>
                <a:picLocks noChangeAspect="1" noChangeArrowheads="1"/>
              </p:cNvPicPr>
              <p:nvPr/>
            </p:nvPicPr>
            <p:blipFill>
              <a:blip r:embed="rId8" cstate="print"/>
              <a:srcRect/>
              <a:stretch>
                <a:fillRect/>
              </a:stretch>
            </p:blipFill>
            <p:spPr bwMode="auto">
              <a:xfrm>
                <a:off x="3872" y="1689"/>
                <a:ext cx="403" cy="502"/>
              </a:xfrm>
              <a:prstGeom prst="rect">
                <a:avLst/>
              </a:prstGeom>
              <a:noFill/>
              <a:ln w="9525" cap="flat" cmpd="sng" algn="ctr">
                <a:noFill/>
                <a:prstDash val="solid"/>
                <a:miter lim="800000"/>
                <a:headEnd type="none" w="med" len="med"/>
                <a:tailEnd type="none" w="med" len="med"/>
              </a:ln>
              <a:effectLst>
                <a:outerShdw dist="35921" dir="2700000" algn="ctr" rotWithShape="0">
                  <a:schemeClr val="bg2">
                    <a:alpha val="50000"/>
                  </a:schemeClr>
                </a:outerShdw>
              </a:effectLst>
            </p:spPr>
          </p:pic>
        </p:grpSp>
        <p:pic>
          <p:nvPicPr>
            <p:cNvPr id="24600" name="Rectangle 22"/>
            <p:cNvPicPr>
              <a:picLocks noChangeAspect="1" noChangeArrowheads="1"/>
            </p:cNvPicPr>
            <p:nvPr/>
          </p:nvPicPr>
          <p:blipFill>
            <a:blip r:embed="rId9" cstate="print"/>
            <a:srcRect/>
            <a:stretch>
              <a:fillRect/>
            </a:stretch>
          </p:blipFill>
          <p:spPr bwMode="auto">
            <a:xfrm>
              <a:off x="3886" y="1078"/>
              <a:ext cx="1607" cy="495"/>
            </a:xfrm>
            <a:prstGeom prst="rect">
              <a:avLst/>
            </a:prstGeom>
            <a:noFill/>
            <a:ln w="9525">
              <a:noFill/>
              <a:miter lim="800000"/>
              <a:headEnd/>
              <a:tailEnd/>
            </a:ln>
          </p:spPr>
        </p:pic>
      </p:grpSp>
      <p:grpSp>
        <p:nvGrpSpPr>
          <p:cNvPr id="7" name="Group 25"/>
          <p:cNvGrpSpPr>
            <a:grpSpLocks/>
          </p:cNvGrpSpPr>
          <p:nvPr/>
        </p:nvGrpSpPr>
        <p:grpSpPr bwMode="auto">
          <a:xfrm>
            <a:off x="6170613" y="4084638"/>
            <a:ext cx="2541587" cy="1536700"/>
            <a:chOff x="3887" y="2573"/>
            <a:chExt cx="1601" cy="968"/>
          </a:xfrm>
        </p:grpSpPr>
        <p:grpSp>
          <p:nvGrpSpPr>
            <p:cNvPr id="8" name="Group 26"/>
            <p:cNvGrpSpPr>
              <a:grpSpLocks/>
            </p:cNvGrpSpPr>
            <p:nvPr/>
          </p:nvGrpSpPr>
          <p:grpSpPr bwMode="auto">
            <a:xfrm>
              <a:off x="4352" y="2573"/>
              <a:ext cx="664" cy="508"/>
              <a:chOff x="1693" y="1426"/>
              <a:chExt cx="916" cy="701"/>
            </a:xfrm>
          </p:grpSpPr>
          <p:pic>
            <p:nvPicPr>
              <p:cNvPr id="29" name="Rectangle 28"/>
              <p:cNvPicPr>
                <a:picLocks noChangeAspect="1" noChangeArrowheads="1"/>
              </p:cNvPicPr>
              <p:nvPr/>
            </p:nvPicPr>
            <p:blipFill>
              <a:blip r:embed="rId10" cstate="print"/>
              <a:srcRect/>
              <a:stretch>
                <a:fillRect/>
              </a:stretch>
            </p:blipFill>
            <p:spPr bwMode="auto">
              <a:xfrm>
                <a:off x="1693" y="1426"/>
                <a:ext cx="916" cy="701"/>
              </a:xfrm>
              <a:prstGeom prst="rect">
                <a:avLst/>
              </a:prstGeom>
              <a:noFill/>
              <a:ln w="9525" cap="flat" cmpd="sng" algn="ctr">
                <a:noFill/>
                <a:prstDash val="solid"/>
                <a:miter lim="800000"/>
                <a:headEnd type="none" w="med" len="med"/>
                <a:tailEnd type="none" w="med" len="med"/>
              </a:ln>
              <a:effectLst>
                <a:outerShdw dist="53882" dir="2700000" algn="ctr" rotWithShape="0">
                  <a:schemeClr val="bg2">
                    <a:alpha val="50000"/>
                  </a:schemeClr>
                </a:outerShdw>
              </a:effectLst>
            </p:spPr>
          </p:pic>
          <p:pic>
            <p:nvPicPr>
              <p:cNvPr id="30" name="Rectangle 29"/>
              <p:cNvPicPr>
                <a:picLocks noChangeAspect="1" noChangeArrowheads="1"/>
              </p:cNvPicPr>
              <p:nvPr/>
            </p:nvPicPr>
            <p:blipFill>
              <a:blip r:embed="rId11" cstate="print"/>
              <a:srcRect/>
              <a:stretch>
                <a:fillRect/>
              </a:stretch>
            </p:blipFill>
            <p:spPr bwMode="auto">
              <a:xfrm>
                <a:off x="2006" y="1681"/>
                <a:ext cx="299" cy="269"/>
              </a:xfrm>
              <a:prstGeom prst="rect">
                <a:avLst/>
              </a:prstGeom>
              <a:noFill/>
              <a:ln w="9525" cap="flat" cmpd="sng" algn="ctr">
                <a:noFill/>
                <a:prstDash val="solid"/>
                <a:miter lim="800000"/>
                <a:headEnd type="none" w="med" len="med"/>
                <a:tailEnd type="none" w="med" len="med"/>
              </a:ln>
              <a:effectLst>
                <a:outerShdw dist="35921" dir="2700000" algn="ctr" rotWithShape="0">
                  <a:schemeClr val="tx1">
                    <a:alpha val="50000"/>
                  </a:schemeClr>
                </a:outerShdw>
              </a:effectLst>
            </p:spPr>
          </p:pic>
        </p:grpSp>
        <p:pic>
          <p:nvPicPr>
            <p:cNvPr id="24596" name="Rectangle 27"/>
            <p:cNvPicPr>
              <a:picLocks noChangeAspect="1" noChangeArrowheads="1"/>
            </p:cNvPicPr>
            <p:nvPr/>
          </p:nvPicPr>
          <p:blipFill>
            <a:blip r:embed="rId12" cstate="print"/>
            <a:srcRect/>
            <a:stretch>
              <a:fillRect/>
            </a:stretch>
          </p:blipFill>
          <p:spPr bwMode="auto">
            <a:xfrm>
              <a:off x="3887" y="3057"/>
              <a:ext cx="1601" cy="484"/>
            </a:xfrm>
            <a:prstGeom prst="rect">
              <a:avLst/>
            </a:prstGeom>
            <a:noFill/>
            <a:ln w="9525">
              <a:noFill/>
              <a:miter lim="800000"/>
              <a:headEnd/>
              <a:tailEnd/>
            </a:ln>
          </p:spPr>
        </p:pic>
      </p:grpSp>
      <p:grpSp>
        <p:nvGrpSpPr>
          <p:cNvPr id="10" name="Group 30"/>
          <p:cNvGrpSpPr>
            <a:grpSpLocks/>
          </p:cNvGrpSpPr>
          <p:nvPr/>
        </p:nvGrpSpPr>
        <p:grpSpPr bwMode="auto">
          <a:xfrm>
            <a:off x="409575" y="4113213"/>
            <a:ext cx="2532063" cy="1487487"/>
            <a:chOff x="258" y="2591"/>
            <a:chExt cx="1595" cy="937"/>
          </a:xfrm>
        </p:grpSpPr>
        <p:grpSp>
          <p:nvGrpSpPr>
            <p:cNvPr id="11" name="Group 31"/>
            <p:cNvGrpSpPr>
              <a:grpSpLocks/>
            </p:cNvGrpSpPr>
            <p:nvPr/>
          </p:nvGrpSpPr>
          <p:grpSpPr bwMode="auto">
            <a:xfrm>
              <a:off x="728" y="2591"/>
              <a:ext cx="647" cy="599"/>
              <a:chOff x="712" y="2591"/>
              <a:chExt cx="647" cy="599"/>
            </a:xfrm>
          </p:grpSpPr>
          <p:pic>
            <p:nvPicPr>
              <p:cNvPr id="34" name="Rectangle 33"/>
              <p:cNvPicPr>
                <a:picLocks noChangeAspect="1" noChangeArrowheads="1"/>
              </p:cNvPicPr>
              <p:nvPr/>
            </p:nvPicPr>
            <p:blipFill>
              <a:blip r:embed="rId13" cstate="print"/>
              <a:srcRect/>
              <a:stretch>
                <a:fillRect/>
              </a:stretch>
            </p:blipFill>
            <p:spPr bwMode="auto">
              <a:xfrm>
                <a:off x="712" y="2611"/>
                <a:ext cx="341" cy="495"/>
              </a:xfrm>
              <a:prstGeom prst="rect">
                <a:avLst/>
              </a:prstGeom>
              <a:noFill/>
              <a:ln w="9525" cap="flat" cmpd="sng" algn="ctr">
                <a:noFill/>
                <a:prstDash val="solid"/>
                <a:miter lim="800000"/>
                <a:headEnd type="none" w="med" len="med"/>
                <a:tailEnd type="none" w="med" len="med"/>
              </a:ln>
              <a:effectLst>
                <a:outerShdw dist="17961" dir="2700000" algn="ctr" rotWithShape="0">
                  <a:schemeClr val="tx1">
                    <a:alpha val="50000"/>
                  </a:schemeClr>
                </a:outerShdw>
              </a:effectLst>
            </p:spPr>
          </p:pic>
          <p:pic>
            <p:nvPicPr>
              <p:cNvPr id="35" name="Rectangle 34"/>
              <p:cNvPicPr>
                <a:picLocks noChangeAspect="1" noChangeArrowheads="1"/>
              </p:cNvPicPr>
              <p:nvPr/>
            </p:nvPicPr>
            <p:blipFill>
              <a:blip r:embed="rId14" cstate="print"/>
              <a:srcRect/>
              <a:stretch>
                <a:fillRect/>
              </a:stretch>
            </p:blipFill>
            <p:spPr bwMode="auto">
              <a:xfrm>
                <a:off x="980" y="2858"/>
                <a:ext cx="368" cy="332"/>
              </a:xfrm>
              <a:prstGeom prst="rect">
                <a:avLst/>
              </a:prstGeom>
              <a:noFill/>
              <a:ln w="9525" cap="flat" cmpd="sng" algn="ctr">
                <a:noFill/>
                <a:prstDash val="solid"/>
                <a:miter lim="800000"/>
                <a:headEnd type="none" w="med" len="med"/>
                <a:tailEnd type="none" w="med" len="med"/>
              </a:ln>
              <a:effectLst>
                <a:outerShdw dist="17961" dir="2700000" algn="ctr" rotWithShape="0">
                  <a:schemeClr val="tx1">
                    <a:alpha val="50000"/>
                  </a:schemeClr>
                </a:outerShdw>
              </a:effectLst>
            </p:spPr>
          </p:pic>
          <p:pic>
            <p:nvPicPr>
              <p:cNvPr id="36" name="Rectangle 35"/>
              <p:cNvPicPr>
                <a:picLocks noChangeAspect="1" noChangeArrowheads="1"/>
              </p:cNvPicPr>
              <p:nvPr/>
            </p:nvPicPr>
            <p:blipFill>
              <a:blip r:embed="rId15" cstate="print"/>
              <a:srcRect/>
              <a:stretch>
                <a:fillRect/>
              </a:stretch>
            </p:blipFill>
            <p:spPr bwMode="auto">
              <a:xfrm>
                <a:off x="1104" y="2591"/>
                <a:ext cx="255" cy="288"/>
              </a:xfrm>
              <a:prstGeom prst="rect">
                <a:avLst/>
              </a:prstGeom>
              <a:noFill/>
              <a:ln w="9525" cap="flat" cmpd="sng" algn="ctr">
                <a:noFill/>
                <a:prstDash val="solid"/>
                <a:miter lim="800000"/>
                <a:headEnd type="none" w="med" len="med"/>
                <a:tailEnd type="none" w="med" len="med"/>
              </a:ln>
              <a:effectLst>
                <a:outerShdw dist="17961" dir="2700000" algn="ctr" rotWithShape="0">
                  <a:schemeClr val="tx1">
                    <a:alpha val="50000"/>
                  </a:schemeClr>
                </a:outerShdw>
              </a:effectLst>
            </p:spPr>
          </p:pic>
        </p:grpSp>
        <p:pic>
          <p:nvPicPr>
            <p:cNvPr id="24591" name="Rectangle 32"/>
            <p:cNvPicPr>
              <a:picLocks noChangeAspect="1" noChangeArrowheads="1"/>
            </p:cNvPicPr>
            <p:nvPr/>
          </p:nvPicPr>
          <p:blipFill>
            <a:blip r:embed="rId16" cstate="print"/>
            <a:srcRect/>
            <a:stretch>
              <a:fillRect/>
            </a:stretch>
          </p:blipFill>
          <p:spPr bwMode="auto">
            <a:xfrm>
              <a:off x="258" y="3074"/>
              <a:ext cx="1595" cy="454"/>
            </a:xfrm>
            <a:prstGeom prst="rect">
              <a:avLst/>
            </a:prstGeom>
            <a:noFill/>
            <a:ln w="9525">
              <a:noFill/>
              <a:miter lim="800000"/>
              <a:headEnd/>
              <a:tailEnd/>
            </a:ln>
          </p:spPr>
        </p:pic>
      </p:grpSp>
      <p:grpSp>
        <p:nvGrpSpPr>
          <p:cNvPr id="12" name="Group 36"/>
          <p:cNvGrpSpPr>
            <a:grpSpLocks/>
          </p:cNvGrpSpPr>
          <p:nvPr/>
        </p:nvGrpSpPr>
        <p:grpSpPr bwMode="auto">
          <a:xfrm>
            <a:off x="393700" y="1762125"/>
            <a:ext cx="2551113" cy="1787525"/>
            <a:chOff x="248" y="1110"/>
            <a:chExt cx="1607" cy="1126"/>
          </a:xfrm>
        </p:grpSpPr>
        <p:pic>
          <p:nvPicPr>
            <p:cNvPr id="38" name="Rectangle 37"/>
            <p:cNvPicPr>
              <a:picLocks noChangeAspect="1" noChangeArrowheads="1"/>
            </p:cNvPicPr>
            <p:nvPr/>
          </p:nvPicPr>
          <p:blipFill>
            <a:blip r:embed="rId17" cstate="print"/>
            <a:srcRect/>
            <a:stretch>
              <a:fillRect/>
            </a:stretch>
          </p:blipFill>
          <p:spPr bwMode="auto">
            <a:xfrm>
              <a:off x="581" y="1499"/>
              <a:ext cx="948" cy="737"/>
            </a:xfrm>
            <a:prstGeom prst="rect">
              <a:avLst/>
            </a:prstGeom>
            <a:noFill/>
            <a:ln w="9525" cap="flat" cmpd="sng" algn="ctr">
              <a:noFill/>
              <a:prstDash val="solid"/>
              <a:miter lim="800000"/>
              <a:headEnd type="none" w="med" len="med"/>
              <a:tailEnd type="none" w="med" len="med"/>
            </a:ln>
            <a:effectLst>
              <a:outerShdw dist="35921" dir="2700000" algn="ctr" rotWithShape="0">
                <a:schemeClr val="bg2">
                  <a:alpha val="50000"/>
                </a:schemeClr>
              </a:outerShdw>
            </a:effectLst>
          </p:spPr>
        </p:pic>
        <p:pic>
          <p:nvPicPr>
            <p:cNvPr id="24589" name="Rectangle 38"/>
            <p:cNvPicPr>
              <a:picLocks noChangeAspect="1" noChangeArrowheads="1"/>
            </p:cNvPicPr>
            <p:nvPr/>
          </p:nvPicPr>
          <p:blipFill>
            <a:blip r:embed="rId18" cstate="print"/>
            <a:srcRect/>
            <a:stretch>
              <a:fillRect/>
            </a:stretch>
          </p:blipFill>
          <p:spPr bwMode="auto">
            <a:xfrm>
              <a:off x="248" y="1110"/>
              <a:ext cx="1607" cy="380"/>
            </a:xfrm>
            <a:prstGeom prst="rect">
              <a:avLst/>
            </a:prstGeom>
            <a:noFill/>
            <a:ln w="9525">
              <a:noFill/>
              <a:miter lim="800000"/>
              <a:headEnd/>
              <a:tailEnd/>
            </a:ln>
          </p:spPr>
        </p:pic>
      </p:grpSp>
      <p:sp>
        <p:nvSpPr>
          <p:cNvPr id="40" name="Title 39"/>
          <p:cNvSpPr txBox="1">
            <a:spLocks noGrp="1" noChangeArrowheads="1"/>
          </p:cNvSpPr>
          <p:nvPr>
            <p:ph type="title" idx="4294967295"/>
          </p:nvPr>
        </p:nvSpPr>
        <p:spPr>
          <a:xfrm>
            <a:off x="381000" y="228600"/>
            <a:ext cx="8382000" cy="665163"/>
          </a:xfrm>
          <a:effectLst>
            <a:outerShdw dist="35921" dir="2700000" algn="ctr" rotWithShape="0">
              <a:srgbClr val="000000">
                <a:alpha val="40999"/>
              </a:srgbClr>
            </a:outerShdw>
          </a:effectLst>
        </p:spPr>
        <p:txBody>
          <a:bodyPr lIns="91440" tIns="45720" rIns="91440" bIns="45720" numCol="1" anchorCtr="0" compatLnSpc="1">
            <a:prstTxWarp prst="textNoShape">
              <a:avLst/>
            </a:prstTxWarp>
          </a:bodyPr>
          <a:lstStyle/>
          <a:p>
            <a:pPr eaLnBrk="1" hangingPunct="1">
              <a:defRPr/>
            </a:pPr>
            <a:r>
              <a:rPr smtClean="0">
                <a:ln>
                  <a:noFill/>
                </a:ln>
                <a:effectLst>
                  <a:outerShdw blurRad="38100" dist="38100" dir="2700000" algn="tl">
                    <a:srgbClr val="050595"/>
                  </a:outerShdw>
                </a:effectLst>
                <a:latin typeface="Segoe"/>
                <a:ea typeface="SimSun"/>
                <a:cs typeface="Times New Roman" pitchFamily="18" charset="0"/>
                <a:sym typeface="Wingdings" pitchFamily="2" charset="2"/>
              </a:rPr>
              <a:t>Anywhere Access</a:t>
            </a:r>
            <a:br>
              <a:rPr smtClean="0">
                <a:ln>
                  <a:noFill/>
                </a:ln>
                <a:effectLst>
                  <a:outerShdw blurRad="38100" dist="38100" dir="2700000" algn="tl">
                    <a:srgbClr val="050595"/>
                  </a:outerShdw>
                </a:effectLst>
                <a:latin typeface="Segoe"/>
                <a:ea typeface="SimSun"/>
                <a:cs typeface="Times New Roman" pitchFamily="18" charset="0"/>
                <a:sym typeface="Wingdings" pitchFamily="2" charset="2"/>
              </a:rPr>
            </a:br>
            <a:r>
              <a:rPr sz="2000" smtClean="0">
                <a:ln>
                  <a:noFill/>
                </a:ln>
                <a:effectLst>
                  <a:outerShdw blurRad="38100" dist="38100" dir="2700000" algn="tl">
                    <a:srgbClr val="050595"/>
                  </a:outerShdw>
                </a:effectLst>
                <a:latin typeface="Segoe"/>
                <a:ea typeface="SimSun"/>
                <a:cs typeface="Times New Roman" pitchFamily="18" charset="0"/>
                <a:sym typeface="Wingdings" pitchFamily="2" charset="2"/>
              </a:rPr>
              <a:t>Outlook experience from desktop to mobile devices</a:t>
            </a:r>
            <a:endParaRPr sz="2000" smtClean="0">
              <a:ln>
                <a:noFill/>
              </a:ln>
              <a:effectLst>
                <a:outerShdw blurRad="38100" dist="38100" dir="2700000" algn="tl">
                  <a:srgbClr val="050595"/>
                </a:outerShdw>
              </a:effectLst>
              <a:latin typeface="Segoe"/>
              <a:ea typeface="SimSun"/>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500"/>
                            </p:stCondLst>
                            <p:childTnLst>
                              <p:par>
                                <p:cTn id="13" presetID="6"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1000"/>
                                        <p:tgtEl>
                                          <p:spTgt spid="4"/>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35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3"/>
          <p:cNvSpPr>
            <a:spLocks noGrp="1" noChangeArrowheads="1"/>
          </p:cNvSpPr>
          <p:nvPr>
            <p:ph type="ctrTitle" idx="4294967295"/>
          </p:nvPr>
        </p:nvSpPr>
        <p:spPr bwMode="auto">
          <a:xfrm>
            <a:off x="304800" y="1371600"/>
            <a:ext cx="8674100" cy="1409700"/>
          </a:xfrm>
        </p:spPr>
        <p:txBody>
          <a:bodyPr lIns="91440" tIns="45720" rIns="91440" bIns="45720" numCol="1" anchor="ctr" anchorCtr="0" compatLnSpc="1">
            <a:prstTxWarp prst="textNoShape">
              <a:avLst/>
            </a:prstTxWarp>
          </a:bodyPr>
          <a:lstStyle/>
          <a:p>
            <a:pPr eaLnBrk="1" hangingPunct="1">
              <a:defRPr/>
            </a:pPr>
            <a:r>
              <a:rPr b="1" smtClean="0">
                <a:ln>
                  <a:noFill/>
                </a:ln>
                <a:solidFill>
                  <a:srgbClr val="FFCC00"/>
                </a:solidFill>
                <a:latin typeface="Segoe"/>
                <a:cs typeface="Arial" pitchFamily="34" charset="0"/>
              </a:rPr>
              <a:t>Security, Compliance and Availability with…</a:t>
            </a:r>
          </a:p>
        </p:txBody>
      </p:sp>
      <p:sp>
        <p:nvSpPr>
          <p:cNvPr id="25603" name="Rectangle 4"/>
          <p:cNvSpPr>
            <a:spLocks noChangeArrowheads="1"/>
          </p:cNvSpPr>
          <p:nvPr/>
        </p:nvSpPr>
        <p:spPr bwMode="auto">
          <a:xfrm>
            <a:off x="0" y="5867400"/>
            <a:ext cx="4495800" cy="990600"/>
          </a:xfrm>
          <a:prstGeom prst="rect">
            <a:avLst/>
          </a:prstGeom>
          <a:noFill/>
          <a:ln w="9525">
            <a:noFill/>
            <a:miter lim="800000"/>
            <a:headEnd/>
            <a:tailEnd/>
          </a:ln>
        </p:spPr>
        <p:txBody>
          <a:bodyPr/>
          <a:lstStyle/>
          <a:p>
            <a:pPr marL="342900" indent="-342900" defTabSz="914400">
              <a:spcBef>
                <a:spcPct val="20000"/>
              </a:spcBef>
            </a:pPr>
            <a:endParaRPr lang="en-US" sz="1400">
              <a:latin typeface="Verdana" pitchFamily="34" charset="0"/>
            </a:endParaRPr>
          </a:p>
        </p:txBody>
      </p:sp>
      <p:sp>
        <p:nvSpPr>
          <p:cNvPr id="25604" name="Rectangle 5"/>
          <p:cNvSpPr>
            <a:spLocks noChangeArrowheads="1"/>
          </p:cNvSpPr>
          <p:nvPr/>
        </p:nvSpPr>
        <p:spPr bwMode="auto">
          <a:xfrm>
            <a:off x="5638800" y="6019800"/>
            <a:ext cx="3505200" cy="838200"/>
          </a:xfrm>
          <a:prstGeom prst="rect">
            <a:avLst/>
          </a:prstGeom>
          <a:noFill/>
          <a:ln w="9525">
            <a:noFill/>
            <a:miter lim="800000"/>
            <a:headEnd/>
            <a:tailEnd/>
          </a:ln>
        </p:spPr>
        <p:txBody>
          <a:bodyPr/>
          <a:lstStyle/>
          <a:p>
            <a:pPr marL="342900" indent="-342900" algn="r" defTabSz="914400">
              <a:spcBef>
                <a:spcPct val="20000"/>
              </a:spcBef>
            </a:pPr>
            <a:endParaRPr lang="en-US" sz="1400">
              <a:latin typeface="Verdana" pitchFamily="34" charset="0"/>
            </a:endParaRPr>
          </a:p>
        </p:txBody>
      </p:sp>
      <p:pic>
        <p:nvPicPr>
          <p:cNvPr id="25605" name="Picture 3"/>
          <p:cNvPicPr>
            <a:picLocks noChangeArrowheads="1"/>
          </p:cNvPicPr>
          <p:nvPr/>
        </p:nvPicPr>
        <p:blipFill>
          <a:blip r:embed="rId3" cstate="print"/>
          <a:srcRect/>
          <a:stretch>
            <a:fillRect/>
          </a:stretch>
        </p:blipFill>
        <p:spPr bwMode="auto">
          <a:xfrm>
            <a:off x="2133600" y="3276600"/>
            <a:ext cx="5443538" cy="1651000"/>
          </a:xfrm>
          <a:prstGeom prst="rect">
            <a:avLst/>
          </a:prstGeom>
          <a:noFill/>
          <a:ln w="9525">
            <a:noFill/>
            <a:miter lim="800000"/>
            <a:headEnd/>
            <a:tailEnd/>
          </a:ln>
        </p:spPr>
      </p:pic>
      <p:pic>
        <p:nvPicPr>
          <p:cNvPr id="25606" name="Picture 263" descr="C:\Users\fhobbs\AppData\Local\Microsoft\Windows\Temporary Internet Files\Content.Outlook\CYMCM5U2\UCS_TowerLogo_w_lcs.png"/>
          <p:cNvPicPr>
            <a:picLocks noChangeAspect="1" noChangeArrowheads="1"/>
          </p:cNvPicPr>
          <p:nvPr/>
        </p:nvPicPr>
        <p:blipFill>
          <a:blip r:embed="rId4" cstate="print"/>
          <a:srcRect/>
          <a:stretch>
            <a:fillRect/>
          </a:stretch>
        </p:blipFill>
        <p:spPr bwMode="auto">
          <a:xfrm>
            <a:off x="4419600" y="0"/>
            <a:ext cx="5162550" cy="12890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47650"/>
            <a:ext cx="8372475" cy="590550"/>
          </a:xfrm>
        </p:spPr>
        <p:txBody>
          <a:bodyPr/>
          <a:lstStyle/>
          <a:p>
            <a:pPr defTabSz="914363" eaLnBrk="1" fontAlgn="auto" hangingPunct="1">
              <a:spcAft>
                <a:spcPts val="0"/>
              </a:spcAft>
              <a:defRPr/>
            </a:pPr>
            <a:r>
              <a:rPr sz="3600" b="1">
                <a:solidFill>
                  <a:srgbClr val="FFC000"/>
                </a:solidFill>
              </a:rPr>
              <a:t>The BIG Picture</a:t>
            </a:r>
            <a:endParaRPr lang="en-CA">
              <a:solidFill>
                <a:srgbClr val="FFC000"/>
              </a:solidFill>
            </a:endParaRPr>
          </a:p>
        </p:txBody>
      </p:sp>
      <p:pic>
        <p:nvPicPr>
          <p:cNvPr id="26627" name="Picture 3" descr="EHS Total Traffic vs Spam Filtered Daily"/>
          <p:cNvPicPr>
            <a:picLocks noGrp="1" noChangeAspect="1" noChangeArrowheads="1"/>
          </p:cNvPicPr>
          <p:nvPr>
            <p:ph idx="1"/>
          </p:nvPr>
        </p:nvPicPr>
        <p:blipFill>
          <a:blip r:embed="rId3" cstate="print"/>
          <a:srcRect/>
          <a:stretch>
            <a:fillRect/>
          </a:stretch>
        </p:blipFill>
        <p:spPr>
          <a:xfrm>
            <a:off x="1293813" y="2960688"/>
            <a:ext cx="6788150" cy="3411537"/>
          </a:xfrm>
        </p:spPr>
      </p:pic>
      <p:sp>
        <p:nvSpPr>
          <p:cNvPr id="5" name="Rectangle 3"/>
          <p:cNvSpPr txBox="1">
            <a:spLocks noChangeArrowheads="1"/>
          </p:cNvSpPr>
          <p:nvPr/>
        </p:nvSpPr>
        <p:spPr bwMode="auto">
          <a:xfrm>
            <a:off x="303213" y="854075"/>
            <a:ext cx="8588375" cy="1976438"/>
          </a:xfrm>
          <a:prstGeom prst="rect">
            <a:avLst/>
          </a:prstGeom>
          <a:noFill/>
          <a:ln w="9525" cap="flat" cmpd="sng" algn="ctr">
            <a:noFill/>
            <a:prstDash val="solid"/>
            <a:miter lim="800000"/>
            <a:headEnd type="none" w="med" len="med"/>
            <a:tailEnd type="none" w="med" len="med"/>
          </a:ln>
          <a:effectLst/>
        </p:spPr>
        <p:txBody>
          <a:bodyPr>
            <a:spAutoFit/>
          </a:bodyPr>
          <a:lstStyle/>
          <a:p>
            <a:pPr marL="342900" indent="-342900" defTabSz="-13873163" fontAlgn="auto">
              <a:lnSpc>
                <a:spcPct val="90000"/>
              </a:lnSpc>
              <a:spcBef>
                <a:spcPts val="0"/>
              </a:spcBef>
              <a:spcAft>
                <a:spcPts val="0"/>
              </a:spcAft>
              <a:buClr>
                <a:schemeClr val="tx2"/>
              </a:buClr>
              <a:buFont typeface="Wingdings 2" pitchFamily="18" charset="2"/>
              <a:buNone/>
              <a:defRPr/>
            </a:pPr>
            <a:r>
              <a:rPr lang="en-US" sz="3600" kern="0" dirty="0">
                <a:latin typeface="+mn-lt"/>
                <a:ea typeface="MS PGothic" pitchFamily="34" charset="-128"/>
                <a:cs typeface="+mn-cs"/>
              </a:rPr>
              <a:t>How scalable is your SMTP gateway?</a:t>
            </a:r>
          </a:p>
          <a:p>
            <a:pPr marL="742950" lvl="1" indent="-285750" defTabSz="-13873163" fontAlgn="auto">
              <a:lnSpc>
                <a:spcPct val="90000"/>
              </a:lnSpc>
              <a:spcBef>
                <a:spcPts val="0"/>
              </a:spcBef>
              <a:spcAft>
                <a:spcPts val="0"/>
              </a:spcAft>
              <a:buClr>
                <a:schemeClr val="tx2"/>
              </a:buClr>
              <a:buFont typeface="Wingdings 2" pitchFamily="18" charset="2"/>
              <a:buBlip>
                <a:blip r:embed="rId4"/>
              </a:buBlip>
              <a:defRPr/>
            </a:pPr>
            <a:r>
              <a:rPr lang="en-US" sz="2000" kern="0" dirty="0">
                <a:latin typeface="+mn-lt"/>
                <a:ea typeface="MS PGothic" pitchFamily="34" charset="-128"/>
                <a:cs typeface="+mn-cs"/>
              </a:rPr>
              <a:t> Addressing the broader issue of </a:t>
            </a:r>
            <a:r>
              <a:rPr lang="en-US" sz="2000" b="1" u="sng" kern="0" dirty="0">
                <a:solidFill>
                  <a:schemeClr val="bg1"/>
                </a:solidFill>
                <a:latin typeface="+mn-lt"/>
                <a:ea typeface="MS PGothic" pitchFamily="34" charset="-128"/>
                <a:cs typeface="+mn-cs"/>
              </a:rPr>
              <a:t>CONNECTIONS</a:t>
            </a:r>
            <a:r>
              <a:rPr lang="en-US" sz="2000" kern="0" dirty="0">
                <a:latin typeface="+mn-lt"/>
                <a:ea typeface="MS PGothic" pitchFamily="34" charset="-128"/>
                <a:cs typeface="+mn-cs"/>
              </a:rPr>
              <a:t> vs. </a:t>
            </a:r>
            <a:r>
              <a:rPr lang="en-US" sz="2000" b="1" u="sng" kern="0" dirty="0">
                <a:solidFill>
                  <a:schemeClr val="bg1"/>
                </a:solidFill>
                <a:latin typeface="+mn-lt"/>
                <a:ea typeface="MS PGothic" pitchFamily="34" charset="-128"/>
                <a:cs typeface="+mn-cs"/>
              </a:rPr>
              <a:t>DETECTION</a:t>
            </a:r>
          </a:p>
          <a:p>
            <a:pPr marL="1200150" lvl="2" indent="-285750" defTabSz="-13873163" fontAlgn="auto">
              <a:lnSpc>
                <a:spcPct val="90000"/>
              </a:lnSpc>
              <a:spcBef>
                <a:spcPts val="0"/>
              </a:spcBef>
              <a:spcAft>
                <a:spcPts val="0"/>
              </a:spcAft>
              <a:buClr>
                <a:schemeClr val="tx2"/>
              </a:buClr>
              <a:buFont typeface="Wingdings 2" pitchFamily="18" charset="2"/>
              <a:buBlip>
                <a:blip r:embed="rId4"/>
              </a:buBlip>
              <a:defRPr/>
            </a:pPr>
            <a:r>
              <a:rPr lang="en-US" sz="2000" kern="0" dirty="0">
                <a:latin typeface="+mn-lt"/>
                <a:ea typeface="MS PGothic" pitchFamily="34" charset="-128"/>
                <a:cs typeface="+mn-cs"/>
              </a:rPr>
              <a:t>Detection is critical, but</a:t>
            </a:r>
            <a:r>
              <a:rPr lang="en-US" sz="2000" kern="0" dirty="0">
                <a:solidFill>
                  <a:schemeClr val="accent4"/>
                </a:solidFill>
                <a:latin typeface="+mn-lt"/>
                <a:ea typeface="MS PGothic" pitchFamily="34" charset="-128"/>
                <a:cs typeface="+mn-cs"/>
              </a:rPr>
              <a:t>, </a:t>
            </a:r>
            <a:r>
              <a:rPr lang="en-US" sz="2000" b="1" u="sng" kern="0" dirty="0">
                <a:solidFill>
                  <a:schemeClr val="bg1"/>
                </a:solidFill>
                <a:latin typeface="+mn-lt"/>
                <a:ea typeface="MS PGothic" pitchFamily="34" charset="-128"/>
                <a:cs typeface="+mn-cs"/>
              </a:rPr>
              <a:t>SCALABILITY</a:t>
            </a:r>
            <a:r>
              <a:rPr lang="en-US" sz="2000" kern="0" dirty="0">
                <a:solidFill>
                  <a:schemeClr val="bg1"/>
                </a:solidFill>
                <a:latin typeface="+mn-lt"/>
                <a:ea typeface="MS PGothic" pitchFamily="34" charset="-128"/>
                <a:cs typeface="+mn-cs"/>
              </a:rPr>
              <a:t> </a:t>
            </a:r>
            <a:r>
              <a:rPr lang="en-US" sz="2000" kern="0" dirty="0">
                <a:latin typeface="+mn-lt"/>
                <a:ea typeface="MS PGothic" pitchFamily="34" charset="-128"/>
                <a:cs typeface="+mn-cs"/>
              </a:rPr>
              <a:t>is mandatory!</a:t>
            </a:r>
          </a:p>
          <a:p>
            <a:pPr marL="1200150" lvl="2" indent="-285750" defTabSz="-13873163" fontAlgn="auto">
              <a:lnSpc>
                <a:spcPct val="90000"/>
              </a:lnSpc>
              <a:spcBef>
                <a:spcPts val="0"/>
              </a:spcBef>
              <a:spcAft>
                <a:spcPts val="0"/>
              </a:spcAft>
              <a:buClr>
                <a:schemeClr val="tx2"/>
              </a:buClr>
              <a:buFont typeface="Wingdings 2" pitchFamily="18" charset="2"/>
              <a:buBlip>
                <a:blip r:embed="rId4"/>
              </a:buBlip>
              <a:defRPr/>
            </a:pPr>
            <a:r>
              <a:rPr lang="en-US" sz="2000" kern="0" dirty="0">
                <a:latin typeface="+mn-lt"/>
                <a:ea typeface="MS PGothic" pitchFamily="34" charset="-128"/>
                <a:cs typeface="+mn-cs"/>
              </a:rPr>
              <a:t>Spam is still trending towards massive growth (see below)</a:t>
            </a:r>
          </a:p>
          <a:p>
            <a:pPr marL="1200150" lvl="2" indent="-285750" defTabSz="-13873163" fontAlgn="auto">
              <a:lnSpc>
                <a:spcPct val="90000"/>
              </a:lnSpc>
              <a:spcBef>
                <a:spcPts val="0"/>
              </a:spcBef>
              <a:spcAft>
                <a:spcPts val="0"/>
              </a:spcAft>
              <a:buClr>
                <a:schemeClr val="tx2"/>
              </a:buClr>
              <a:buFont typeface="Wingdings 2" pitchFamily="18" charset="2"/>
              <a:buBlip>
                <a:blip r:embed="rId4"/>
              </a:buBlip>
              <a:defRPr/>
            </a:pPr>
            <a:r>
              <a:rPr lang="en-US" sz="2000" kern="0" dirty="0">
                <a:latin typeface="+mn-lt"/>
                <a:ea typeface="MS PGothic" pitchFamily="34" charset="-128"/>
                <a:cs typeface="+mn-cs"/>
              </a:rPr>
              <a:t>Virus and Spam activity is becoming more concentrated:</a:t>
            </a:r>
          </a:p>
          <a:p>
            <a:pPr marL="1657350" lvl="3" indent="-285750" defTabSz="-13873163" fontAlgn="auto">
              <a:lnSpc>
                <a:spcPct val="90000"/>
              </a:lnSpc>
              <a:spcBef>
                <a:spcPts val="0"/>
              </a:spcBef>
              <a:spcAft>
                <a:spcPts val="0"/>
              </a:spcAft>
              <a:buClr>
                <a:schemeClr val="tx2"/>
              </a:buClr>
              <a:buFont typeface="Wingdings 2" pitchFamily="18" charset="2"/>
              <a:buBlip>
                <a:blip r:embed="rId4"/>
              </a:buBlip>
              <a:defRPr/>
            </a:pPr>
            <a:r>
              <a:rPr lang="en-US" sz="2000" kern="0" dirty="0">
                <a:latin typeface="+mn-lt"/>
                <a:ea typeface="MS PGothic" pitchFamily="34" charset="-128"/>
                <a:cs typeface="+mn-cs"/>
              </a:rPr>
              <a:t>Massive traffic within a small window (several hours)</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Rectangle 5120"/>
          <p:cNvPicPr>
            <a:picLocks noChangeAspect="1" noChangeArrowheads="1"/>
          </p:cNvPicPr>
          <p:nvPr/>
        </p:nvPicPr>
        <p:blipFill>
          <a:blip r:embed="rId3" cstate="print"/>
          <a:srcRect/>
          <a:stretch>
            <a:fillRect/>
          </a:stretch>
        </p:blipFill>
        <p:spPr bwMode="auto">
          <a:xfrm>
            <a:off x="384175" y="5364163"/>
            <a:ext cx="8374063" cy="1057275"/>
          </a:xfrm>
          <a:prstGeom prst="rect">
            <a:avLst/>
          </a:prstGeom>
          <a:noFill/>
          <a:ln w="9525">
            <a:noFill/>
            <a:miter lim="800000"/>
            <a:headEnd/>
            <a:tailEnd/>
          </a:ln>
        </p:spPr>
      </p:pic>
      <p:pic>
        <p:nvPicPr>
          <p:cNvPr id="27651" name="Rectangle 5121"/>
          <p:cNvPicPr>
            <a:picLocks noChangeAspect="1" noChangeArrowheads="1"/>
          </p:cNvPicPr>
          <p:nvPr/>
        </p:nvPicPr>
        <p:blipFill>
          <a:blip r:embed="rId4" cstate="print"/>
          <a:srcRect/>
          <a:stretch>
            <a:fillRect/>
          </a:stretch>
        </p:blipFill>
        <p:spPr bwMode="auto">
          <a:xfrm>
            <a:off x="3171825" y="1322388"/>
            <a:ext cx="2824163" cy="4146550"/>
          </a:xfrm>
          <a:prstGeom prst="rect">
            <a:avLst/>
          </a:prstGeom>
          <a:noFill/>
          <a:ln w="9525">
            <a:noFill/>
            <a:miter lim="800000"/>
            <a:headEnd/>
            <a:tailEnd/>
          </a:ln>
        </p:spPr>
      </p:pic>
      <p:pic>
        <p:nvPicPr>
          <p:cNvPr id="27652" name="Rectangle 5122"/>
          <p:cNvPicPr>
            <a:picLocks noChangeAspect="1" noChangeArrowheads="1"/>
          </p:cNvPicPr>
          <p:nvPr/>
        </p:nvPicPr>
        <p:blipFill>
          <a:blip r:embed="rId4" cstate="print"/>
          <a:srcRect/>
          <a:stretch>
            <a:fillRect/>
          </a:stretch>
        </p:blipFill>
        <p:spPr bwMode="auto">
          <a:xfrm>
            <a:off x="6010275" y="1322388"/>
            <a:ext cx="2824163" cy="4146550"/>
          </a:xfrm>
          <a:prstGeom prst="rect">
            <a:avLst/>
          </a:prstGeom>
          <a:noFill/>
          <a:ln w="9525">
            <a:noFill/>
            <a:miter lim="800000"/>
            <a:headEnd/>
            <a:tailEnd/>
          </a:ln>
        </p:spPr>
      </p:pic>
      <p:pic>
        <p:nvPicPr>
          <p:cNvPr id="27653" name="Rectangle 5123"/>
          <p:cNvPicPr>
            <a:picLocks noChangeAspect="1" noChangeArrowheads="1"/>
          </p:cNvPicPr>
          <p:nvPr/>
        </p:nvPicPr>
        <p:blipFill>
          <a:blip r:embed="rId4" cstate="print"/>
          <a:srcRect/>
          <a:stretch>
            <a:fillRect/>
          </a:stretch>
        </p:blipFill>
        <p:spPr bwMode="auto">
          <a:xfrm>
            <a:off x="333375" y="1322388"/>
            <a:ext cx="2824163" cy="4146550"/>
          </a:xfrm>
          <a:prstGeom prst="rect">
            <a:avLst/>
          </a:prstGeom>
          <a:noFill/>
          <a:ln w="9525">
            <a:noFill/>
            <a:miter lim="800000"/>
            <a:headEnd/>
            <a:tailEnd/>
          </a:ln>
        </p:spPr>
      </p:pic>
      <p:sp>
        <p:nvSpPr>
          <p:cNvPr id="27654" name="TextBox 5124"/>
          <p:cNvSpPr txBox="1">
            <a:spLocks noChangeArrowheads="1"/>
          </p:cNvSpPr>
          <p:nvPr/>
        </p:nvSpPr>
        <p:spPr bwMode="auto">
          <a:xfrm>
            <a:off x="460375" y="3214688"/>
            <a:ext cx="2792413" cy="1881187"/>
          </a:xfrm>
          <a:prstGeom prst="rect">
            <a:avLst/>
          </a:prstGeom>
          <a:noFill/>
          <a:ln w="9525">
            <a:noFill/>
            <a:miter lim="800000"/>
            <a:headEnd/>
            <a:tailEnd/>
          </a:ln>
        </p:spPr>
        <p:txBody>
          <a:bodyPr lIns="91406" tIns="45703" rIns="91406" bIns="45703">
            <a:spAutoFit/>
          </a:bodyPr>
          <a:lstStyle/>
          <a:p>
            <a:pPr marL="292100" indent="-292100">
              <a:lnSpc>
                <a:spcPct val="90000"/>
              </a:lnSpc>
              <a:spcBef>
                <a:spcPct val="30000"/>
              </a:spcBef>
              <a:buClr>
                <a:schemeClr val="tx2"/>
              </a:buClr>
              <a:buFont typeface="Wingdings 2" pitchFamily="18" charset="2"/>
              <a:buBlip>
                <a:blip r:embed="rId5"/>
              </a:buBlip>
            </a:pPr>
            <a:r>
              <a:rPr lang="en-US" sz="1700">
                <a:latin typeface="Segoe" pitchFamily="2" charset="0"/>
              </a:rPr>
              <a:t>High-availability</a:t>
            </a:r>
            <a:br>
              <a:rPr lang="en-US" sz="1700">
                <a:latin typeface="Segoe" pitchFamily="2" charset="0"/>
              </a:rPr>
            </a:br>
            <a:r>
              <a:rPr lang="en-US" sz="1700">
                <a:latin typeface="Segoe" pitchFamily="2" charset="0"/>
              </a:rPr>
              <a:t>Software as a</a:t>
            </a:r>
            <a:br>
              <a:rPr lang="en-US" sz="1700">
                <a:latin typeface="Segoe" pitchFamily="2" charset="0"/>
              </a:rPr>
            </a:br>
            <a:r>
              <a:rPr lang="en-US" sz="1700">
                <a:latin typeface="Segoe" pitchFamily="2" charset="0"/>
              </a:rPr>
              <a:t>Service (SaaS)</a:t>
            </a:r>
          </a:p>
          <a:p>
            <a:pPr marL="292100" indent="-292100">
              <a:lnSpc>
                <a:spcPct val="90000"/>
              </a:lnSpc>
              <a:spcBef>
                <a:spcPct val="30000"/>
              </a:spcBef>
              <a:buClr>
                <a:schemeClr val="tx2"/>
              </a:buClr>
              <a:buFont typeface="Wingdings 2" pitchFamily="18" charset="2"/>
              <a:buBlip>
                <a:blip r:embed="rId5"/>
              </a:buBlip>
            </a:pPr>
            <a:r>
              <a:rPr lang="en-US" sz="1700">
                <a:latin typeface="Segoe" pitchFamily="2" charset="0"/>
              </a:rPr>
              <a:t>Disaster recovery and</a:t>
            </a:r>
            <a:br>
              <a:rPr lang="en-US" sz="1700">
                <a:latin typeface="Segoe" pitchFamily="2" charset="0"/>
              </a:rPr>
            </a:br>
            <a:r>
              <a:rPr lang="en-US" sz="1700">
                <a:latin typeface="Segoe" pitchFamily="2" charset="0"/>
              </a:rPr>
              <a:t>e-mail continuity</a:t>
            </a:r>
          </a:p>
          <a:p>
            <a:pPr marL="292100" indent="-292100">
              <a:lnSpc>
                <a:spcPct val="90000"/>
              </a:lnSpc>
              <a:spcBef>
                <a:spcPct val="30000"/>
              </a:spcBef>
              <a:buClr>
                <a:schemeClr val="tx2"/>
              </a:buClr>
              <a:buFont typeface="Wingdings 2" pitchFamily="18" charset="2"/>
              <a:buBlip>
                <a:blip r:embed="rId5"/>
              </a:buBlip>
            </a:pPr>
            <a:r>
              <a:rPr lang="en-US" sz="1700">
                <a:latin typeface="Segoe" pitchFamily="2" charset="0"/>
              </a:rPr>
              <a:t>SLA-backed uptime</a:t>
            </a:r>
            <a:br>
              <a:rPr lang="en-US" sz="1700">
                <a:latin typeface="Segoe" pitchFamily="2" charset="0"/>
              </a:rPr>
            </a:br>
            <a:r>
              <a:rPr lang="en-US" sz="1700">
                <a:latin typeface="Segoe" pitchFamily="2" charset="0"/>
              </a:rPr>
              <a:t>and performance</a:t>
            </a:r>
          </a:p>
        </p:txBody>
      </p:sp>
      <p:sp>
        <p:nvSpPr>
          <p:cNvPr id="1743876" name="TextBox 1743875"/>
          <p:cNvSpPr txBox="1">
            <a:spLocks noChangeArrowheads="1"/>
          </p:cNvSpPr>
          <p:nvPr/>
        </p:nvSpPr>
        <p:spPr bwMode="auto">
          <a:xfrm>
            <a:off x="3298825" y="3214688"/>
            <a:ext cx="2592388" cy="2114550"/>
          </a:xfrm>
          <a:prstGeom prst="rect">
            <a:avLst/>
          </a:prstGeom>
          <a:noFill/>
          <a:ln w="9525" cap="flat" cmpd="sng" algn="ctr">
            <a:noFill/>
            <a:prstDash val="solid"/>
            <a:miter lim="800000"/>
            <a:headEnd type="none" w="med" len="med"/>
            <a:tailEnd type="none" w="med" len="med"/>
          </a:ln>
          <a:effectLst/>
        </p:spPr>
        <p:txBody>
          <a:bodyPr lIns="91406" tIns="45703" rIns="91406" bIns="45703">
            <a:spAutoFit/>
          </a:bodyPr>
          <a:lstStyle/>
          <a:p>
            <a:pPr marL="292100" indent="-292100">
              <a:lnSpc>
                <a:spcPct val="90000"/>
              </a:lnSpc>
              <a:spcBef>
                <a:spcPct val="30000"/>
              </a:spcBef>
              <a:buClr>
                <a:schemeClr val="tx2"/>
              </a:buClr>
              <a:buFont typeface="Wingdings 2" pitchFamily="18" charset="2"/>
              <a:buBlip>
                <a:blip r:embed="rId5"/>
              </a:buBlip>
              <a:defRPr/>
            </a:pPr>
            <a:r>
              <a:rPr lang="en-US" sz="1700">
                <a:effectLst>
                  <a:outerShdw blurRad="38100" dist="38100" dir="2700000" algn="tl">
                    <a:srgbClr val="000000"/>
                  </a:outerShdw>
                </a:effectLst>
                <a:latin typeface="Segoe" pitchFamily="34" charset="0"/>
              </a:rPr>
              <a:t>Frequently updated spam and virus protection</a:t>
            </a:r>
            <a:endParaRPr lang="en-US">
              <a:latin typeface="Arial" charset="0"/>
            </a:endParaRPr>
          </a:p>
          <a:p>
            <a:pPr marL="292100" indent="-292100">
              <a:lnSpc>
                <a:spcPct val="90000"/>
              </a:lnSpc>
              <a:spcBef>
                <a:spcPct val="30000"/>
              </a:spcBef>
              <a:buClr>
                <a:schemeClr val="tx2"/>
              </a:buClr>
              <a:buFont typeface="Wingdings 2" pitchFamily="18" charset="2"/>
              <a:buBlip>
                <a:blip r:embed="rId5"/>
              </a:buBlip>
              <a:defRPr/>
            </a:pPr>
            <a:r>
              <a:rPr lang="en-US" sz="1700">
                <a:effectLst>
                  <a:outerShdw blurRad="38100" dist="38100" dir="2700000" algn="tl">
                    <a:srgbClr val="000000"/>
                  </a:outerShdw>
                </a:effectLst>
                <a:latin typeface="Segoe" pitchFamily="34" charset="0"/>
              </a:rPr>
              <a:t>Eliminate Port 25 vulnerability</a:t>
            </a:r>
          </a:p>
          <a:p>
            <a:pPr marL="292100" indent="-292100">
              <a:lnSpc>
                <a:spcPct val="90000"/>
              </a:lnSpc>
              <a:spcBef>
                <a:spcPct val="30000"/>
              </a:spcBef>
              <a:buClr>
                <a:schemeClr val="tx2"/>
              </a:buClr>
              <a:buFont typeface="Wingdings 2" pitchFamily="18" charset="2"/>
              <a:buBlip>
                <a:blip r:embed="rId5"/>
              </a:buBlip>
              <a:defRPr/>
            </a:pPr>
            <a:r>
              <a:rPr lang="en-US" sz="1700">
                <a:effectLst>
                  <a:outerShdw blurRad="38100" dist="38100" dir="2700000" algn="tl">
                    <a:srgbClr val="000000"/>
                  </a:outerShdw>
                </a:effectLst>
                <a:latin typeface="Segoe" pitchFamily="34" charset="0"/>
              </a:rPr>
              <a:t>Address security concerns outside</a:t>
            </a:r>
            <a:br>
              <a:rPr lang="en-US" sz="1700">
                <a:effectLst>
                  <a:outerShdw blurRad="38100" dist="38100" dir="2700000" algn="tl">
                    <a:srgbClr val="000000"/>
                  </a:outerShdw>
                </a:effectLst>
                <a:latin typeface="Segoe" pitchFamily="34" charset="0"/>
              </a:rPr>
            </a:br>
            <a:r>
              <a:rPr lang="en-US" sz="1700">
                <a:effectLst>
                  <a:outerShdw blurRad="38100" dist="38100" dir="2700000" algn="tl">
                    <a:srgbClr val="000000"/>
                  </a:outerShdw>
                </a:effectLst>
                <a:latin typeface="Segoe" pitchFamily="34" charset="0"/>
              </a:rPr>
              <a:t>the network </a:t>
            </a:r>
          </a:p>
        </p:txBody>
      </p:sp>
      <p:sp>
        <p:nvSpPr>
          <p:cNvPr id="1743877" name="TextBox 1743876"/>
          <p:cNvSpPr txBox="1">
            <a:spLocks noChangeArrowheads="1"/>
          </p:cNvSpPr>
          <p:nvPr/>
        </p:nvSpPr>
        <p:spPr bwMode="auto">
          <a:xfrm>
            <a:off x="6121400" y="3214688"/>
            <a:ext cx="2517775" cy="1881187"/>
          </a:xfrm>
          <a:prstGeom prst="rect">
            <a:avLst/>
          </a:prstGeom>
          <a:noFill/>
          <a:ln w="9525" cap="flat" cmpd="sng" algn="ctr">
            <a:noFill/>
            <a:prstDash val="solid"/>
            <a:miter lim="800000"/>
            <a:headEnd type="none" w="med" len="med"/>
            <a:tailEnd type="none" w="med" len="med"/>
          </a:ln>
          <a:effectLst/>
        </p:spPr>
        <p:txBody>
          <a:bodyPr lIns="91406" tIns="45703" rIns="91406" bIns="45703">
            <a:spAutoFit/>
          </a:bodyPr>
          <a:lstStyle/>
          <a:p>
            <a:pPr marL="292100" indent="-292100">
              <a:lnSpc>
                <a:spcPct val="90000"/>
              </a:lnSpc>
              <a:spcBef>
                <a:spcPct val="30000"/>
              </a:spcBef>
              <a:buClr>
                <a:schemeClr val="tx2"/>
              </a:buClr>
              <a:buFont typeface="Wingdings 2" pitchFamily="18" charset="2"/>
              <a:buBlip>
                <a:blip r:embed="rId5"/>
              </a:buBlip>
              <a:defRPr/>
            </a:pPr>
            <a:r>
              <a:rPr lang="en-US" sz="1700">
                <a:effectLst>
                  <a:outerShdw blurRad="38100" dist="38100" dir="2700000" algn="tl">
                    <a:srgbClr val="000000"/>
                  </a:outerShdw>
                </a:effectLst>
                <a:latin typeface="Segoe" pitchFamily="34" charset="0"/>
              </a:rPr>
              <a:t>Reduce Cost of Operations</a:t>
            </a:r>
            <a:endParaRPr lang="en-US">
              <a:latin typeface="Arial" charset="0"/>
            </a:endParaRPr>
          </a:p>
          <a:p>
            <a:pPr marL="292100" indent="-292100">
              <a:lnSpc>
                <a:spcPct val="90000"/>
              </a:lnSpc>
              <a:spcBef>
                <a:spcPct val="30000"/>
              </a:spcBef>
              <a:buClr>
                <a:schemeClr val="tx2"/>
              </a:buClr>
              <a:buFont typeface="Wingdings 2" pitchFamily="18" charset="2"/>
              <a:buBlip>
                <a:blip r:embed="rId5"/>
              </a:buBlip>
              <a:defRPr/>
            </a:pPr>
            <a:r>
              <a:rPr lang="en-US" sz="1700">
                <a:effectLst>
                  <a:outerShdw blurRad="38100" dist="38100" dir="2700000" algn="tl">
                    <a:srgbClr val="000000"/>
                  </a:outerShdw>
                </a:effectLst>
                <a:latin typeface="Segoe" pitchFamily="34" charset="0"/>
              </a:rPr>
              <a:t>Streamline management resources</a:t>
            </a:r>
          </a:p>
          <a:p>
            <a:pPr marL="292100" indent="-292100">
              <a:lnSpc>
                <a:spcPct val="90000"/>
              </a:lnSpc>
              <a:spcBef>
                <a:spcPct val="30000"/>
              </a:spcBef>
              <a:buClr>
                <a:schemeClr val="tx2"/>
              </a:buClr>
              <a:buFont typeface="Wingdings 2" pitchFamily="18" charset="2"/>
              <a:buBlip>
                <a:blip r:embed="rId5"/>
              </a:buBlip>
              <a:defRPr/>
            </a:pPr>
            <a:r>
              <a:rPr lang="en-US" sz="1700">
                <a:effectLst>
                  <a:outerShdw blurRad="38100" dist="38100" dir="2700000" algn="tl">
                    <a:srgbClr val="000000"/>
                  </a:outerShdw>
                </a:effectLst>
                <a:latin typeface="Segoe" pitchFamily="34" charset="0"/>
              </a:rPr>
              <a:t>Minimize additional capital investment</a:t>
            </a:r>
          </a:p>
        </p:txBody>
      </p:sp>
      <p:grpSp>
        <p:nvGrpSpPr>
          <p:cNvPr id="2" name="Group 30"/>
          <p:cNvGrpSpPr>
            <a:grpSpLocks noChangeAspect="1"/>
          </p:cNvGrpSpPr>
          <p:nvPr/>
        </p:nvGrpSpPr>
        <p:grpSpPr bwMode="auto">
          <a:xfrm>
            <a:off x="6772275" y="1574800"/>
            <a:ext cx="1201738" cy="1031875"/>
            <a:chOff x="4077" y="534"/>
            <a:chExt cx="1106" cy="951"/>
          </a:xfrm>
        </p:grpSpPr>
        <p:pic>
          <p:nvPicPr>
            <p:cNvPr id="27671" name="Rectangle 5141"/>
            <p:cNvPicPr>
              <a:picLocks noChangeAspect="1" noChangeArrowheads="1"/>
            </p:cNvPicPr>
            <p:nvPr/>
          </p:nvPicPr>
          <p:blipFill>
            <a:blip r:embed="rId6" cstate="print"/>
            <a:srcRect/>
            <a:stretch>
              <a:fillRect/>
            </a:stretch>
          </p:blipFill>
          <p:spPr bwMode="auto">
            <a:xfrm>
              <a:off x="4077" y="704"/>
              <a:ext cx="1106" cy="781"/>
            </a:xfrm>
            <a:prstGeom prst="rect">
              <a:avLst/>
            </a:prstGeom>
            <a:noFill/>
            <a:ln w="9525">
              <a:noFill/>
              <a:miter lim="800000"/>
              <a:headEnd/>
              <a:tailEnd/>
            </a:ln>
          </p:spPr>
        </p:pic>
        <p:pic>
          <p:nvPicPr>
            <p:cNvPr id="27672" name="Rectangle 5142"/>
            <p:cNvPicPr>
              <a:picLocks noChangeAspect="1" noChangeArrowheads="1"/>
            </p:cNvPicPr>
            <p:nvPr/>
          </p:nvPicPr>
          <p:blipFill>
            <a:blip r:embed="rId7" cstate="print"/>
            <a:srcRect/>
            <a:stretch>
              <a:fillRect/>
            </a:stretch>
          </p:blipFill>
          <p:spPr bwMode="auto">
            <a:xfrm>
              <a:off x="4335" y="534"/>
              <a:ext cx="756" cy="759"/>
            </a:xfrm>
            <a:prstGeom prst="rect">
              <a:avLst/>
            </a:prstGeom>
            <a:noFill/>
            <a:ln w="9525">
              <a:noFill/>
              <a:miter lim="800000"/>
              <a:headEnd/>
              <a:tailEnd/>
            </a:ln>
          </p:spPr>
        </p:pic>
      </p:grpSp>
      <p:grpSp>
        <p:nvGrpSpPr>
          <p:cNvPr id="3" name="Group 28"/>
          <p:cNvGrpSpPr>
            <a:grpSpLocks noChangeAspect="1"/>
          </p:cNvGrpSpPr>
          <p:nvPr/>
        </p:nvGrpSpPr>
        <p:grpSpPr bwMode="auto">
          <a:xfrm>
            <a:off x="3941763" y="1577975"/>
            <a:ext cx="1471612" cy="1028700"/>
            <a:chOff x="2330" y="540"/>
            <a:chExt cx="1355" cy="947"/>
          </a:xfrm>
        </p:grpSpPr>
        <p:pic>
          <p:nvPicPr>
            <p:cNvPr id="27669" name="Rectangle 5139"/>
            <p:cNvPicPr>
              <a:picLocks noChangeAspect="1" noChangeArrowheads="1"/>
            </p:cNvPicPr>
            <p:nvPr/>
          </p:nvPicPr>
          <p:blipFill>
            <a:blip r:embed="rId6" cstate="print"/>
            <a:srcRect/>
            <a:stretch>
              <a:fillRect/>
            </a:stretch>
          </p:blipFill>
          <p:spPr bwMode="auto">
            <a:xfrm>
              <a:off x="2330" y="706"/>
              <a:ext cx="1106" cy="781"/>
            </a:xfrm>
            <a:prstGeom prst="rect">
              <a:avLst/>
            </a:prstGeom>
            <a:noFill/>
            <a:ln w="9525">
              <a:noFill/>
              <a:miter lim="800000"/>
              <a:headEnd/>
              <a:tailEnd/>
            </a:ln>
          </p:spPr>
        </p:pic>
        <p:pic>
          <p:nvPicPr>
            <p:cNvPr id="27670" name="Rectangle 5140"/>
            <p:cNvPicPr>
              <a:picLocks noChangeAspect="1" noChangeArrowheads="1"/>
            </p:cNvPicPr>
            <p:nvPr/>
          </p:nvPicPr>
          <p:blipFill>
            <a:blip r:embed="rId8" cstate="print"/>
            <a:srcRect/>
            <a:stretch>
              <a:fillRect/>
            </a:stretch>
          </p:blipFill>
          <p:spPr bwMode="auto">
            <a:xfrm>
              <a:off x="2566" y="540"/>
              <a:ext cx="1119" cy="873"/>
            </a:xfrm>
            <a:prstGeom prst="rect">
              <a:avLst/>
            </a:prstGeom>
            <a:noFill/>
            <a:ln w="9525">
              <a:noFill/>
              <a:miter lim="800000"/>
              <a:headEnd/>
              <a:tailEnd/>
            </a:ln>
          </p:spPr>
        </p:pic>
      </p:grpSp>
      <p:grpSp>
        <p:nvGrpSpPr>
          <p:cNvPr id="4" name="Group 31"/>
          <p:cNvGrpSpPr>
            <a:grpSpLocks noChangeAspect="1"/>
          </p:cNvGrpSpPr>
          <p:nvPr/>
        </p:nvGrpSpPr>
        <p:grpSpPr bwMode="auto">
          <a:xfrm>
            <a:off x="1089025" y="1431925"/>
            <a:ext cx="1201738" cy="1174750"/>
            <a:chOff x="413" y="332"/>
            <a:chExt cx="1106" cy="1081"/>
          </a:xfrm>
        </p:grpSpPr>
        <p:pic>
          <p:nvPicPr>
            <p:cNvPr id="27667" name="Rectangle 5137"/>
            <p:cNvPicPr>
              <a:picLocks noChangeAspect="1" noChangeArrowheads="1"/>
            </p:cNvPicPr>
            <p:nvPr/>
          </p:nvPicPr>
          <p:blipFill>
            <a:blip r:embed="rId6" cstate="print"/>
            <a:srcRect/>
            <a:stretch>
              <a:fillRect/>
            </a:stretch>
          </p:blipFill>
          <p:spPr bwMode="auto">
            <a:xfrm>
              <a:off x="413" y="632"/>
              <a:ext cx="1106" cy="781"/>
            </a:xfrm>
            <a:prstGeom prst="rect">
              <a:avLst/>
            </a:prstGeom>
            <a:noFill/>
            <a:ln w="9525">
              <a:noFill/>
              <a:miter lim="800000"/>
              <a:headEnd/>
              <a:tailEnd/>
            </a:ln>
          </p:spPr>
        </p:pic>
        <p:pic>
          <p:nvPicPr>
            <p:cNvPr id="27668" name="Rectangle 5138"/>
            <p:cNvPicPr>
              <a:picLocks noChangeAspect="1"/>
            </p:cNvPicPr>
            <p:nvPr/>
          </p:nvPicPr>
          <p:blipFill>
            <a:blip r:embed="rId9" cstate="print"/>
            <a:srcRect/>
            <a:stretch>
              <a:fillRect/>
            </a:stretch>
          </p:blipFill>
          <p:spPr bwMode="auto">
            <a:xfrm>
              <a:off x="623" y="332"/>
              <a:ext cx="643" cy="896"/>
            </a:xfrm>
            <a:prstGeom prst="rect">
              <a:avLst/>
            </a:prstGeom>
            <a:noFill/>
            <a:ln w="9525">
              <a:noFill/>
              <a:miter lim="800000"/>
              <a:headEnd/>
              <a:tailEnd/>
            </a:ln>
          </p:spPr>
        </p:pic>
      </p:grpSp>
      <p:sp>
        <p:nvSpPr>
          <p:cNvPr id="6156" name="Rectangle 6155"/>
          <p:cNvSpPr>
            <a:spLocks noChangeArrowheads="1"/>
          </p:cNvSpPr>
          <p:nvPr/>
        </p:nvSpPr>
        <p:spPr bwMode="auto">
          <a:xfrm>
            <a:off x="234950" y="5454650"/>
            <a:ext cx="8523288" cy="1374775"/>
          </a:xfrm>
          <a:prstGeom prst="rect">
            <a:avLst/>
          </a:prstGeom>
          <a:noFill/>
          <a:ln w="9525" cap="flat" cmpd="sng" algn="ctr">
            <a:noFill/>
            <a:prstDash val="solid"/>
            <a:miter lim="800000"/>
            <a:headEnd type="none" w="med" len="med"/>
            <a:tailEnd type="none" w="med" len="med"/>
          </a:ln>
          <a:effectLst/>
        </p:spPr>
        <p:txBody>
          <a:bodyPr>
            <a:spAutoFit/>
          </a:bodyPr>
          <a:lstStyle/>
          <a:p>
            <a:pPr algn="ctr">
              <a:defRPr/>
            </a:pPr>
            <a:r>
              <a:rPr lang="en-US" sz="1600">
                <a:effectLst>
                  <a:outerShdw blurRad="38100" dist="38100" dir="2700000" algn="tl">
                    <a:srgbClr val="000000"/>
                  </a:outerShdw>
                </a:effectLst>
                <a:latin typeface="Segoe" pitchFamily="34" charset="0"/>
              </a:rPr>
              <a:t>“SaaS providers actually offer better data security and better application reliability</a:t>
            </a:r>
            <a:br>
              <a:rPr lang="en-US" sz="1600">
                <a:effectLst>
                  <a:outerShdw blurRad="38100" dist="38100" dir="2700000" algn="tl">
                    <a:srgbClr val="000000"/>
                  </a:outerShdw>
                </a:effectLst>
                <a:latin typeface="Segoe" pitchFamily="34" charset="0"/>
              </a:rPr>
            </a:br>
            <a:r>
              <a:rPr lang="en-US" sz="1600">
                <a:effectLst>
                  <a:outerShdw blurRad="38100" dist="38100" dir="2700000" algn="tl">
                    <a:srgbClr val="000000"/>
                  </a:outerShdw>
                </a:effectLst>
                <a:latin typeface="Segoe" pitchFamily="34" charset="0"/>
              </a:rPr>
              <a:t>than in-house operations, because the data center are up to date with</a:t>
            </a:r>
            <a:br>
              <a:rPr lang="en-US" sz="1600">
                <a:effectLst>
                  <a:outerShdw blurRad="38100" dist="38100" dir="2700000" algn="tl">
                    <a:srgbClr val="000000"/>
                  </a:outerShdw>
                </a:effectLst>
                <a:latin typeface="Segoe" pitchFamily="34" charset="0"/>
              </a:rPr>
            </a:br>
            <a:r>
              <a:rPr lang="en-US" sz="1600">
                <a:effectLst>
                  <a:outerShdw blurRad="38100" dist="38100" dir="2700000" algn="tl">
                    <a:srgbClr val="000000"/>
                  </a:outerShdw>
                </a:effectLst>
                <a:latin typeface="Segoe" pitchFamily="34" charset="0"/>
              </a:rPr>
              <a:t>security management and have built-in redundancy”</a:t>
            </a:r>
            <a:r>
              <a:rPr lang="en-US" sz="1200">
                <a:effectLst>
                  <a:outerShdw blurRad="38100" dist="38100" dir="2700000" algn="tl">
                    <a:srgbClr val="000000"/>
                  </a:outerShdw>
                </a:effectLst>
                <a:latin typeface="Segoe" pitchFamily="34" charset="0"/>
              </a:rPr>
              <a:t/>
            </a:r>
            <a:br>
              <a:rPr lang="en-US" sz="1200">
                <a:effectLst>
                  <a:outerShdw blurRad="38100" dist="38100" dir="2700000" algn="tl">
                    <a:srgbClr val="000000"/>
                  </a:outerShdw>
                </a:effectLst>
                <a:latin typeface="Segoe" pitchFamily="34" charset="0"/>
              </a:rPr>
            </a:br>
            <a:endParaRPr lang="en-US" sz="1600">
              <a:effectLst>
                <a:outerShdw blurRad="38100" dist="38100" dir="2700000" algn="tl">
                  <a:srgbClr val="000000"/>
                </a:outerShdw>
              </a:effectLst>
              <a:latin typeface="Segoe" pitchFamily="34" charset="0"/>
            </a:endParaRPr>
          </a:p>
          <a:p>
            <a:pPr algn="ctr">
              <a:defRPr/>
            </a:pPr>
            <a:r>
              <a:rPr lang="en-US" sz="1000">
                <a:effectLst>
                  <a:outerShdw blurRad="38100" dist="38100" dir="2700000" algn="tl">
                    <a:srgbClr val="000000"/>
                  </a:outerShdw>
                </a:effectLst>
                <a:latin typeface="Segoe" pitchFamily="34" charset="0"/>
              </a:rPr>
              <a:t>Beth Enslow, senior vice president, Enterprise Research, Aberdeen Group</a:t>
            </a:r>
          </a:p>
          <a:p>
            <a:pPr algn="ctr">
              <a:defRPr/>
            </a:pPr>
            <a:r>
              <a:rPr lang="en-US" sz="1000">
                <a:effectLst>
                  <a:outerShdw blurRad="38100" dist="38100" dir="2700000" algn="tl">
                    <a:srgbClr val="000000"/>
                  </a:outerShdw>
                </a:effectLst>
                <a:latin typeface="Segoe" pitchFamily="34" charset="0"/>
              </a:rPr>
              <a:t>Global Supply Chain Benchmark Report (Aug. 2006)</a:t>
            </a:r>
          </a:p>
        </p:txBody>
      </p:sp>
      <p:sp>
        <p:nvSpPr>
          <p:cNvPr id="17" name="Rectangle 16"/>
          <p:cNvSpPr>
            <a:spLocks noChangeArrowheads="1"/>
          </p:cNvSpPr>
          <p:nvPr/>
        </p:nvSpPr>
        <p:spPr bwMode="auto">
          <a:xfrm>
            <a:off x="722313" y="2562225"/>
            <a:ext cx="1935162" cy="641350"/>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altLang="ja-JP" sz="2000">
                <a:solidFill>
                  <a:srgbClr val="FFCC00"/>
                </a:solidFill>
                <a:effectLst>
                  <a:outerShdw blurRad="38100" dist="38100" dir="2700000" algn="tl">
                    <a:srgbClr val="000000"/>
                  </a:outerShdw>
                </a:effectLst>
                <a:latin typeface="Segoe" pitchFamily="34" charset="0"/>
                <a:ea typeface="ＭＳ Ｐゴシック" charset="-128"/>
              </a:rPr>
              <a:t>Enterprise-Class</a:t>
            </a:r>
            <a:r>
              <a:rPr lang="en-US" altLang="ja-JP" sz="1600">
                <a:solidFill>
                  <a:srgbClr val="000000"/>
                </a:solidFill>
                <a:latin typeface="Segoe" pitchFamily="34" charset="0"/>
                <a:ea typeface="ＭＳ Ｐゴシック" charset="-128"/>
              </a:rPr>
              <a:t/>
            </a:r>
            <a:br>
              <a:rPr lang="en-US" altLang="ja-JP" sz="1600">
                <a:solidFill>
                  <a:srgbClr val="000000"/>
                </a:solidFill>
                <a:latin typeface="Segoe" pitchFamily="34" charset="0"/>
                <a:ea typeface="ＭＳ Ｐゴシック" charset="-128"/>
              </a:rPr>
            </a:br>
            <a:r>
              <a:rPr lang="en-US" altLang="ja-JP" sz="2000">
                <a:solidFill>
                  <a:srgbClr val="FFCC00"/>
                </a:solidFill>
                <a:effectLst>
                  <a:outerShdw blurRad="38100" dist="38100" dir="2700000" algn="tl">
                    <a:srgbClr val="000000"/>
                  </a:outerShdw>
                </a:effectLst>
                <a:latin typeface="Segoe" pitchFamily="34" charset="0"/>
                <a:ea typeface="ＭＳ Ｐゴシック" charset="-128"/>
              </a:rPr>
              <a:t>Reliability</a:t>
            </a:r>
            <a:endParaRPr lang="en-US" sz="2000">
              <a:solidFill>
                <a:srgbClr val="FFCC00"/>
              </a:solidFill>
              <a:effectLst>
                <a:outerShdw blurRad="38100" dist="38100" dir="2700000" algn="tl">
                  <a:srgbClr val="000000"/>
                </a:outerShdw>
              </a:effectLst>
              <a:latin typeface="Segoe" pitchFamily="34" charset="0"/>
            </a:endParaRPr>
          </a:p>
        </p:txBody>
      </p:sp>
      <p:sp>
        <p:nvSpPr>
          <p:cNvPr id="19" name="Rectangle 18"/>
          <p:cNvSpPr>
            <a:spLocks noChangeArrowheads="1"/>
          </p:cNvSpPr>
          <p:nvPr/>
        </p:nvSpPr>
        <p:spPr bwMode="auto">
          <a:xfrm>
            <a:off x="3908425" y="2562225"/>
            <a:ext cx="1335088" cy="641350"/>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altLang="ja-JP" sz="2000">
                <a:solidFill>
                  <a:srgbClr val="FFCC00"/>
                </a:solidFill>
                <a:effectLst>
                  <a:outerShdw blurRad="38100" dist="38100" dir="2700000" algn="tl">
                    <a:srgbClr val="000000"/>
                  </a:outerShdw>
                </a:effectLst>
                <a:latin typeface="Segoe" pitchFamily="34" charset="0"/>
                <a:ea typeface="ＭＳ Ｐゴシック" charset="-128"/>
              </a:rPr>
              <a:t>Active</a:t>
            </a:r>
            <a:r>
              <a:rPr lang="en-US" altLang="ja-JP" sz="1600">
                <a:solidFill>
                  <a:srgbClr val="000000"/>
                </a:solidFill>
                <a:latin typeface="Segoe" pitchFamily="34" charset="0"/>
                <a:ea typeface="ＭＳ Ｐゴシック" charset="-128"/>
              </a:rPr>
              <a:t/>
            </a:r>
            <a:br>
              <a:rPr lang="en-US" altLang="ja-JP" sz="1600">
                <a:solidFill>
                  <a:srgbClr val="000000"/>
                </a:solidFill>
                <a:latin typeface="Segoe" pitchFamily="34" charset="0"/>
                <a:ea typeface="ＭＳ Ｐゴシック" charset="-128"/>
              </a:rPr>
            </a:br>
            <a:r>
              <a:rPr lang="en-US" altLang="ja-JP" sz="2000">
                <a:solidFill>
                  <a:srgbClr val="FFCC00"/>
                </a:solidFill>
                <a:effectLst>
                  <a:outerShdw blurRad="38100" dist="38100" dir="2700000" algn="tl">
                    <a:srgbClr val="000000"/>
                  </a:outerShdw>
                </a:effectLst>
                <a:latin typeface="Segoe" pitchFamily="34" charset="0"/>
                <a:ea typeface="ＭＳ Ｐゴシック" charset="-128"/>
              </a:rPr>
              <a:t>Protection</a:t>
            </a:r>
            <a:endParaRPr lang="en-US" sz="2000">
              <a:solidFill>
                <a:srgbClr val="FFCC00"/>
              </a:solidFill>
              <a:effectLst>
                <a:outerShdw blurRad="38100" dist="38100" dir="2700000" algn="tl">
                  <a:srgbClr val="000000"/>
                </a:outerShdw>
              </a:effectLst>
              <a:latin typeface="Segoe" pitchFamily="34" charset="0"/>
            </a:endParaRPr>
          </a:p>
        </p:txBody>
      </p:sp>
      <p:sp>
        <p:nvSpPr>
          <p:cNvPr id="20" name="Rectangle 19"/>
          <p:cNvSpPr>
            <a:spLocks noChangeArrowheads="1"/>
          </p:cNvSpPr>
          <p:nvPr/>
        </p:nvSpPr>
        <p:spPr bwMode="auto">
          <a:xfrm>
            <a:off x="6535738" y="2562225"/>
            <a:ext cx="1673225" cy="641350"/>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lnSpc>
                <a:spcPct val="90000"/>
              </a:lnSpc>
              <a:spcBef>
                <a:spcPct val="20000"/>
              </a:spcBef>
              <a:defRPr/>
            </a:pPr>
            <a:r>
              <a:rPr lang="en-US" altLang="ja-JP" sz="2000">
                <a:solidFill>
                  <a:srgbClr val="FFCC00"/>
                </a:solidFill>
                <a:effectLst>
                  <a:outerShdw blurRad="38100" dist="38100" dir="2700000" algn="tl">
                    <a:srgbClr val="000000"/>
                  </a:outerShdw>
                </a:effectLst>
                <a:latin typeface="Segoe" pitchFamily="34" charset="0"/>
                <a:ea typeface="ＭＳ Ｐゴシック" charset="-128"/>
              </a:rPr>
              <a:t>Simplified </a:t>
            </a:r>
            <a:r>
              <a:rPr lang="en-US" altLang="ja-JP" sz="1600">
                <a:solidFill>
                  <a:srgbClr val="000000"/>
                </a:solidFill>
                <a:latin typeface="Segoe" pitchFamily="34" charset="0"/>
                <a:ea typeface="ＭＳ Ｐゴシック" charset="-128"/>
              </a:rPr>
              <a:t/>
            </a:r>
            <a:br>
              <a:rPr lang="en-US" altLang="ja-JP" sz="1600">
                <a:solidFill>
                  <a:srgbClr val="000000"/>
                </a:solidFill>
                <a:latin typeface="Segoe" pitchFamily="34" charset="0"/>
                <a:ea typeface="ＭＳ Ｐゴシック" charset="-128"/>
              </a:rPr>
            </a:br>
            <a:r>
              <a:rPr lang="en-US" altLang="ja-JP" sz="2000">
                <a:solidFill>
                  <a:srgbClr val="FFCC00"/>
                </a:solidFill>
                <a:effectLst>
                  <a:outerShdw blurRad="38100" dist="38100" dir="2700000" algn="tl">
                    <a:srgbClr val="000000"/>
                  </a:outerShdw>
                </a:effectLst>
                <a:latin typeface="Segoe" pitchFamily="34" charset="0"/>
                <a:ea typeface="ＭＳ Ｐゴシック" charset="-128"/>
              </a:rPr>
              <a:t>Management</a:t>
            </a:r>
            <a:endParaRPr lang="en-US" sz="2000">
              <a:solidFill>
                <a:srgbClr val="FFCC00"/>
              </a:solidFill>
              <a:effectLst>
                <a:outerShdw blurRad="38100" dist="38100" dir="2700000" algn="tl">
                  <a:srgbClr val="000000"/>
                </a:outerShdw>
              </a:effectLst>
              <a:latin typeface="Segoe" pitchFamily="34" charset="0"/>
            </a:endParaRPr>
          </a:p>
        </p:txBody>
      </p:sp>
      <p:sp>
        <p:nvSpPr>
          <p:cNvPr id="6169" name="Title 6168"/>
          <p:cNvSpPr>
            <a:spLocks noGrp="1" noChangeArrowheads="1"/>
          </p:cNvSpPr>
          <p:nvPr>
            <p:ph type="title"/>
          </p:nvPr>
        </p:nvSpPr>
        <p:spPr>
          <a:xfrm>
            <a:off x="0" y="-1670050"/>
            <a:ext cx="11226800" cy="641350"/>
          </a:xfrm>
        </p:spPr>
        <p:txBody>
          <a:bodyPr/>
          <a:lstStyle/>
          <a:p>
            <a:pPr defTabSz="914400" eaLnBrk="1" hangingPunct="1">
              <a:defRPr/>
            </a:pPr>
            <a:r>
              <a:rPr sz="4000" smtClean="0"/>
              <a:t>Hosted Services Help Meet E-mail Challenges</a:t>
            </a:r>
            <a:endParaRPr smtClean="0"/>
          </a:p>
        </p:txBody>
      </p:sp>
      <p:pic>
        <p:nvPicPr>
          <p:cNvPr id="27665" name="Rectangle 5135"/>
          <p:cNvPicPr>
            <a:picLocks noChangeAspect="1" noChangeArrowheads="1"/>
          </p:cNvPicPr>
          <p:nvPr/>
        </p:nvPicPr>
        <p:blipFill>
          <a:blip r:embed="rId10" cstate="print"/>
          <a:srcRect/>
          <a:stretch>
            <a:fillRect/>
          </a:stretch>
        </p:blipFill>
        <p:spPr bwMode="invGray">
          <a:xfrm>
            <a:off x="384175" y="276225"/>
            <a:ext cx="5254625" cy="704850"/>
          </a:xfrm>
          <a:prstGeom prst="rect">
            <a:avLst/>
          </a:prstGeom>
          <a:noFill/>
          <a:ln w="9525">
            <a:noFill/>
            <a:miter lim="800000"/>
            <a:headEnd/>
            <a:tailEnd/>
          </a:ln>
        </p:spPr>
      </p:pic>
      <p:pic>
        <p:nvPicPr>
          <p:cNvPr id="27666" name="Rectangle 5136"/>
          <p:cNvPicPr>
            <a:picLocks noChangeAspect="1" noChangeArrowheads="1"/>
          </p:cNvPicPr>
          <p:nvPr/>
        </p:nvPicPr>
        <p:blipFill>
          <a:blip r:embed="rId11" cstate="print"/>
          <a:srcRect/>
          <a:stretch>
            <a:fillRect/>
          </a:stretch>
        </p:blipFill>
        <p:spPr bwMode="invGray">
          <a:xfrm>
            <a:off x="384175" y="890588"/>
            <a:ext cx="5878513" cy="7048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9"/>
</p:tagLst>
</file>

<file path=ppt/theme/theme1.xml><?xml version="1.0" encoding="utf-8"?>
<a:theme xmlns:a="http://schemas.openxmlformats.org/drawingml/2006/main" name="2_MS Learning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875D7BBA3154180918A846AB15BCF" ma:contentTypeVersion="0" ma:contentTypeDescription="Create a new document." ma:contentTypeScope="" ma:versionID="fda967e30e14cc777bb055c6a2c9e4a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067E2A-6229-4AD7-9FAE-873B1BE79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FAAD15C-BE83-4EC6-AD09-37B89242410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BBD2C7CD-1C57-42B5-89FE-A8DBBD92E8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5460</TotalTime>
  <Words>4786</Words>
  <Application>Microsoft Office PowerPoint</Application>
  <PresentationFormat>On-screen Show (4:3)</PresentationFormat>
  <Paragraphs>2978</Paragraphs>
  <Slides>27</Slides>
  <Notes>25</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2_MS Learning template Segoe</vt:lpstr>
      <vt:lpstr>White with Courier font for code slides</vt:lpstr>
      <vt:lpstr>Microsoft Online Services Overview Presentation </vt:lpstr>
      <vt:lpstr>Agenda </vt:lpstr>
      <vt:lpstr>Software Plus Services The power of choice</vt:lpstr>
      <vt:lpstr>What We Hear from Our Customers</vt:lpstr>
      <vt:lpstr>Accelerate Speed To Value</vt:lpstr>
      <vt:lpstr>Anywhere Access Outlook experience from desktop to mobile devices</vt:lpstr>
      <vt:lpstr>Security, Compliance and Availability with…</vt:lpstr>
      <vt:lpstr>The BIG Picture</vt:lpstr>
      <vt:lpstr>Hosted Services Help Meet E-mail Challenges</vt:lpstr>
      <vt:lpstr>Slide 10</vt:lpstr>
      <vt:lpstr>Highly Secured Datacenters</vt:lpstr>
      <vt:lpstr>Slide 12</vt:lpstr>
      <vt:lpstr>EHS Filtering SLAs</vt:lpstr>
      <vt:lpstr>Slide 14</vt:lpstr>
      <vt:lpstr>Business Productivity with Microsoft Online Services</vt:lpstr>
      <vt:lpstr>The Move is On</vt:lpstr>
      <vt:lpstr>Power of Choice Software-plus-Services</vt:lpstr>
      <vt:lpstr>Microsoft Exchange Example</vt:lpstr>
      <vt:lpstr>Enterprise class software delivered via subscription  services hosted by Microsoft and sold with partners</vt:lpstr>
      <vt:lpstr>Microsoft Online Today</vt:lpstr>
      <vt:lpstr>Successs Story: British Petroleum</vt:lpstr>
      <vt:lpstr>Slide 22</vt:lpstr>
      <vt:lpstr>Resources</vt:lpstr>
      <vt:lpstr>Learn More</vt:lpstr>
      <vt:lpstr>Slide 25</vt:lpstr>
      <vt:lpstr>Slide 26</vt:lpstr>
      <vt:lpstr>Feature Comparison Overview</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Live Meeting 2007, Overview Presentation</dc:title>
  <dc:subject>Office Live Meeting 2007</dc:subject>
  <dc:creator>Speaker Name</dc:creator>
  <dc:description>Template design:
Formatter: Mark Johnson, Silver Fox Productions, Inc.
Event Date:
Event Location:
Speech Length:
Audience:
Key Topics:</dc:description>
  <cp:lastModifiedBy>kkeeler</cp:lastModifiedBy>
  <cp:revision>383</cp:revision>
  <dcterms:created xsi:type="dcterms:W3CDTF">2006-04-19T11:26:25Z</dcterms:created>
  <dcterms:modified xsi:type="dcterms:W3CDTF">2009-05-12T21:51:41Z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0x01010050F875D7BBA3154180918A846AB15BCF</vt:lpwstr>
  </property>
</Properties>
</file>